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9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png"/><Relationship Id="rId3" Type="http://schemas.openxmlformats.org/officeDocument/2006/relationships/image" Target="../media/image3.png"/><Relationship Id="rId7" Type="http://schemas.openxmlformats.org/officeDocument/2006/relationships/image" Target="../media/image20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7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3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4.png"/><Relationship Id="rId7" Type="http://schemas.openxmlformats.org/officeDocument/2006/relationships/image" Target="../media/image4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10.png"/><Relationship Id="rId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14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8.png"/><Relationship Id="rId2" Type="http://schemas.openxmlformats.org/officeDocument/2006/relationships/image" Target="../media/image49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7.png"/><Relationship Id="rId5" Type="http://schemas.openxmlformats.org/officeDocument/2006/relationships/image" Target="../media/image52.png"/><Relationship Id="rId15" Type="http://schemas.openxmlformats.org/officeDocument/2006/relationships/image" Target="../media/image60.png"/><Relationship Id="rId10" Type="http://schemas.openxmlformats.org/officeDocument/2006/relationships/image" Target="../media/image56.png"/><Relationship Id="rId4" Type="http://schemas.openxmlformats.org/officeDocument/2006/relationships/image" Target="../media/image51.png"/><Relationship Id="rId9" Type="http://schemas.openxmlformats.org/officeDocument/2006/relationships/image" Target="../media/image10.png"/><Relationship Id="rId14" Type="http://schemas.openxmlformats.org/officeDocument/2006/relationships/image" Target="../media/image5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0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69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11" Type="http://schemas.openxmlformats.org/officeDocument/2006/relationships/image" Target="../media/image1.png"/><Relationship Id="rId5" Type="http://schemas.openxmlformats.org/officeDocument/2006/relationships/image" Target="../media/image64.png"/><Relationship Id="rId10" Type="http://schemas.openxmlformats.org/officeDocument/2006/relationships/image" Target="../media/image14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6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7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674978" y="1018850"/>
            <a:ext cx="7769306" cy="30839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5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Некоторые следствия</a:t>
            </a:r>
          </a:p>
          <a:p>
            <a:pPr algn="ctr">
              <a:lnSpc>
                <a:spcPct val="120000"/>
              </a:lnSpc>
            </a:pPr>
            <a:r>
              <a:rPr lang="ru-RU" sz="5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из аксиом </a:t>
            </a:r>
          </a:p>
          <a:p>
            <a:pPr algn="ctr">
              <a:lnSpc>
                <a:spcPct val="120000"/>
              </a:lnSpc>
            </a:pPr>
            <a:r>
              <a:rPr lang="ru-RU" sz="5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стереометрии</a:t>
            </a:r>
            <a:endParaRPr lang="ru-RU" sz="54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4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6425698"/>
                  </p:ext>
                </p:extLst>
              </p:nvPr>
            </p:nvGraphicFramePr>
            <p:xfrm>
              <a:off x="25687" y="0"/>
              <a:ext cx="9120758" cy="51435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20758"/>
                  </a:tblGrid>
                  <a:tr h="1438922">
                    <a:tc>
                      <a:txBody>
                        <a:bodyPr/>
                        <a:lstStyle/>
                        <a:p>
                          <a:pPr marL="179388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Аксиомы</a:t>
                          </a:r>
                          <a:r>
                            <a:rPr lang="en-US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стереометрии</a:t>
                          </a: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B5CD">
                            <a:alpha val="70000"/>
                          </a:srgbClr>
                        </a:solidFill>
                      </a:tcPr>
                    </a:tc>
                  </a:tr>
                  <a:tr h="1205599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Через любые три точки, не лежащие на одной прямой, проходит плоскость, и притом только одна.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EE9E9"/>
                        </a:solidFill>
                      </a:tcPr>
                    </a:tc>
                  </a:tr>
                  <a:tr h="1205599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Если две точки прямой лежат в плоскости, то все точки прямой лежат в этой плоскости.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EE9E9"/>
                        </a:solidFill>
                      </a:tcPr>
                    </a:tc>
                  </a:tr>
                  <a:tr h="12933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Если две плоскости имеют общую точку, то они имеют общую прямую, на которой лежат все общие точки этих плоскостей.</a:t>
                          </a:r>
                          <a:endParaRPr lang="en-US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EE9E9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6658891"/>
                  </p:ext>
                </p:extLst>
              </p:nvPr>
            </p:nvGraphicFramePr>
            <p:xfrm>
              <a:off x="25687" y="0"/>
              <a:ext cx="9120758" cy="51435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20758"/>
                  </a:tblGrid>
                  <a:tr h="1438922">
                    <a:tc>
                      <a:txBody>
                        <a:bodyPr/>
                        <a:lstStyle/>
                        <a:p>
                          <a:pPr marL="179388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Аксиомы</a:t>
                          </a:r>
                          <a:r>
                            <a:rPr lang="en-US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стереометрии</a:t>
                          </a: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B5CD">
                            <a:alpha val="70000"/>
                          </a:srgbClr>
                        </a:solidFill>
                      </a:tcPr>
                    </a:tc>
                  </a:tr>
                  <a:tr h="120559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19192" r="-67" b="-207071"/>
                          </a:stretch>
                        </a:blipFill>
                      </a:tcPr>
                    </a:tc>
                  </a:tr>
                  <a:tr h="120559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t="-219192" r="-67" b="-107071"/>
                          </a:stretch>
                        </a:blipFill>
                      </a:tcPr>
                    </a:tc>
                  </a:tr>
                  <a:tr h="12933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t="-298113" r="-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Прямоугольник 5"/>
          <p:cNvSpPr/>
          <p:nvPr/>
        </p:nvSpPr>
        <p:spPr>
          <a:xfrm>
            <a:off x="-228260" y="1419622"/>
            <a:ext cx="957706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229080" y="2643758"/>
            <a:ext cx="957706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-229080" y="3860980"/>
            <a:ext cx="9577064" cy="12825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95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4896168" y="1706454"/>
            <a:ext cx="3803299" cy="1080120"/>
          </a:xfrm>
          <a:prstGeom prst="parallelogram">
            <a:avLst>
              <a:gd name="adj" fmla="val 8493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43" y="195486"/>
            <a:ext cx="8641514" cy="9482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330590"/>
                <a:ext cx="820891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Теорема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𝑪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Через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прямую и не лежащую на ней точку проходит плоскость, и притом только одна</a:t>
                </a:r>
                <a:r>
                  <a:rPr lang="ru-RU" dirty="0"/>
                  <a:t>.</a:t>
                </a:r>
              </a:p>
              <a:p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0590"/>
                <a:ext cx="8208912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669" t="-328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27084" y="134761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364088" y="1923678"/>
            <a:ext cx="1872208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64448" y="1639312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448" y="1639312"/>
                <a:ext cx="371448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Овал 8"/>
          <p:cNvSpPr/>
          <p:nvPr/>
        </p:nvSpPr>
        <p:spPr>
          <a:xfrm>
            <a:off x="7020272" y="2499742"/>
            <a:ext cx="72000" cy="7200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96250" y="2459092"/>
                <a:ext cx="3960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6250" y="2459092"/>
                <a:ext cx="39607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2348" y="1766965"/>
                <a:ext cx="8056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∉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48" y="1766965"/>
                <a:ext cx="805670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902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вал 11"/>
          <p:cNvSpPr/>
          <p:nvPr/>
        </p:nvSpPr>
        <p:spPr>
          <a:xfrm>
            <a:off x="6660232" y="2100293"/>
            <a:ext cx="72000" cy="7200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93933" y="179371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933" y="1793714"/>
                <a:ext cx="404598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вал 13"/>
          <p:cNvSpPr/>
          <p:nvPr/>
        </p:nvSpPr>
        <p:spPr>
          <a:xfrm>
            <a:off x="5964174" y="2362808"/>
            <a:ext cx="72000" cy="7200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90415" y="2061848"/>
                <a:ext cx="3960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0415" y="2061848"/>
                <a:ext cx="396070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1692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556" y="1594516"/>
            <a:ext cx="3480010" cy="1553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" name="Группа 26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8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9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294044" y="1606944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4044" y="1606944"/>
                <a:ext cx="382412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2258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53658" y="2080394"/>
                <a:ext cx="802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58" y="2080394"/>
                <a:ext cx="80291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984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39712" y="2427734"/>
                <a:ext cx="821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12" y="2427734"/>
                <a:ext cx="821956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888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316" y="1532280"/>
            <a:ext cx="3524250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8544" y="2796056"/>
                <a:ext cx="817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44" y="2796056"/>
                <a:ext cx="817660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333" r="-895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2240" y="3194284"/>
                <a:ext cx="199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−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единственная</a:t>
                </a:r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40" y="3194284"/>
                <a:ext cx="1990673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9836" r="-490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3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" grpId="0"/>
      <p:bldP spid="5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 animBg="1"/>
      <p:bldP spid="15" grpId="0"/>
      <p:bldP spid="22" grpId="0"/>
      <p:bldP spid="26" grpId="0"/>
      <p:bldP spid="33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43" y="195486"/>
            <a:ext cx="8641514" cy="9482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Параллелограмм 23"/>
          <p:cNvSpPr/>
          <p:nvPr/>
        </p:nvSpPr>
        <p:spPr>
          <a:xfrm>
            <a:off x="3851920" y="2021546"/>
            <a:ext cx="5184576" cy="1608452"/>
          </a:xfrm>
          <a:prstGeom prst="parallelogram">
            <a:avLst>
              <a:gd name="adj" fmla="val 10447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330590"/>
                <a:ext cx="82089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Теорема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𝑪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Через две пересекающиеся прямые проходит плоскость, и притом только одна.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0590"/>
                <a:ext cx="8208912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669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27084" y="134761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5220072" y="2109863"/>
            <a:ext cx="1902064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88496" y="2119472"/>
            <a:ext cx="1902064" cy="1296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00773" y="2090473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773" y="2090473"/>
                <a:ext cx="37144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306727" y="3046284"/>
                <a:ext cx="367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727" y="3046284"/>
                <a:ext cx="36766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вал 13"/>
          <p:cNvSpPr/>
          <p:nvPr/>
        </p:nvSpPr>
        <p:spPr>
          <a:xfrm>
            <a:off x="6155855" y="2491622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19399" y="2194290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399" y="2194290"/>
                <a:ext cx="38568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031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7979" y="1782508"/>
                <a:ext cx="1210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979" y="1782508"/>
                <a:ext cx="1210716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603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6900773" y="2992868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74738" y="2695536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4738" y="2695536"/>
                <a:ext cx="396069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153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208" y="1636243"/>
            <a:ext cx="3168352" cy="162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485250" y="2009624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250" y="2009624"/>
                <a:ext cx="382412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2063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105" y="1611994"/>
            <a:ext cx="3074895" cy="153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41359" y="2088086"/>
                <a:ext cx="8030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59" y="2088086"/>
                <a:ext cx="803040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333" r="-909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23528" y="2418442"/>
                <a:ext cx="813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418442"/>
                <a:ext cx="813428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333" r="-970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3528" y="2767544"/>
                <a:ext cx="813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67544"/>
                <a:ext cx="813877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970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2240" y="3156184"/>
                <a:ext cx="199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−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единственная</a:t>
                </a:r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40" y="3156184"/>
                <a:ext cx="1990673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10000" r="-490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645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6" grpId="0"/>
      <p:bldP spid="7" grpId="0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25" grpId="0"/>
      <p:bldP spid="23" grpId="0"/>
      <p:bldP spid="28" grpId="0"/>
      <p:bldP spid="27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Параллелограмм 21"/>
          <p:cNvSpPr/>
          <p:nvPr/>
        </p:nvSpPr>
        <p:spPr>
          <a:xfrm>
            <a:off x="3808428" y="1456901"/>
            <a:ext cx="5185941" cy="1608452"/>
          </a:xfrm>
          <a:prstGeom prst="parallelogram">
            <a:avLst>
              <a:gd name="adj" fmla="val 10447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267494"/>
                <a:ext cx="86409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Две прямые пересекаются в точке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Доказать, что все прямые, которые пересекают данные прямые и не проходят через точку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𝐵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лежат в одной плоскости.</a:t>
                </a:r>
              </a:p>
              <a:p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7494"/>
                <a:ext cx="864096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564" t="-3311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5840" y="105958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932040" y="1707654"/>
            <a:ext cx="2304256" cy="12323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004048" y="1995686"/>
            <a:ext cx="2221961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5954441" y="2340971"/>
            <a:ext cx="72008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28414" y="2021926"/>
                <a:ext cx="3960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414" y="2021926"/>
                <a:ext cx="39607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153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73629" y="1434160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629" y="1434160"/>
                <a:ext cx="37144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45077" y="2570656"/>
                <a:ext cx="371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077" y="2570656"/>
                <a:ext cx="371448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6765" y="1456901"/>
                <a:ext cx="12211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65" y="1456901"/>
                <a:ext cx="122110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597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17040"/>
            <a:ext cx="3020930" cy="1505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285385" y="1447376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5385" y="1447376"/>
                <a:ext cx="382412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222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H="1" flipV="1">
            <a:off x="6401398" y="1707654"/>
            <a:ext cx="472231" cy="12323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56275" y="1522988"/>
                <a:ext cx="350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275" y="1522988"/>
                <a:ext cx="350672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2105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Овал 27"/>
          <p:cNvSpPr/>
          <p:nvPr/>
        </p:nvSpPr>
        <p:spPr>
          <a:xfrm>
            <a:off x="6507752" y="2048935"/>
            <a:ext cx="72008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83690" y="1802213"/>
                <a:ext cx="3960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690" y="1802213"/>
                <a:ext cx="396070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Овал 29"/>
          <p:cNvSpPr/>
          <p:nvPr/>
        </p:nvSpPr>
        <p:spPr>
          <a:xfrm>
            <a:off x="6733299" y="2638478"/>
            <a:ext cx="72008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54755" y="2319433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755" y="2319433"/>
                <a:ext cx="40459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19152" y="1751603"/>
                <a:ext cx="12211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52" y="1751603"/>
                <a:ext cx="1221104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45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14092" y="2041567"/>
                <a:ext cx="12211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92" y="2041567"/>
                <a:ext cx="1221104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333" r="-6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9152" y="2341146"/>
                <a:ext cx="768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52" y="2341146"/>
                <a:ext cx="768031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952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3569" y="2634466"/>
                <a:ext cx="795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69" y="2634466"/>
                <a:ext cx="795282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197" r="-992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649" y="1302589"/>
            <a:ext cx="3074895" cy="153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09887" y="2939988"/>
                <a:ext cx="796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87" y="2939988"/>
                <a:ext cx="796885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992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41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" grpId="0"/>
      <p:bldP spid="6" grpId="0"/>
      <p:bldP spid="12" grpId="0" animBg="1"/>
      <p:bldP spid="13" grpId="0"/>
      <p:bldP spid="15" grpId="0"/>
      <p:bldP spid="16" grpId="0"/>
      <p:bldP spid="17" grpId="0"/>
      <p:bldP spid="23" grpId="0"/>
      <p:bldP spid="27" grpId="0"/>
      <p:bldP spid="28" grpId="0" animBg="1"/>
      <p:bldP spid="29" grpId="0"/>
      <p:bldP spid="30" grpId="0" animBg="1"/>
      <p:bldP spid="31" grpId="0"/>
      <p:bldP spid="32" grpId="0"/>
      <p:bldP spid="33" grpId="0"/>
      <p:bldP spid="26" grpId="0"/>
      <p:bldP spid="35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251520" y="26749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Верно ли утверждение: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две точки окружности лежат в плоскости, то и вся окружность лежит в этой плоскости;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три точки окружности лежат в плоскости, то и вся окружность лежит в этой плоскости?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5840" y="11908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1043607" y="1899402"/>
            <a:ext cx="3240359" cy="672348"/>
          </a:xfrm>
          <a:prstGeom prst="parallelogram">
            <a:avLst>
              <a:gd name="adj" fmla="val 150258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1662380" y="2139702"/>
            <a:ext cx="1484622" cy="1481844"/>
            <a:chOff x="1662380" y="2139702"/>
            <a:chExt cx="1484622" cy="1481844"/>
          </a:xfrm>
        </p:grpSpPr>
        <p:sp>
          <p:nvSpPr>
            <p:cNvPr id="11" name="Дуга 10"/>
            <p:cNvSpPr/>
            <p:nvPr/>
          </p:nvSpPr>
          <p:spPr>
            <a:xfrm>
              <a:off x="1665158" y="2139702"/>
              <a:ext cx="1481844" cy="1481844"/>
            </a:xfrm>
            <a:prstGeom prst="arc">
              <a:avLst>
                <a:gd name="adj1" fmla="val 14167639"/>
                <a:gd name="adj2" fmla="val 18541937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Дуга 11"/>
            <p:cNvSpPr/>
            <p:nvPr/>
          </p:nvSpPr>
          <p:spPr>
            <a:xfrm>
              <a:off x="1662380" y="2139702"/>
              <a:ext cx="1481844" cy="1481844"/>
            </a:xfrm>
            <a:prstGeom prst="arc">
              <a:avLst>
                <a:gd name="adj1" fmla="val 12256129"/>
                <a:gd name="adj2" fmla="val 14170812"/>
              </a:avLst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>
              <a:off x="1662380" y="2139702"/>
              <a:ext cx="1481844" cy="1481844"/>
            </a:xfrm>
            <a:prstGeom prst="arc">
              <a:avLst>
                <a:gd name="adj1" fmla="val 18134880"/>
                <a:gd name="adj2" fmla="val 20074492"/>
              </a:avLst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Дуга 13"/>
            <p:cNvSpPr/>
            <p:nvPr/>
          </p:nvSpPr>
          <p:spPr>
            <a:xfrm>
              <a:off x="1665158" y="2139702"/>
              <a:ext cx="1481844" cy="1481844"/>
            </a:xfrm>
            <a:prstGeom prst="arc">
              <a:avLst>
                <a:gd name="adj1" fmla="val 20097495"/>
                <a:gd name="adj2" fmla="val 1231596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Овал 15"/>
          <p:cNvSpPr/>
          <p:nvPr/>
        </p:nvSpPr>
        <p:spPr>
          <a:xfrm>
            <a:off x="1979712" y="2221297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820001" y="2255140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86871" y="1924465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871" y="1924465"/>
                <a:ext cx="385682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2222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30468" y="1957150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468" y="1957150"/>
                <a:ext cx="39606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62568" y="15949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5949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араллелограмм 27"/>
          <p:cNvSpPr/>
          <p:nvPr/>
        </p:nvSpPr>
        <p:spPr>
          <a:xfrm>
            <a:off x="4836406" y="3017311"/>
            <a:ext cx="4056074" cy="987270"/>
          </a:xfrm>
          <a:prstGeom prst="parallelogram">
            <a:avLst>
              <a:gd name="adj" fmla="val 150258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95536" y="3867894"/>
            <a:ext cx="376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утверждение неверно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039703"/>
            <a:ext cx="3480010" cy="1553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Овал 26"/>
          <p:cNvSpPr/>
          <p:nvPr/>
        </p:nvSpPr>
        <p:spPr>
          <a:xfrm>
            <a:off x="6297090" y="3142959"/>
            <a:ext cx="1325974" cy="73597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727345" y="3827692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579444" y="3422559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655345" y="3146478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40416" y="2935433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0416" y="2935433"/>
                <a:ext cx="38568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222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22825" y="3148211"/>
                <a:ext cx="3960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825" y="3148211"/>
                <a:ext cx="39607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153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660232" y="3570570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570570"/>
                <a:ext cx="385682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2063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979757" y="4204960"/>
            <a:ext cx="376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утверждение верно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6" grpId="0" animBg="1"/>
      <p:bldP spid="17" grpId="0" animBg="1"/>
      <p:bldP spid="18" grpId="0"/>
      <p:bldP spid="19" grpId="0"/>
      <p:bldP spid="21" grpId="0"/>
      <p:bldP spid="22" grpId="0"/>
      <p:bldP spid="28" grpId="0" animBg="1"/>
      <p:bldP spid="23" grpId="0"/>
      <p:bldP spid="27" grpId="0" animBg="1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араллелограмм 24"/>
          <p:cNvSpPr/>
          <p:nvPr/>
        </p:nvSpPr>
        <p:spPr>
          <a:xfrm>
            <a:off x="4292232" y="1578383"/>
            <a:ext cx="4672256" cy="1962445"/>
          </a:xfrm>
          <a:prstGeom prst="parallelogram">
            <a:avLst>
              <a:gd name="adj" fmla="val 7252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267494"/>
                <a:ext cx="86409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Пусть точки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не лежат на одной прямой. Отметим на прямой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точку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𝐷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а на прямой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– точку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𝐸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Доказать, что точка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𝐹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прямой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𝐷𝐸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лежит в плоскости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7494"/>
                <a:ext cx="8640960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564" t="-3311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5436096" y="1720903"/>
            <a:ext cx="1242146" cy="12267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537228" y="2643758"/>
            <a:ext cx="1891901" cy="6067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45840" y="11908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652120" y="2662628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465624" y="1853390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012160" y="2139702"/>
            <a:ext cx="720080" cy="108010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7181891" y="3147806"/>
            <a:ext cx="72000" cy="7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068326" y="2247718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522298" y="2930715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285565" y="2572542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87516" y="2322706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7516" y="2322706"/>
                <a:ext cx="385682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222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285565" y="1520058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565" y="1520058"/>
                <a:ext cx="39606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53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61050" y="3147806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050" y="3147806"/>
                <a:ext cx="385682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031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952967" y="1914386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967" y="1914386"/>
                <a:ext cx="404598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96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304225" y="2927651"/>
                <a:ext cx="390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𝐸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225" y="2927651"/>
                <a:ext cx="390876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187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287366" y="2374940"/>
                <a:ext cx="390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366" y="2374940"/>
                <a:ext cx="390876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84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568" y="1464463"/>
            <a:ext cx="2657521" cy="1186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484544" y="1559868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544" y="1559868"/>
                <a:ext cx="382412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2063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00120" y="1668724"/>
                <a:ext cx="1901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20" y="1668724"/>
                <a:ext cx="1901161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352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9512" y="2058402"/>
                <a:ext cx="1901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058402"/>
                <a:ext cx="1901161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320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568" y="1415647"/>
            <a:ext cx="2499691" cy="1246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2500" y="2469712"/>
                <a:ext cx="997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𝐷𝐸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00" y="2469712"/>
                <a:ext cx="997389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736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2940" y="2839044"/>
                <a:ext cx="18698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r>
                        <a:rPr lang="el-GR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𝐷𝐸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𝐹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40" y="2839044"/>
                <a:ext cx="1869871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333" r="-390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Группа 3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3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622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20" grpId="0"/>
      <p:bldP spid="21" grpId="0"/>
      <p:bldP spid="22" grpId="0"/>
      <p:bldP spid="26" grpId="0"/>
      <p:bldP spid="27" grpId="0"/>
      <p:bldP spid="28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267494"/>
                <a:ext cx="86409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Пусть стороны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треугольника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лежат в плоскости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Доказать, что и медиана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𝐴𝑀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лежит в плоскости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7494"/>
                <a:ext cx="864096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564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араллелограмм 7"/>
          <p:cNvSpPr/>
          <p:nvPr/>
        </p:nvSpPr>
        <p:spPr>
          <a:xfrm>
            <a:off x="3634142" y="1757103"/>
            <a:ext cx="4672256" cy="1197246"/>
          </a:xfrm>
          <a:prstGeom prst="parallelogram">
            <a:avLst>
              <a:gd name="adj" fmla="val 7252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45840" y="87782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лилиния 3"/>
          <p:cNvSpPr/>
          <p:nvPr/>
        </p:nvSpPr>
        <p:spPr>
          <a:xfrm>
            <a:off x="4572000" y="1977658"/>
            <a:ext cx="2796540" cy="701040"/>
          </a:xfrm>
          <a:custGeom>
            <a:avLst/>
            <a:gdLst>
              <a:gd name="connsiteX0" fmla="*/ 0 w 2796540"/>
              <a:gd name="connsiteY0" fmla="*/ 640080 h 701040"/>
              <a:gd name="connsiteX1" fmla="*/ 1333500 w 2796540"/>
              <a:gd name="connsiteY1" fmla="*/ 0 h 701040"/>
              <a:gd name="connsiteX2" fmla="*/ 2796540 w 2796540"/>
              <a:gd name="connsiteY2" fmla="*/ 701040 h 701040"/>
              <a:gd name="connsiteX3" fmla="*/ 0 w 2796540"/>
              <a:gd name="connsiteY3" fmla="*/ 640080 h 701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6540" h="701040">
                <a:moveTo>
                  <a:pt x="0" y="640080"/>
                </a:moveTo>
                <a:lnTo>
                  <a:pt x="1333500" y="0"/>
                </a:lnTo>
                <a:lnTo>
                  <a:pt x="2796540" y="701040"/>
                </a:lnTo>
                <a:lnTo>
                  <a:pt x="0" y="64008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83968" y="2494032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494032"/>
                <a:ext cx="385682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68144" y="170765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7654"/>
                <a:ext cx="39606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224807" y="2371348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807" y="2371348"/>
                <a:ext cx="385682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222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V="1">
            <a:off x="4575175" y="2277368"/>
            <a:ext cx="1944216" cy="337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72200" y="1961525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1961525"/>
                <a:ext cx="440377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1780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6156176" y="2076986"/>
            <a:ext cx="72008" cy="69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876256" y="2430537"/>
            <a:ext cx="72008" cy="69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1520" y="1327160"/>
                <a:ext cx="1892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27160"/>
                <a:ext cx="189263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385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888178" y="1707654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178" y="1707654"/>
                <a:ext cx="382412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51520" y="1698362"/>
                <a:ext cx="1892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698362"/>
                <a:ext cx="1892634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321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773" y="540006"/>
            <a:ext cx="2499691" cy="1246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" name="Группа 19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21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2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0110" y="2103120"/>
                <a:ext cx="9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0" y="2103120"/>
                <a:ext cx="98405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807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37948" y="2569777"/>
                <a:ext cx="19619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48" y="2569777"/>
                <a:ext cx="1961947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333" r="-372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84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3" grpId="0"/>
      <p:bldP spid="4" grpId="0" animBg="1"/>
      <p:bldP spid="5" grpId="0"/>
      <p:bldP spid="6" grpId="0"/>
      <p:bldP spid="7" grpId="0"/>
      <p:bldP spid="12" grpId="0"/>
      <p:bldP spid="16" grpId="0"/>
      <p:bldP spid="17" grpId="0"/>
      <p:bldP spid="18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8386638"/>
                  </p:ext>
                </p:extLst>
              </p:nvPr>
            </p:nvGraphicFramePr>
            <p:xfrm>
              <a:off x="25687" y="1"/>
              <a:ext cx="9120758" cy="51761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20758"/>
                  </a:tblGrid>
                  <a:tr h="955013">
                    <a:tc>
                      <a:txBody>
                        <a:bodyPr/>
                        <a:lstStyle/>
                        <a:p>
                          <a:pPr marL="179388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Некоторые</a:t>
                          </a:r>
                          <a:r>
                            <a:rPr lang="ru-RU" sz="3200" i="1" baseline="0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 следствия из аксиом</a:t>
                          </a:r>
                          <a:r>
                            <a:rPr lang="en-US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стереометрии</a:t>
                          </a: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B5CD">
                            <a:alpha val="70000"/>
                          </a:srgbClr>
                        </a:solidFill>
                      </a:tcPr>
                    </a:tc>
                  </a:tr>
                  <a:tr h="800156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Через любые три точки, не лежащие на одной прямой, проходит плоскость, и притом только одна.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EE9E9"/>
                        </a:solidFill>
                      </a:tcPr>
                    </a:tc>
                  </a:tr>
                  <a:tr h="800156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Если две точки прямой лежат в плоскости, то все точки прямой лежат в этой плоскости.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EE9E9"/>
                        </a:solidFill>
                      </a:tcPr>
                    </a:tc>
                  </a:tr>
                  <a:tr h="8584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Если две плоскости имеют общую точку, то они имеют общую прямую, на которой лежат все общие точки этих плоскостей.</a:t>
                          </a:r>
                          <a:endParaRPr lang="en-US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EE9E9"/>
                        </a:solidFill>
                      </a:tcPr>
                    </a:tc>
                  </a:tr>
                  <a:tr h="8584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b="1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/>
                                  <a:cs typeface="Times New Roman" pitchFamily="18" charset="0"/>
                                </a:rPr>
                                <m:t>.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Через </a:t>
                          </a:r>
                          <a:r>
                            <a:rPr lang="ru-RU" dirty="0">
                              <a:latin typeface="Times New Roman" pitchFamily="18" charset="0"/>
                              <a:cs typeface="Times New Roman" pitchFamily="18" charset="0"/>
                            </a:rPr>
                            <a:t>прямую и не лежащую на ней точку проходит плоскость, и притом только одна</a:t>
                          </a:r>
                          <a:r>
                            <a:rPr lang="ru-RU" dirty="0"/>
                            <a:t>.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EE9E9"/>
                        </a:solidFill>
                      </a:tcPr>
                    </a:tc>
                  </a:tr>
                  <a:tr h="8584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b="1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. </a:t>
                          </a:r>
                          <a:r>
                            <a:rPr lang="ru-RU" dirty="0">
                              <a:latin typeface="Times New Roman" pitchFamily="18" charset="0"/>
                              <a:cs typeface="Times New Roman" pitchFamily="18" charset="0"/>
                            </a:rPr>
                            <a:t>Через две пересекающиеся прямые проходит плоскость, и притом только одна.</a:t>
                          </a:r>
                          <a:endParaRPr lang="ru-RU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EE9E9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1886790"/>
                  </p:ext>
                </p:extLst>
              </p:nvPr>
            </p:nvGraphicFramePr>
            <p:xfrm>
              <a:off x="25687" y="1"/>
              <a:ext cx="9120758" cy="51761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20758"/>
                  </a:tblGrid>
                  <a:tr h="955013">
                    <a:tc>
                      <a:txBody>
                        <a:bodyPr/>
                        <a:lstStyle/>
                        <a:p>
                          <a:pPr marL="179388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Некоторые</a:t>
                          </a:r>
                          <a:r>
                            <a:rPr lang="ru-RU" sz="3200" i="1" baseline="0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 следствия из аксиом</a:t>
                          </a:r>
                          <a:r>
                            <a:rPr lang="en-US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3200" i="1" dirty="0" smtClean="0">
                              <a:solidFill>
                                <a:schemeClr val="bg1"/>
                              </a:solidFill>
                              <a:effectLst>
                                <a:glow rad="63500">
                                  <a:schemeClr val="tx1">
                                    <a:alpha val="55000"/>
                                  </a:schemeClr>
                                </a:glow>
                              </a:effectLst>
                              <a:latin typeface="Times New Roman" pitchFamily="18" charset="0"/>
                              <a:cs typeface="Times New Roman" pitchFamily="18" charset="0"/>
                            </a:rPr>
                            <a:t>стереометрии</a:t>
                          </a:r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DB5CD">
                            <a:alpha val="70000"/>
                          </a:srgbClr>
                        </a:solidFill>
                      </a:tcPr>
                    </a:tc>
                  </a:tr>
                  <a:tr h="82296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16296" r="-67" b="-413333"/>
                          </a:stretch>
                        </a:blipFill>
                      </a:tcPr>
                    </a:tc>
                  </a:tr>
                  <a:tr h="82296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t="-216296" r="-67" b="-313333"/>
                          </a:stretch>
                        </a:blipFill>
                      </a:tcPr>
                    </a:tc>
                  </a:tr>
                  <a:tr h="85841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t="-305000" r="-67" b="-202143"/>
                          </a:stretch>
                        </a:blipFill>
                      </a:tcPr>
                    </a:tc>
                  </a:tr>
                  <a:tr h="85841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t="-402128" r="-67" b="-100709"/>
                          </a:stretch>
                        </a:blipFill>
                      </a:tcPr>
                    </a:tc>
                  </a:tr>
                  <a:tr h="85841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37160" marR="137160" marT="137160" marB="137160" anchor="ctr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t="-502128" r="-67" b="-70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Прямоугольник 9"/>
          <p:cNvSpPr/>
          <p:nvPr/>
        </p:nvSpPr>
        <p:spPr>
          <a:xfrm>
            <a:off x="-144524" y="949474"/>
            <a:ext cx="9433048" cy="843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-144524" y="1780922"/>
            <a:ext cx="9361040" cy="9105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73868" y="2571751"/>
            <a:ext cx="9361040" cy="898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-233822" y="3460229"/>
            <a:ext cx="9361040" cy="849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-130435" y="4277642"/>
            <a:ext cx="9361040" cy="940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707950" y="4844003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93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9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Экран (16:9)</PresentationFormat>
  <Paragraphs>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2015-05-25T13:02:05Z</dcterms:created>
  <dcterms:modified xsi:type="dcterms:W3CDTF">2015-05-25T13:02:17Z</dcterms:modified>
</cp:coreProperties>
</file>