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6" r:id="rId6"/>
    <p:sldId id="266" r:id="rId7"/>
    <p:sldId id="274" r:id="rId8"/>
    <p:sldId id="267" r:id="rId9"/>
    <p:sldId id="277" r:id="rId10"/>
    <p:sldId id="270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FD1"/>
    <a:srgbClr val="003366"/>
    <a:srgbClr val="CCFF99"/>
    <a:srgbClr val="FFFF99"/>
    <a:srgbClr val="FEFFF3"/>
    <a:srgbClr val="FDBBE5"/>
    <a:srgbClr val="FEECF7"/>
    <a:srgbClr val="F393F3"/>
    <a:srgbClr val="FFFFEB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47" autoAdjust="0"/>
  </p:normalViewPr>
  <p:slideViewPr>
    <p:cSldViewPr>
      <p:cViewPr varScale="1">
        <p:scale>
          <a:sx n="105" d="100"/>
          <a:sy n="105" d="100"/>
        </p:scale>
        <p:origin x="-78" y="-1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4.png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12" Type="http://schemas.openxmlformats.org/officeDocument/2006/relationships/image" Target="../media/image39.png"/><Relationship Id="rId2" Type="http://schemas.openxmlformats.org/officeDocument/2006/relationships/image" Target="../media/image2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1.png"/><Relationship Id="rId5" Type="http://schemas.openxmlformats.org/officeDocument/2006/relationships/image" Target="../media/image24.png"/><Relationship Id="rId15" Type="http://schemas.openxmlformats.org/officeDocument/2006/relationships/image" Target="../media/image41.png"/><Relationship Id="rId10" Type="http://schemas.openxmlformats.org/officeDocument/2006/relationships/image" Target="../media/image30.png"/><Relationship Id="rId4" Type="http://schemas.openxmlformats.org/officeDocument/2006/relationships/image" Target="../media/image37.png"/><Relationship Id="rId9" Type="http://schemas.openxmlformats.org/officeDocument/2006/relationships/image" Target="../media/image38.png"/><Relationship Id="rId1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21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2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3" Type="http://schemas.openxmlformats.org/officeDocument/2006/relationships/image" Target="../media/image2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" Type="http://schemas.openxmlformats.org/officeDocument/2006/relationships/image" Target="../media/image63.pn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19" Type="http://schemas.openxmlformats.org/officeDocument/2006/relationships/image" Target="../media/image71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16.png"/><Relationship Id="rId18" Type="http://schemas.openxmlformats.org/officeDocument/2006/relationships/image" Target="../media/image210.png"/><Relationship Id="rId26" Type="http://schemas.openxmlformats.org/officeDocument/2006/relationships/image" Target="../media/image95.png"/><Relationship Id="rId3" Type="http://schemas.openxmlformats.org/officeDocument/2006/relationships/image" Target="../media/image2.png"/><Relationship Id="rId21" Type="http://schemas.openxmlformats.org/officeDocument/2006/relationships/image" Target="../media/image90.png"/><Relationship Id="rId7" Type="http://schemas.openxmlformats.org/officeDocument/2006/relationships/image" Target="../media/image83.png"/><Relationship Id="rId12" Type="http://schemas.openxmlformats.org/officeDocument/2006/relationships/image" Target="../media/image130.png"/><Relationship Id="rId17" Type="http://schemas.openxmlformats.org/officeDocument/2006/relationships/image" Target="../media/image88.png"/><Relationship Id="rId25" Type="http://schemas.openxmlformats.org/officeDocument/2006/relationships/image" Target="../media/image94.png"/><Relationship Id="rId2" Type="http://schemas.openxmlformats.org/officeDocument/2006/relationships/image" Target="../media/image79.png"/><Relationship Id="rId16" Type="http://schemas.openxmlformats.org/officeDocument/2006/relationships/image" Target="../media/image19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24" Type="http://schemas.openxmlformats.org/officeDocument/2006/relationships/image" Target="../media/image93.png"/><Relationship Id="rId5" Type="http://schemas.openxmlformats.org/officeDocument/2006/relationships/image" Target="../media/image81.png"/><Relationship Id="rId15" Type="http://schemas.openxmlformats.org/officeDocument/2006/relationships/image" Target="../media/image18.png"/><Relationship Id="rId23" Type="http://schemas.openxmlformats.org/officeDocument/2006/relationships/image" Target="../media/image92.png"/><Relationship Id="rId28" Type="http://schemas.openxmlformats.org/officeDocument/2006/relationships/image" Target="../media/image97.png"/><Relationship Id="rId10" Type="http://schemas.openxmlformats.org/officeDocument/2006/relationships/image" Target="../media/image86.png"/><Relationship Id="rId19" Type="http://schemas.openxmlformats.org/officeDocument/2006/relationships/image" Target="../media/image220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17.png"/><Relationship Id="rId22" Type="http://schemas.openxmlformats.org/officeDocument/2006/relationships/image" Target="../media/image91.png"/><Relationship Id="rId27" Type="http://schemas.openxmlformats.org/officeDocument/2006/relationships/image" Target="../media/image9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151" y="0"/>
            <a:ext cx="4843697" cy="5143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1816421" y="1775470"/>
            <a:ext cx="55111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Параллельность </a:t>
            </a:r>
          </a:p>
          <a:p>
            <a:pPr algn="ctr"/>
            <a:r>
              <a:rPr lang="ru-RU" sz="48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трех </a:t>
            </a:r>
            <a:r>
              <a:rPr lang="ru-RU" sz="4800" b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прямых </a:t>
            </a:r>
            <a:endParaRPr lang="ru-RU" sz="4800" b="1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98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031059"/>
              </p:ext>
            </p:extLst>
          </p:nvPr>
        </p:nvGraphicFramePr>
        <p:xfrm>
          <a:off x="0" y="0"/>
          <a:ext cx="9144000" cy="5164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8224"/>
                <a:gridCol w="2555776"/>
              </a:tblGrid>
              <a:tr h="1300655">
                <a:tc gridSpan="2">
                  <a:txBody>
                    <a:bodyPr/>
                    <a:lstStyle/>
                    <a:p>
                      <a:pPr marL="179388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i="1" dirty="0" smtClean="0">
                        <a:solidFill>
                          <a:schemeClr val="bg1"/>
                        </a:solidFill>
                        <a:effectLst>
                          <a:glow rad="63500">
                            <a:schemeClr val="tx1">
                              <a:alpha val="55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137160" marB="1371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5CD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D6">
                        <a:alpha val="70000"/>
                      </a:srgbClr>
                    </a:solidFill>
                  </a:tcPr>
                </a:tc>
              </a:tr>
              <a:tr h="19911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   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9E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EB"/>
                    </a:solidFill>
                  </a:tcPr>
                </a:tc>
              </a:tr>
              <a:tr h="1872208">
                <a:tc>
                  <a:txBody>
                    <a:bodyPr/>
                    <a:lstStyle/>
                    <a:p>
                      <a:pPr marL="1793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137160" marB="1371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9E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endParaRPr>
                    </a:p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EB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838594" y="327791"/>
            <a:ext cx="54654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5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Параллельность трех прямых</a:t>
            </a:r>
            <a:endParaRPr lang="ru-RU" sz="3200" i="1" dirty="0">
              <a:solidFill>
                <a:schemeClr val="bg1"/>
              </a:solidFill>
              <a:effectLst>
                <a:glow rad="63500">
                  <a:schemeClr val="tx1">
                    <a:alpha val="5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6039" y="2031694"/>
            <a:ext cx="655339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b="1" dirty="0">
                <a:latin typeface="Times New Roman"/>
                <a:ea typeface="Calibri"/>
              </a:rPr>
              <a:t>Лемма. </a:t>
            </a:r>
            <a:r>
              <a:rPr lang="ru-RU" sz="1900" dirty="0">
                <a:latin typeface="Times New Roman"/>
                <a:ea typeface="Calibri"/>
              </a:rPr>
              <a:t>Если одна из двух параллельных прямых пересекает </a:t>
            </a:r>
            <a:endParaRPr lang="ru-RU" sz="1900" dirty="0" smtClean="0">
              <a:latin typeface="Times New Roman"/>
              <a:ea typeface="Calibri"/>
            </a:endParaRPr>
          </a:p>
          <a:p>
            <a:r>
              <a:rPr lang="ru-RU" sz="1900" dirty="0" smtClean="0">
                <a:latin typeface="Times New Roman"/>
                <a:ea typeface="Calibri"/>
              </a:rPr>
              <a:t>плоскость</a:t>
            </a:r>
            <a:r>
              <a:rPr lang="ru-RU" sz="1900" dirty="0">
                <a:latin typeface="Times New Roman"/>
                <a:ea typeface="Calibri"/>
              </a:rPr>
              <a:t>, то и другая прямая пересекает эту плоскость.</a:t>
            </a:r>
            <a:endParaRPr lang="ru-RU" sz="1900" dirty="0"/>
          </a:p>
        </p:txBody>
      </p:sp>
      <p:sp>
        <p:nvSpPr>
          <p:cNvPr id="13" name="TextBox 12"/>
          <p:cNvSpPr txBox="1"/>
          <p:nvPr/>
        </p:nvSpPr>
        <p:spPr>
          <a:xfrm>
            <a:off x="156108" y="3651870"/>
            <a:ext cx="592806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>
                <a:latin typeface="Times New Roman"/>
                <a:ea typeface="Calibri"/>
              </a:rPr>
              <a:t>Теорема</a:t>
            </a:r>
            <a:r>
              <a:rPr lang="en-US" sz="1900" b="1" dirty="0">
                <a:latin typeface="Times New Roman"/>
                <a:ea typeface="Calibri"/>
              </a:rPr>
              <a:t> (</a:t>
            </a:r>
            <a:r>
              <a:rPr lang="ru-RU" sz="1900" b="1" dirty="0">
                <a:latin typeface="Times New Roman"/>
                <a:ea typeface="Calibri"/>
              </a:rPr>
              <a:t>Признак параллельности прямых). </a:t>
            </a:r>
          </a:p>
          <a:p>
            <a:r>
              <a:rPr lang="ru-RU" sz="1900" dirty="0">
                <a:latin typeface="Times New Roman"/>
                <a:ea typeface="Calibri"/>
              </a:rPr>
              <a:t>Если две прямые параллельны третьей прямой, то они параллельны. </a:t>
            </a:r>
            <a:endParaRPr lang="ru-RU" sz="19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-1628" y="1313110"/>
            <a:ext cx="9144000" cy="39932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839" y="3303456"/>
            <a:ext cx="9144000" cy="19324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096" y="1491630"/>
            <a:ext cx="1262040" cy="1537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838" y="3435846"/>
            <a:ext cx="1588439" cy="1209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795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2" grpId="1" animBg="1"/>
      <p:bldP spid="2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-36512" y="-92546"/>
            <a:ext cx="9289032" cy="5472608"/>
          </a:xfrm>
          <a:prstGeom prst="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2" descr="\\USER-PC-15\Disk D\projects\Руслан\рисунки Png\1615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44391" y="-1861622"/>
            <a:ext cx="5127232" cy="8856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TextBox 41"/>
          <p:cNvSpPr txBox="1"/>
          <p:nvPr/>
        </p:nvSpPr>
        <p:spPr>
          <a:xfrm>
            <a:off x="1403648" y="929283"/>
            <a:ext cx="3469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  <a:latin typeface="Segoe Print" pitchFamily="2" charset="0"/>
              </a:rPr>
              <a:t>параллельные прямые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Segoe Print" pitchFamily="2" charset="0"/>
              </a:rPr>
              <a:t>          в пространстве</a:t>
            </a:r>
            <a:endParaRPr lang="ru-RU" sz="2000" dirty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10122" y="2079193"/>
            <a:ext cx="3953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  <a:latin typeface="Segoe Print" pitchFamily="2" charset="0"/>
              </a:rPr>
              <a:t>докажем лемму о двух параллельных прямых, пересекающих плоскость</a:t>
            </a:r>
            <a:endParaRPr lang="ru-RU" sz="2000" dirty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43608" y="218827"/>
            <a:ext cx="2981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</a:rPr>
              <a:t>Сегодня на уроке:</a:t>
            </a:r>
            <a:endParaRPr lang="ru-RU" sz="2400" b="1" dirty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4" name="Параллелограмм 3"/>
          <p:cNvSpPr/>
          <p:nvPr/>
        </p:nvSpPr>
        <p:spPr>
          <a:xfrm>
            <a:off x="5580112" y="1275606"/>
            <a:ext cx="2592288" cy="1368152"/>
          </a:xfrm>
          <a:prstGeom prst="parallelogram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6012160" y="1491630"/>
            <a:ext cx="1584176" cy="57606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6156014" y="1806404"/>
            <a:ext cx="1584176" cy="57606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583752" y="2255143"/>
                <a:ext cx="404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752" y="2255143"/>
                <a:ext cx="404020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576" r="-22727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7164288" y="1203598"/>
                <a:ext cx="404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1203598"/>
                <a:ext cx="404020" cy="400110"/>
              </a:xfrm>
              <a:prstGeom prst="rect">
                <a:avLst/>
              </a:prstGeom>
              <a:blipFill rotWithShape="1">
                <a:blip r:embed="rId6"/>
                <a:stretch>
                  <a:fillRect t="-7576" r="-20896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угольник 68"/>
              <p:cNvSpPr/>
              <p:nvPr/>
            </p:nvSpPr>
            <p:spPr>
              <a:xfrm>
                <a:off x="7308304" y="1538000"/>
                <a:ext cx="3858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9" name="Прямоугольник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1538000"/>
                <a:ext cx="385875" cy="400110"/>
              </a:xfrm>
              <a:prstGeom prst="rect">
                <a:avLst/>
              </a:prstGeom>
              <a:blipFill rotWithShape="1">
                <a:blip r:embed="rId7"/>
                <a:stretch>
                  <a:fillRect t="-7576" r="-23810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422698" y="3572311"/>
            <a:ext cx="3953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solidFill>
                  <a:srgbClr val="0070C0"/>
                </a:solidFill>
                <a:latin typeface="Segoe Print" pitchFamily="2" charset="0"/>
              </a:rPr>
              <a:t>докажем теорему о двух прямых, параллельных третьей прямой</a:t>
            </a:r>
          </a:p>
        </p:txBody>
      </p:sp>
    </p:spTree>
    <p:extLst>
      <p:ext uri="{BB962C8B-B14F-4D97-AF65-F5344CB8AC3E}">
        <p14:creationId xmlns:p14="http://schemas.microsoft.com/office/powerpoint/2010/main" val="391262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7" grpId="0"/>
      <p:bldP spid="4" grpId="0" animBg="1"/>
      <p:bldP spid="8" grpId="0"/>
      <p:bldP spid="68" grpId="0"/>
      <p:bldP spid="69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79512" y="339502"/>
            <a:ext cx="4392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Две прямые в пространстве называются 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ea typeface="Calibri"/>
              </a:rPr>
              <a:t>параллельными</a:t>
            </a:r>
            <a:r>
              <a:rPr lang="ru-RU" dirty="0" smtClean="0">
                <a:latin typeface="Times New Roman"/>
                <a:ea typeface="Calibri"/>
              </a:rPr>
              <a:t>, если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они лежат в одной плоскости</a:t>
            </a:r>
            <a:r>
              <a:rPr lang="ru-RU" dirty="0">
                <a:latin typeface="Times New Roman"/>
                <a:ea typeface="Calibri"/>
              </a:rPr>
              <a:t> и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не пересекаются</a:t>
            </a:r>
            <a:r>
              <a:rPr lang="ru-RU" dirty="0">
                <a:latin typeface="Times New Roman"/>
                <a:ea typeface="Calibri"/>
              </a:rPr>
              <a:t>.</a:t>
            </a:r>
            <a:endParaRPr lang="ru-RU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H="1">
            <a:off x="3352223" y="3087597"/>
            <a:ext cx="125013" cy="72246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араллелограмм 43"/>
          <p:cNvSpPr/>
          <p:nvPr/>
        </p:nvSpPr>
        <p:spPr>
          <a:xfrm>
            <a:off x="251520" y="1645055"/>
            <a:ext cx="3960440" cy="2160240"/>
          </a:xfrm>
          <a:prstGeom prst="parallelogram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1027561" y="2149111"/>
            <a:ext cx="1800200" cy="115212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667521" y="2005095"/>
            <a:ext cx="1872208" cy="100811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379489" y="3445255"/>
                <a:ext cx="404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89" y="3445255"/>
                <a:ext cx="404020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7576" r="-22388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2035673" y="1717063"/>
                <a:ext cx="404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673" y="1717063"/>
                <a:ext cx="404020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692" r="-21212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2467721" y="2149111"/>
                <a:ext cx="3858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721" y="2149111"/>
                <a:ext cx="385875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692" r="-23810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619672" y="3911560"/>
                <a:ext cx="7553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𝒃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911560"/>
                <a:ext cx="755335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967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Прямая соединительная линия 53"/>
          <p:cNvCxnSpPr/>
          <p:nvPr/>
        </p:nvCxnSpPr>
        <p:spPr>
          <a:xfrm flipV="1">
            <a:off x="955553" y="2437143"/>
            <a:ext cx="1872208" cy="100811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2611737" y="2869191"/>
                <a:ext cx="36913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ea typeface="Cambria Math"/>
                        </a:rPr>
                        <m:t>𝑐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737" y="2869191"/>
                <a:ext cx="369139" cy="400110"/>
              </a:xfrm>
              <a:prstGeom prst="rect">
                <a:avLst/>
              </a:prstGeom>
              <a:blipFill rotWithShape="1">
                <a:blip r:embed="rId7"/>
                <a:stretch>
                  <a:fillRect t="-7692" r="-26230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Прямая соединительная линия 56"/>
          <p:cNvCxnSpPr/>
          <p:nvPr/>
        </p:nvCxnSpPr>
        <p:spPr>
          <a:xfrm flipH="1">
            <a:off x="3475833" y="1429031"/>
            <a:ext cx="288032" cy="166456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3259809" y="3814820"/>
            <a:ext cx="90676" cy="52402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3331817" y="1645055"/>
                <a:ext cx="39959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ea typeface="Cambria Math"/>
                        </a:rPr>
                        <m:t>𝑑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817" y="1645055"/>
                <a:ext cx="399597" cy="400110"/>
              </a:xfrm>
              <a:prstGeom prst="rect">
                <a:avLst/>
              </a:prstGeom>
              <a:blipFill rotWithShape="1">
                <a:blip r:embed="rId8"/>
                <a:stretch>
                  <a:fillRect t="-7692" r="-24615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971600" y="4343608"/>
                <a:ext cx="7378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∦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343608"/>
                <a:ext cx="737831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333" r="-10744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195736" y="4343608"/>
                <a:ext cx="7612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∦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𝑑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343608"/>
                <a:ext cx="761298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333" r="-104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Овал 68"/>
          <p:cNvSpPr/>
          <p:nvPr/>
        </p:nvSpPr>
        <p:spPr>
          <a:xfrm>
            <a:off x="3437733" y="3070357"/>
            <a:ext cx="72000" cy="7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738616" y="338532"/>
            <a:ext cx="4369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/>
                <a:ea typeface="Calibri"/>
              </a:rPr>
              <a:t>Теорема. </a:t>
            </a:r>
            <a:r>
              <a:rPr lang="ru-RU" dirty="0">
                <a:latin typeface="Times New Roman"/>
                <a:ea typeface="Calibri"/>
              </a:rPr>
              <a:t>Через любую точку пространства, не лежащую на данной прямой, проходит прямая, параллельная данной, и притом только одна.</a:t>
            </a:r>
            <a:endParaRPr lang="ru-RU" dirty="0"/>
          </a:p>
        </p:txBody>
      </p:sp>
      <p:sp>
        <p:nvSpPr>
          <p:cNvPr id="71" name="Параллелограмм 70"/>
          <p:cNvSpPr/>
          <p:nvPr/>
        </p:nvSpPr>
        <p:spPr>
          <a:xfrm>
            <a:off x="4788464" y="1635646"/>
            <a:ext cx="3960000" cy="2160000"/>
          </a:xfrm>
          <a:prstGeom prst="parallelogram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 flipV="1">
            <a:off x="5652120" y="2139702"/>
            <a:ext cx="2178242" cy="7920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Прямоугольник 72"/>
              <p:cNvSpPr/>
              <p:nvPr/>
            </p:nvSpPr>
            <p:spPr>
              <a:xfrm>
                <a:off x="7336332" y="1832332"/>
                <a:ext cx="404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3" name="Прямоугольник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332" y="1832332"/>
                <a:ext cx="404020" cy="400110"/>
              </a:xfrm>
              <a:prstGeom prst="rect">
                <a:avLst/>
              </a:prstGeom>
              <a:blipFill rotWithShape="1">
                <a:blip r:embed="rId11"/>
                <a:stretch>
                  <a:fillRect t="-7692" r="-20896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Прямая соединительная линия 73"/>
          <p:cNvCxnSpPr/>
          <p:nvPr/>
        </p:nvCxnSpPr>
        <p:spPr>
          <a:xfrm flipV="1">
            <a:off x="5940152" y="2696098"/>
            <a:ext cx="2160240" cy="785542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Прямоугольник 74"/>
              <p:cNvSpPr/>
              <p:nvPr/>
            </p:nvSpPr>
            <p:spPr>
              <a:xfrm>
                <a:off x="6228184" y="2859782"/>
                <a:ext cx="46666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𝑀</m:t>
                      </m:r>
                    </m:oMath>
                  </m:oMathPara>
                </a14:m>
                <a:endParaRPr lang="ru-R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5" name="Прямоугольник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2859782"/>
                <a:ext cx="466666" cy="400110"/>
              </a:xfrm>
              <a:prstGeom prst="rect">
                <a:avLst/>
              </a:prstGeom>
              <a:blipFill rotWithShape="1">
                <a:blip r:embed="rId12"/>
                <a:stretch>
                  <a:fillRect t="-7576" r="-19737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Прямоугольник 75"/>
              <p:cNvSpPr/>
              <p:nvPr/>
            </p:nvSpPr>
            <p:spPr>
              <a:xfrm>
                <a:off x="4932040" y="3450692"/>
                <a:ext cx="404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6" name="Прямоугольник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450692"/>
                <a:ext cx="404020" cy="400110"/>
              </a:xfrm>
              <a:prstGeom prst="rect">
                <a:avLst/>
              </a:prstGeom>
              <a:blipFill rotWithShape="1">
                <a:blip r:embed="rId13"/>
                <a:stretch>
                  <a:fillRect t="-7576" r="-24242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Прямоугольник 76"/>
              <p:cNvSpPr/>
              <p:nvPr/>
            </p:nvSpPr>
            <p:spPr>
              <a:xfrm>
                <a:off x="7740352" y="2427734"/>
                <a:ext cx="3858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</m:oMath>
                  </m:oMathPara>
                </a14:m>
                <a:endParaRPr lang="ru-R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7" name="Прямоугольник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2427734"/>
                <a:ext cx="385875" cy="400110"/>
              </a:xfrm>
              <a:prstGeom prst="rect">
                <a:avLst/>
              </a:prstGeom>
              <a:blipFill rotWithShape="1">
                <a:blip r:embed="rId14"/>
                <a:stretch>
                  <a:fillRect t="-7576" r="-23810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Овал 79"/>
          <p:cNvSpPr/>
          <p:nvPr/>
        </p:nvSpPr>
        <p:spPr>
          <a:xfrm>
            <a:off x="6419912" y="3254694"/>
            <a:ext cx="72000" cy="7200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00192" y="3914264"/>
                <a:ext cx="8429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𝑏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3914264"/>
                <a:ext cx="842988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8197" r="-863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6372200" y="4299942"/>
                <a:ext cx="7553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𝑏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4299942"/>
                <a:ext cx="755335" cy="369332"/>
              </a:xfrm>
              <a:prstGeom prst="rect">
                <a:avLst/>
              </a:prstGeom>
              <a:blipFill rotWithShape="1">
                <a:blip r:embed="rId16"/>
                <a:stretch>
                  <a:fillRect t="-8197" r="-887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938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2" grpId="0"/>
      <p:bldP spid="44" grpId="0" animBg="1"/>
      <p:bldP spid="50" grpId="0"/>
      <p:bldP spid="51" grpId="0"/>
      <p:bldP spid="52" grpId="0"/>
      <p:bldP spid="53" grpId="0"/>
      <p:bldP spid="56" grpId="0"/>
      <p:bldP spid="59" grpId="0"/>
      <p:bldP spid="60" grpId="0"/>
      <p:bldP spid="61" grpId="0"/>
      <p:bldP spid="69" grpId="0" animBg="1"/>
      <p:bldP spid="70" grpId="0" build="p"/>
      <p:bldP spid="71" grpId="0" animBg="1"/>
      <p:bldP spid="73" grpId="0"/>
      <p:bldP spid="75" grpId="0"/>
      <p:bldP spid="76" grpId="0"/>
      <p:bldP spid="77" grpId="0"/>
      <p:bldP spid="80" grpId="0" animBg="1"/>
      <p:bldP spid="13" grpId="0"/>
      <p:bldP spid="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Полилиния 96"/>
          <p:cNvSpPr/>
          <p:nvPr/>
        </p:nvSpPr>
        <p:spPr>
          <a:xfrm>
            <a:off x="6667500" y="2484120"/>
            <a:ext cx="1143000" cy="2179320"/>
          </a:xfrm>
          <a:custGeom>
            <a:avLst/>
            <a:gdLst>
              <a:gd name="connsiteX0" fmla="*/ 0 w 1143000"/>
              <a:gd name="connsiteY0" fmla="*/ 1021080 h 2179320"/>
              <a:gd name="connsiteX1" fmla="*/ 533400 w 1143000"/>
              <a:gd name="connsiteY1" fmla="*/ 0 h 2179320"/>
              <a:gd name="connsiteX2" fmla="*/ 1143000 w 1143000"/>
              <a:gd name="connsiteY2" fmla="*/ 1203960 h 2179320"/>
              <a:gd name="connsiteX3" fmla="*/ 586740 w 1143000"/>
              <a:gd name="connsiteY3" fmla="*/ 2179320 h 2179320"/>
              <a:gd name="connsiteX4" fmla="*/ 0 w 1143000"/>
              <a:gd name="connsiteY4" fmla="*/ 1021080 h 217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2179320">
                <a:moveTo>
                  <a:pt x="0" y="1021080"/>
                </a:moveTo>
                <a:lnTo>
                  <a:pt x="533400" y="0"/>
                </a:lnTo>
                <a:lnTo>
                  <a:pt x="1143000" y="1203960"/>
                </a:lnTo>
                <a:lnTo>
                  <a:pt x="586740" y="2179320"/>
                </a:lnTo>
                <a:lnTo>
                  <a:pt x="0" y="102108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50000"/>
            </a:schemeClr>
          </a:solidFill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7101805" y="2731641"/>
            <a:ext cx="360040" cy="72008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08" y="178552"/>
            <a:ext cx="8351256" cy="7921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21174" y="221295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/>
                <a:ea typeface="Calibri"/>
              </a:rPr>
              <a:t>Лемма. </a:t>
            </a:r>
            <a:r>
              <a:rPr lang="ru-RU" sz="2000" dirty="0">
                <a:latin typeface="Times New Roman"/>
                <a:ea typeface="Calibri"/>
              </a:rPr>
              <a:t>Если одна из двух параллельных прямых пересекает плоскость, то и другая прямая пересекает эту плоскость.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44383" y="978282"/>
            <a:ext cx="1944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Доказательство.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44383" y="1266314"/>
                <a:ext cx="278745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Пусть</a:t>
                </a:r>
                <a:r>
                  <a:rPr lang="en-US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 </a:t>
                </a:r>
                <a:r>
                  <a:rPr lang="ru-RU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прямые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83" y="1266314"/>
                <a:ext cx="2787457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747"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Прямая соединительная линия 99"/>
          <p:cNvCxnSpPr/>
          <p:nvPr/>
        </p:nvCxnSpPr>
        <p:spPr>
          <a:xfrm>
            <a:off x="6830970" y="3199156"/>
            <a:ext cx="138770" cy="28182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араллелограмм 22"/>
          <p:cNvSpPr/>
          <p:nvPr/>
        </p:nvSpPr>
        <p:spPr>
          <a:xfrm>
            <a:off x="5364088" y="2492122"/>
            <a:ext cx="2808312" cy="1015732"/>
          </a:xfrm>
          <a:prstGeom prst="parallelogram">
            <a:avLst>
              <a:gd name="adj" fmla="val 53961"/>
            </a:avLst>
          </a:prstGeom>
          <a:solidFill>
            <a:schemeClr val="accent1">
              <a:lumMod val="20000"/>
              <a:lumOff val="80000"/>
              <a:alpha val="70000"/>
            </a:schemeClr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олилиния 94"/>
          <p:cNvSpPr/>
          <p:nvPr/>
        </p:nvSpPr>
        <p:spPr>
          <a:xfrm>
            <a:off x="5989320" y="1120140"/>
            <a:ext cx="1211580" cy="2377440"/>
          </a:xfrm>
          <a:custGeom>
            <a:avLst/>
            <a:gdLst>
              <a:gd name="connsiteX0" fmla="*/ 0 w 1211580"/>
              <a:gd name="connsiteY0" fmla="*/ 1013460 h 2377440"/>
              <a:gd name="connsiteX1" fmla="*/ 533400 w 1211580"/>
              <a:gd name="connsiteY1" fmla="*/ 0 h 2377440"/>
              <a:gd name="connsiteX2" fmla="*/ 1211580 w 1211580"/>
              <a:gd name="connsiteY2" fmla="*/ 1371600 h 2377440"/>
              <a:gd name="connsiteX3" fmla="*/ 670560 w 1211580"/>
              <a:gd name="connsiteY3" fmla="*/ 2377440 h 2377440"/>
              <a:gd name="connsiteX4" fmla="*/ 0 w 1211580"/>
              <a:gd name="connsiteY4" fmla="*/ 101346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1580" h="2377440">
                <a:moveTo>
                  <a:pt x="0" y="1013460"/>
                </a:moveTo>
                <a:lnTo>
                  <a:pt x="533400" y="0"/>
                </a:lnTo>
                <a:lnTo>
                  <a:pt x="1211580" y="1371600"/>
                </a:lnTo>
                <a:lnTo>
                  <a:pt x="670560" y="2377440"/>
                </a:lnTo>
                <a:lnTo>
                  <a:pt x="0" y="101346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50000"/>
            </a:schemeClr>
          </a:solidFill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57712" y="1584370"/>
                <a:ext cx="12801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𝑀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12" y="1584370"/>
                <a:ext cx="1280159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285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>
            <a:off x="6228184" y="1995686"/>
            <a:ext cx="1152128" cy="230425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6228184" y="1438290"/>
                <a:ext cx="404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1438290"/>
                <a:ext cx="404020" cy="400110"/>
              </a:xfrm>
              <a:prstGeom prst="rect">
                <a:avLst/>
              </a:prstGeom>
              <a:blipFill rotWithShape="1">
                <a:blip r:embed="rId6"/>
                <a:stretch>
                  <a:fillRect t="-7576" r="-21212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6004540" y="1972826"/>
                <a:ext cx="3858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540" y="1972826"/>
                <a:ext cx="385875" cy="400110"/>
              </a:xfrm>
              <a:prstGeom prst="rect">
                <a:avLst/>
              </a:prstGeom>
              <a:blipFill rotWithShape="1">
                <a:blip r:embed="rId7"/>
                <a:stretch>
                  <a:fillRect t="-7692" r="-23810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5397996" y="3166864"/>
                <a:ext cx="404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996" y="3166864"/>
                <a:ext cx="404020" cy="400110"/>
              </a:xfrm>
              <a:prstGeom prst="rect">
                <a:avLst/>
              </a:prstGeom>
              <a:blipFill rotWithShape="1">
                <a:blip r:embed="rId8"/>
                <a:stretch>
                  <a:fillRect t="-7576" r="-22388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7092280" y="2493615"/>
                <a:ext cx="46666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𝑀</m:t>
                      </m:r>
                    </m:oMath>
                  </m:oMathPara>
                </a14:m>
                <a:endParaRPr lang="ru-RU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2493615"/>
                <a:ext cx="466666" cy="400110"/>
              </a:xfrm>
              <a:prstGeom prst="rect">
                <a:avLst/>
              </a:prstGeom>
              <a:blipFill rotWithShape="1">
                <a:blip r:embed="rId9"/>
                <a:stretch>
                  <a:fillRect t="-7576" r="-19481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единительная линия 26"/>
          <p:cNvCxnSpPr/>
          <p:nvPr/>
        </p:nvCxnSpPr>
        <p:spPr>
          <a:xfrm>
            <a:off x="6494787" y="1524964"/>
            <a:ext cx="597493" cy="119080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7496298" y="3527627"/>
            <a:ext cx="158800" cy="31731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231920" y="2002141"/>
            <a:ext cx="587643" cy="1175285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314982" y="1865597"/>
                <a:ext cx="296087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Times New Roman"/>
                    <a:ea typeface="Calibri"/>
                  </a:rPr>
                  <a:t>Докажем, что прямая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libri"/>
                      </a:rPr>
                      <m:t>𝑏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dirty="0" smtClean="0"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82" y="1865597"/>
                <a:ext cx="2960874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1856" t="-9836" r="-144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344260" y="2164594"/>
                <a:ext cx="278745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Рассмотрим</a:t>
                </a:r>
                <a:r>
                  <a:rPr lang="en-US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 </a:t>
                </a:r>
                <a:r>
                  <a:rPr lang="ru-RU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плоскость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60" y="2164594"/>
                <a:ext cx="2787457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1747" t="-983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Прямая соединительная линия 86"/>
          <p:cNvCxnSpPr/>
          <p:nvPr/>
        </p:nvCxnSpPr>
        <p:spPr>
          <a:xfrm>
            <a:off x="6493356" y="1522110"/>
            <a:ext cx="1152128" cy="230425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flipV="1">
            <a:off x="6665326" y="2487880"/>
            <a:ext cx="537305" cy="1007448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7044082" y="2672330"/>
            <a:ext cx="72000" cy="7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4" name="Полилиния 93"/>
          <p:cNvSpPr/>
          <p:nvPr/>
        </p:nvSpPr>
        <p:spPr>
          <a:xfrm>
            <a:off x="5975940" y="1143000"/>
            <a:ext cx="1836420" cy="3512820"/>
          </a:xfrm>
          <a:custGeom>
            <a:avLst/>
            <a:gdLst>
              <a:gd name="connsiteX0" fmla="*/ 0 w 1836420"/>
              <a:gd name="connsiteY0" fmla="*/ 998220 h 3512820"/>
              <a:gd name="connsiteX1" fmla="*/ 541020 w 1836420"/>
              <a:gd name="connsiteY1" fmla="*/ 0 h 3512820"/>
              <a:gd name="connsiteX2" fmla="*/ 1836420 w 1836420"/>
              <a:gd name="connsiteY2" fmla="*/ 2545080 h 3512820"/>
              <a:gd name="connsiteX3" fmla="*/ 1287780 w 1836420"/>
              <a:gd name="connsiteY3" fmla="*/ 3512820 h 3512820"/>
              <a:gd name="connsiteX4" fmla="*/ 0 w 1836420"/>
              <a:gd name="connsiteY4" fmla="*/ 998220 h 351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6420" h="3512820">
                <a:moveTo>
                  <a:pt x="0" y="998220"/>
                </a:moveTo>
                <a:lnTo>
                  <a:pt x="541020" y="0"/>
                </a:lnTo>
                <a:lnTo>
                  <a:pt x="1836420" y="2545080"/>
                </a:lnTo>
                <a:lnTo>
                  <a:pt x="1287780" y="3512820"/>
                </a:lnTo>
                <a:lnTo>
                  <a:pt x="0" y="99822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50000"/>
            </a:schemeClr>
          </a:solidFill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Прямоугольник 95"/>
              <p:cNvSpPr/>
              <p:nvPr/>
            </p:nvSpPr>
            <p:spPr>
              <a:xfrm>
                <a:off x="7043132" y="4117826"/>
                <a:ext cx="404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ru-RU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6" name="Прямоугольник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132" y="4117826"/>
                <a:ext cx="404020" cy="400110"/>
              </a:xfrm>
              <a:prstGeom prst="rect">
                <a:avLst/>
              </a:prstGeom>
              <a:blipFill rotWithShape="1">
                <a:blip r:embed="rId12"/>
                <a:stretch>
                  <a:fillRect t="-7576" r="-23881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Прямая соединительная линия 80"/>
          <p:cNvCxnSpPr/>
          <p:nvPr/>
        </p:nvCxnSpPr>
        <p:spPr>
          <a:xfrm>
            <a:off x="6989539" y="3514204"/>
            <a:ext cx="390773" cy="78573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333053" y="2499742"/>
            <a:ext cx="5040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По аксиоме 3: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 если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две плоскости имеют общую точку, то они имеют общую прямую, на которой лежат все общие точки этих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плоскостей.</a:t>
            </a:r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Прямоугольник 105"/>
              <p:cNvSpPr/>
              <p:nvPr/>
            </p:nvSpPr>
            <p:spPr>
              <a:xfrm>
                <a:off x="6372200" y="3382886"/>
                <a:ext cx="3881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𝑝</m:t>
                      </m:r>
                    </m:oMath>
                  </m:oMathPara>
                </a14:m>
                <a:endParaRPr lang="ru-RU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06" name="Прямоугольник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3382886"/>
                <a:ext cx="388183" cy="400110"/>
              </a:xfrm>
              <a:prstGeom prst="rect">
                <a:avLst/>
              </a:prstGeom>
              <a:blipFill rotWithShape="1">
                <a:blip r:embed="rId13"/>
                <a:stretch>
                  <a:fillRect t="-7576" r="-25000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Прямоугольник 106"/>
              <p:cNvSpPr/>
              <p:nvPr/>
            </p:nvSpPr>
            <p:spPr>
              <a:xfrm>
                <a:off x="357436" y="3642578"/>
                <a:ext cx="23550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⊂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,  </m:t>
                      </m:r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𝑀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7" name="Прямоугольник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36" y="3642578"/>
                <a:ext cx="2355004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8333" r="-129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Прямоугольник 107"/>
              <p:cNvSpPr/>
              <p:nvPr/>
            </p:nvSpPr>
            <p:spPr>
              <a:xfrm>
                <a:off x="2741092" y="3642345"/>
                <a:ext cx="18594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⟹     </m:t>
                      </m:r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𝑁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8" name="Прямоугольник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092" y="3642345"/>
                <a:ext cx="1859483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Овал 108"/>
          <p:cNvSpPr/>
          <p:nvPr/>
        </p:nvSpPr>
        <p:spPr>
          <a:xfrm>
            <a:off x="6792942" y="3168421"/>
            <a:ext cx="72000" cy="720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Прямоугольник 109"/>
              <p:cNvSpPr/>
              <p:nvPr/>
            </p:nvSpPr>
            <p:spPr>
              <a:xfrm>
                <a:off x="6828662" y="2963728"/>
                <a:ext cx="4362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𝑁</m:t>
                      </m:r>
                    </m:oMath>
                  </m:oMathPara>
                </a14:m>
                <a:endParaRPr lang="ru-RU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10" name="Прямоугольник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662" y="2963728"/>
                <a:ext cx="436209" cy="400110"/>
              </a:xfrm>
              <a:prstGeom prst="rect">
                <a:avLst/>
              </a:prstGeom>
              <a:blipFill rotWithShape="1">
                <a:blip r:embed="rId16"/>
                <a:stretch>
                  <a:fillRect t="-7576" r="-20833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Прямоугольник 110"/>
              <p:cNvSpPr/>
              <p:nvPr/>
            </p:nvSpPr>
            <p:spPr>
              <a:xfrm>
                <a:off x="357436" y="4002618"/>
                <a:ext cx="23198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⊂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    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      </m:t>
                      </m:r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1" name="Прямоугольник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36" y="4002618"/>
                <a:ext cx="2319866" cy="369332"/>
              </a:xfrm>
              <a:prstGeom prst="rect">
                <a:avLst/>
              </a:prstGeom>
              <a:blipFill rotWithShape="1">
                <a:blip r:embed="rId17"/>
                <a:stretch>
                  <a:fillRect t="-8333" r="-1316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Прямоугольник 112"/>
              <p:cNvSpPr/>
              <p:nvPr/>
            </p:nvSpPr>
            <p:spPr>
              <a:xfrm>
                <a:off x="328860" y="4362658"/>
                <a:ext cx="589932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Times New Roman"/>
                    <a:ea typeface="Calibri"/>
                  </a:rPr>
                  <a:t>Следовательно,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– общая точка прямой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и плоскости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13" name="Прямоугольник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60" y="4362658"/>
                <a:ext cx="5899324" cy="369332"/>
              </a:xfrm>
              <a:prstGeom prst="rect">
                <a:avLst/>
              </a:prstGeom>
              <a:blipFill rotWithShape="1">
                <a:blip r:embed="rId18"/>
                <a:stretch>
                  <a:fillRect l="-930" t="-10000" r="-31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75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5" grpId="0" build="p"/>
      <p:bldP spid="16" grpId="0"/>
      <p:bldP spid="17" grpId="0"/>
      <p:bldP spid="23" grpId="0" animBg="1"/>
      <p:bldP spid="95" grpId="0" animBg="1"/>
      <p:bldP spid="5" grpId="0"/>
      <p:bldP spid="21" grpId="0"/>
      <p:bldP spid="22" grpId="0"/>
      <p:bldP spid="24" grpId="0"/>
      <p:bldP spid="26" grpId="0"/>
      <p:bldP spid="34" grpId="0"/>
      <p:bldP spid="37" grpId="0"/>
      <p:bldP spid="25" grpId="0" animBg="1"/>
      <p:bldP spid="94" grpId="0" animBg="1"/>
      <p:bldP spid="94" grpId="1" animBg="1"/>
      <p:bldP spid="96" grpId="0"/>
      <p:bldP spid="103" grpId="0"/>
      <p:bldP spid="106" grpId="0"/>
      <p:bldP spid="107" grpId="0"/>
      <p:bldP spid="108" grpId="0"/>
      <p:bldP spid="109" grpId="0" animBg="1"/>
      <p:bldP spid="110" grpId="0"/>
      <p:bldP spid="111" grpId="0"/>
      <p:bldP spid="1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Полилиния 96"/>
          <p:cNvSpPr/>
          <p:nvPr/>
        </p:nvSpPr>
        <p:spPr>
          <a:xfrm>
            <a:off x="6667500" y="2484120"/>
            <a:ext cx="1143000" cy="2179320"/>
          </a:xfrm>
          <a:custGeom>
            <a:avLst/>
            <a:gdLst>
              <a:gd name="connsiteX0" fmla="*/ 0 w 1143000"/>
              <a:gd name="connsiteY0" fmla="*/ 1021080 h 2179320"/>
              <a:gd name="connsiteX1" fmla="*/ 533400 w 1143000"/>
              <a:gd name="connsiteY1" fmla="*/ 0 h 2179320"/>
              <a:gd name="connsiteX2" fmla="*/ 1143000 w 1143000"/>
              <a:gd name="connsiteY2" fmla="*/ 1203960 h 2179320"/>
              <a:gd name="connsiteX3" fmla="*/ 586740 w 1143000"/>
              <a:gd name="connsiteY3" fmla="*/ 2179320 h 2179320"/>
              <a:gd name="connsiteX4" fmla="*/ 0 w 1143000"/>
              <a:gd name="connsiteY4" fmla="*/ 1021080 h 217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2179320">
                <a:moveTo>
                  <a:pt x="0" y="1021080"/>
                </a:moveTo>
                <a:lnTo>
                  <a:pt x="533400" y="0"/>
                </a:lnTo>
                <a:lnTo>
                  <a:pt x="1143000" y="1203960"/>
                </a:lnTo>
                <a:lnTo>
                  <a:pt x="586740" y="2179320"/>
                </a:lnTo>
                <a:lnTo>
                  <a:pt x="0" y="102108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50000"/>
            </a:schemeClr>
          </a:solidFill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7101805" y="2731641"/>
            <a:ext cx="360040" cy="72008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08" y="178552"/>
            <a:ext cx="8351256" cy="7921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21174" y="221295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/>
                <a:ea typeface="Calibri"/>
              </a:rPr>
              <a:t>Лемма. </a:t>
            </a:r>
            <a:r>
              <a:rPr lang="ru-RU" sz="2000" dirty="0">
                <a:latin typeface="Times New Roman"/>
                <a:ea typeface="Calibri"/>
              </a:rPr>
              <a:t>Если одна из двух параллельных прямых пересекает плоскость, то и другая прямая пересекает эту плоскость.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44383" y="1050290"/>
            <a:ext cx="1944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Доказательство.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44383" y="1419622"/>
                <a:ext cx="523572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Докажем теперь, что прямая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libri"/>
                      </a:rPr>
                      <m:t>𝑏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 не имеет других общих точек с плоскостью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, кроме точки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. </a:t>
                </a:r>
                <a:endParaRPr lang="ru-RU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83" y="1419622"/>
                <a:ext cx="5235729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931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Прямая соединительная линия 99"/>
          <p:cNvCxnSpPr/>
          <p:nvPr/>
        </p:nvCxnSpPr>
        <p:spPr>
          <a:xfrm>
            <a:off x="6830970" y="3199156"/>
            <a:ext cx="138770" cy="28182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араллелограмм 22"/>
          <p:cNvSpPr/>
          <p:nvPr/>
        </p:nvSpPr>
        <p:spPr>
          <a:xfrm>
            <a:off x="5364088" y="2492122"/>
            <a:ext cx="2808312" cy="1015732"/>
          </a:xfrm>
          <a:prstGeom prst="parallelogram">
            <a:avLst>
              <a:gd name="adj" fmla="val 53961"/>
            </a:avLst>
          </a:prstGeom>
          <a:solidFill>
            <a:schemeClr val="accent1">
              <a:lumMod val="20000"/>
              <a:lumOff val="80000"/>
              <a:alpha val="70000"/>
            </a:schemeClr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олилиния 94"/>
          <p:cNvSpPr/>
          <p:nvPr/>
        </p:nvSpPr>
        <p:spPr>
          <a:xfrm>
            <a:off x="5989320" y="1120140"/>
            <a:ext cx="1211580" cy="2377440"/>
          </a:xfrm>
          <a:custGeom>
            <a:avLst/>
            <a:gdLst>
              <a:gd name="connsiteX0" fmla="*/ 0 w 1211580"/>
              <a:gd name="connsiteY0" fmla="*/ 1013460 h 2377440"/>
              <a:gd name="connsiteX1" fmla="*/ 533400 w 1211580"/>
              <a:gd name="connsiteY1" fmla="*/ 0 h 2377440"/>
              <a:gd name="connsiteX2" fmla="*/ 1211580 w 1211580"/>
              <a:gd name="connsiteY2" fmla="*/ 1371600 h 2377440"/>
              <a:gd name="connsiteX3" fmla="*/ 670560 w 1211580"/>
              <a:gd name="connsiteY3" fmla="*/ 2377440 h 2377440"/>
              <a:gd name="connsiteX4" fmla="*/ 0 w 1211580"/>
              <a:gd name="connsiteY4" fmla="*/ 101346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1580" h="2377440">
                <a:moveTo>
                  <a:pt x="0" y="1013460"/>
                </a:moveTo>
                <a:lnTo>
                  <a:pt x="533400" y="0"/>
                </a:lnTo>
                <a:lnTo>
                  <a:pt x="1211580" y="1371600"/>
                </a:lnTo>
                <a:lnTo>
                  <a:pt x="670560" y="2377440"/>
                </a:lnTo>
                <a:lnTo>
                  <a:pt x="0" y="101346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50000"/>
            </a:schemeClr>
          </a:solidFill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6228184" y="1438290"/>
                <a:ext cx="404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1438290"/>
                <a:ext cx="404020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576" r="-21212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6004540" y="1972826"/>
                <a:ext cx="3858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540" y="1972826"/>
                <a:ext cx="385875" cy="400110"/>
              </a:xfrm>
              <a:prstGeom prst="rect">
                <a:avLst/>
              </a:prstGeom>
              <a:blipFill rotWithShape="1">
                <a:blip r:embed="rId6"/>
                <a:stretch>
                  <a:fillRect t="-7692" r="-23810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5397996" y="3166864"/>
                <a:ext cx="404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996" y="3166864"/>
                <a:ext cx="404020" cy="400110"/>
              </a:xfrm>
              <a:prstGeom prst="rect">
                <a:avLst/>
              </a:prstGeom>
              <a:blipFill rotWithShape="1">
                <a:blip r:embed="rId7"/>
                <a:stretch>
                  <a:fillRect t="-7576" r="-22388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7092280" y="2493615"/>
                <a:ext cx="46666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𝑀</m:t>
                      </m:r>
                    </m:oMath>
                  </m:oMathPara>
                </a14:m>
                <a:endParaRPr lang="ru-RU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2493615"/>
                <a:ext cx="466666" cy="400110"/>
              </a:xfrm>
              <a:prstGeom prst="rect">
                <a:avLst/>
              </a:prstGeom>
              <a:blipFill rotWithShape="1">
                <a:blip r:embed="rId8"/>
                <a:stretch>
                  <a:fillRect t="-7576" r="-19481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единительная линия 26"/>
          <p:cNvCxnSpPr/>
          <p:nvPr/>
        </p:nvCxnSpPr>
        <p:spPr>
          <a:xfrm>
            <a:off x="6494787" y="1524964"/>
            <a:ext cx="597493" cy="119080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7496298" y="3527627"/>
            <a:ext cx="158800" cy="31731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231920" y="2002141"/>
            <a:ext cx="587643" cy="1175285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334032" y="2009380"/>
                <a:ext cx="490509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Times New Roman"/>
                    <a:ea typeface="Calibri"/>
                  </a:rPr>
                  <a:t>Е</a:t>
                </a:r>
                <a:r>
                  <a:rPr lang="ru-RU" dirty="0" smtClean="0">
                    <a:latin typeface="Times New Roman"/>
                    <a:ea typeface="Calibri"/>
                  </a:rPr>
                  <a:t>сли </a:t>
                </a:r>
                <a:r>
                  <a:rPr lang="ru-RU" dirty="0">
                    <a:latin typeface="Times New Roman"/>
                    <a:ea typeface="Calibri"/>
                  </a:rPr>
                  <a:t>бы прямая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libri"/>
                      </a:rPr>
                      <m:t>𝑏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имела еще одну общую точку с плоскостью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, то она целиком лежала бы в плоскости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dirty="0" smtClean="0"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32" y="2009380"/>
                <a:ext cx="4905090" cy="923330"/>
              </a:xfrm>
              <a:prstGeom prst="rect">
                <a:avLst/>
              </a:prstGeom>
              <a:blipFill rotWithShape="1">
                <a:blip r:embed="rId9"/>
                <a:stretch>
                  <a:fillRect l="-1119" t="-3311" r="-1368" b="-99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Прямая соединительная линия 104"/>
          <p:cNvCxnSpPr/>
          <p:nvPr/>
        </p:nvCxnSpPr>
        <p:spPr>
          <a:xfrm flipV="1">
            <a:off x="6665326" y="2487880"/>
            <a:ext cx="537305" cy="1007448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7044082" y="2672330"/>
            <a:ext cx="72000" cy="7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Прямоугольник 95"/>
              <p:cNvSpPr/>
              <p:nvPr/>
            </p:nvSpPr>
            <p:spPr>
              <a:xfrm>
                <a:off x="7043132" y="4117826"/>
                <a:ext cx="404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ru-RU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6" name="Прямоугольник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132" y="4117826"/>
                <a:ext cx="404020" cy="400110"/>
              </a:xfrm>
              <a:prstGeom prst="rect">
                <a:avLst/>
              </a:prstGeom>
              <a:blipFill rotWithShape="1">
                <a:blip r:embed="rId10"/>
                <a:stretch>
                  <a:fillRect t="-7576" r="-23881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Прямая соединительная линия 80"/>
          <p:cNvCxnSpPr/>
          <p:nvPr/>
        </p:nvCxnSpPr>
        <p:spPr>
          <a:xfrm>
            <a:off x="6989539" y="3514204"/>
            <a:ext cx="390773" cy="78573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Прямоугольник 105"/>
              <p:cNvSpPr/>
              <p:nvPr/>
            </p:nvSpPr>
            <p:spPr>
              <a:xfrm>
                <a:off x="6372200" y="3382886"/>
                <a:ext cx="3881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𝑝</m:t>
                      </m:r>
                    </m:oMath>
                  </m:oMathPara>
                </a14:m>
                <a:endParaRPr lang="ru-RU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06" name="Прямоугольник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3382886"/>
                <a:ext cx="388183" cy="400110"/>
              </a:xfrm>
              <a:prstGeom prst="rect">
                <a:avLst/>
              </a:prstGeom>
              <a:blipFill rotWithShape="1">
                <a:blip r:embed="rId11"/>
                <a:stretch>
                  <a:fillRect t="-7576" r="-25000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Прямоугольник 106"/>
              <p:cNvSpPr/>
              <p:nvPr/>
            </p:nvSpPr>
            <p:spPr>
              <a:xfrm>
                <a:off x="357436" y="3229114"/>
                <a:ext cx="12663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𝑀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7" name="Прямоугольник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36" y="3229114"/>
                <a:ext cx="1266372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333" r="-338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Овал 108"/>
          <p:cNvSpPr/>
          <p:nvPr/>
        </p:nvSpPr>
        <p:spPr>
          <a:xfrm>
            <a:off x="6792942" y="3168421"/>
            <a:ext cx="72000" cy="720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Прямоугольник 109"/>
              <p:cNvSpPr/>
              <p:nvPr/>
            </p:nvSpPr>
            <p:spPr>
              <a:xfrm>
                <a:off x="6828662" y="2963728"/>
                <a:ext cx="4362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𝑁</m:t>
                      </m:r>
                    </m:oMath>
                  </m:oMathPara>
                </a14:m>
                <a:endParaRPr lang="ru-RU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10" name="Прямоугольник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662" y="2963728"/>
                <a:ext cx="436209" cy="400110"/>
              </a:xfrm>
              <a:prstGeom prst="rect">
                <a:avLst/>
              </a:prstGeom>
              <a:blipFill rotWithShape="1">
                <a:blip r:embed="rId13"/>
                <a:stretch>
                  <a:fillRect t="-7576" r="-20833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Прямоугольник 112"/>
              <p:cNvSpPr/>
              <p:nvPr/>
            </p:nvSpPr>
            <p:spPr>
              <a:xfrm>
                <a:off x="328860" y="3517146"/>
                <a:ext cx="496322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Times New Roman"/>
                    <a:ea typeface="Calibri"/>
                  </a:rPr>
                  <a:t>Таким образом, прямая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libri"/>
                      </a:rPr>
                      <m:t>𝑏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имеет с плоскостью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единственную общую точку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13" name="Прямоугольник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60" y="3517146"/>
                <a:ext cx="4963220" cy="646331"/>
              </a:xfrm>
              <a:prstGeom prst="rect">
                <a:avLst/>
              </a:prstGeom>
              <a:blipFill rotWithShape="1">
                <a:blip r:embed="rId14"/>
                <a:stretch>
                  <a:fillRect l="-1106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38386" y="2869074"/>
                <a:ext cx="28002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latin typeface="Times New Roman"/>
                    <a:ea typeface="Calibri"/>
                  </a:rPr>
                  <a:t>По </a:t>
                </a:r>
                <a:r>
                  <a:rPr lang="ru-RU" dirty="0">
                    <a:latin typeface="Times New Roman"/>
                    <a:ea typeface="Calibri"/>
                  </a:rPr>
                  <a:t>условию прямые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𝑎</m:t>
                    </m:r>
                    <m:r>
                      <a:rPr lang="ru-RU" dirty="0" smtClean="0"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i="1" dirty="0">
                        <a:latin typeface="Cambria Math"/>
                        <a:ea typeface="Calibri"/>
                      </a:rPr>
                      <m:t>𝑏</m:t>
                    </m:r>
                  </m:oMath>
                </a14:m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86" y="2869074"/>
                <a:ext cx="2800254" cy="369332"/>
              </a:xfrm>
              <a:prstGeom prst="rect">
                <a:avLst/>
              </a:prstGeom>
              <a:blipFill rotWithShape="1">
                <a:blip r:embed="rId15"/>
                <a:stretch>
                  <a:fillRect l="-1961" t="-10000" r="-283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357436" y="4112260"/>
                <a:ext cx="12663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  <a:ea typeface="Calibri"/>
                        </a:rPr>
                        <m:t>𝑏</m:t>
                      </m:r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i="1" dirty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𝑁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36" y="4112260"/>
                <a:ext cx="1266372" cy="369332"/>
              </a:xfrm>
              <a:prstGeom prst="rect">
                <a:avLst/>
              </a:prstGeom>
              <a:blipFill rotWithShape="1">
                <a:blip r:embed="rId16"/>
                <a:stretch>
                  <a:fillRect t="-8333" r="-193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Прямоугольник 40"/>
          <p:cNvSpPr/>
          <p:nvPr/>
        </p:nvSpPr>
        <p:spPr>
          <a:xfrm>
            <a:off x="344382" y="4434666"/>
            <a:ext cx="1934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</a:rPr>
              <a:t>Лемма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доказана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4512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4" grpId="0"/>
      <p:bldP spid="107" grpId="0"/>
      <p:bldP spid="113" grpId="0"/>
      <p:bldP spid="2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Параллелограмм 80"/>
          <p:cNvSpPr/>
          <p:nvPr/>
        </p:nvSpPr>
        <p:spPr>
          <a:xfrm>
            <a:off x="323528" y="1779662"/>
            <a:ext cx="3960440" cy="2160240"/>
          </a:xfrm>
          <a:prstGeom prst="parallelogram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0" name="Прямоугольник 79"/>
          <p:cNvSpPr/>
          <p:nvPr/>
        </p:nvSpPr>
        <p:spPr>
          <a:xfrm>
            <a:off x="238944" y="381421"/>
            <a:ext cx="8645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/>
                <a:ea typeface="Calibri"/>
              </a:rPr>
              <a:t>В планиметрии. </a:t>
            </a:r>
            <a:r>
              <a:rPr lang="ru-RU" dirty="0" smtClean="0">
                <a:latin typeface="Times New Roman"/>
                <a:ea typeface="Calibri"/>
              </a:rPr>
              <a:t>Если </a:t>
            </a:r>
            <a:r>
              <a:rPr lang="ru-RU" dirty="0">
                <a:latin typeface="Times New Roman"/>
                <a:ea typeface="Calibri"/>
              </a:rPr>
              <a:t>три прямые лежат в одной плоскости и две из них параллельны третьей прямой, то эти две прямые параллельны</a:t>
            </a:r>
            <a:r>
              <a:rPr lang="ru-RU" dirty="0" smtClean="0">
                <a:latin typeface="Times New Roman"/>
                <a:ea typeface="Calibri"/>
              </a:rPr>
              <a:t>.</a:t>
            </a:r>
            <a:endParaRPr lang="ru-RU" dirty="0"/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 flipV="1">
            <a:off x="755576" y="2067694"/>
            <a:ext cx="1872208" cy="100811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Прямоугольник 83"/>
              <p:cNvSpPr/>
              <p:nvPr/>
            </p:nvSpPr>
            <p:spPr>
              <a:xfrm>
                <a:off x="395536" y="3579862"/>
                <a:ext cx="404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4" name="Прямоугольник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579862"/>
                <a:ext cx="404020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7576" r="-22727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Прямоугольник 84"/>
              <p:cNvSpPr/>
              <p:nvPr/>
            </p:nvSpPr>
            <p:spPr>
              <a:xfrm>
                <a:off x="2123728" y="1779662"/>
                <a:ext cx="404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5" name="Прямоугольник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779662"/>
                <a:ext cx="404020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576" r="-20896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Прямоугольник 87"/>
              <p:cNvSpPr/>
              <p:nvPr/>
            </p:nvSpPr>
            <p:spPr>
              <a:xfrm>
                <a:off x="3178013" y="2427734"/>
                <a:ext cx="3858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8" name="Прямоугольник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013" y="2427734"/>
                <a:ext cx="385875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576" r="-23438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76988" y="2355726"/>
                <a:ext cx="7791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𝑎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𝑐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988" y="2355726"/>
                <a:ext cx="779188" cy="400110"/>
              </a:xfrm>
              <a:prstGeom prst="rect">
                <a:avLst/>
              </a:prstGeom>
              <a:blipFill rotWithShape="1">
                <a:blip r:embed="rId6"/>
                <a:stretch>
                  <a:fillRect t="-7576" r="-11719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Прямая соединительная линия 89"/>
          <p:cNvCxnSpPr/>
          <p:nvPr/>
        </p:nvCxnSpPr>
        <p:spPr>
          <a:xfrm flipV="1">
            <a:off x="1665845" y="2715766"/>
            <a:ext cx="1872208" cy="100811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Прямоугольник 93"/>
              <p:cNvSpPr/>
              <p:nvPr/>
            </p:nvSpPr>
            <p:spPr>
              <a:xfrm>
                <a:off x="1691680" y="2954263"/>
                <a:ext cx="36913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𝑐</m:t>
                      </m:r>
                    </m:oMath>
                  </m:oMathPara>
                </a14:m>
                <a:endParaRPr lang="ru-R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4" name="Прямоугольник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954263"/>
                <a:ext cx="369139" cy="400110"/>
              </a:xfrm>
              <a:prstGeom prst="rect">
                <a:avLst/>
              </a:prstGeom>
              <a:blipFill rotWithShape="1">
                <a:blip r:embed="rId7"/>
                <a:stretch>
                  <a:fillRect t="-7692" r="-26667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9" name="Прямая соединительная линия 118"/>
          <p:cNvCxnSpPr/>
          <p:nvPr/>
        </p:nvCxnSpPr>
        <p:spPr>
          <a:xfrm flipV="1">
            <a:off x="1619672" y="2139702"/>
            <a:ext cx="1872208" cy="1008112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376988" y="2931790"/>
                <a:ext cx="7791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𝑏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𝑐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988" y="2931790"/>
                <a:ext cx="779188" cy="400110"/>
              </a:xfrm>
              <a:prstGeom prst="rect">
                <a:avLst/>
              </a:prstGeom>
              <a:blipFill rotWithShape="1">
                <a:blip r:embed="rId8"/>
                <a:stretch>
                  <a:fillRect t="-7576" r="-11719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453733" y="2636143"/>
                <a:ext cx="15628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⟹       </m:t>
                      </m:r>
                      <m:r>
                        <a:rPr lang="en-US" sz="2000" b="0" i="1" smtClean="0">
                          <a:latin typeface="Cambria Math"/>
                        </a:rPr>
                        <m:t>𝑎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𝑏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733" y="2636143"/>
                <a:ext cx="1562864" cy="400110"/>
              </a:xfrm>
              <a:prstGeom prst="rect">
                <a:avLst/>
              </a:prstGeom>
              <a:blipFill rotWithShape="1">
                <a:blip r:embed="rId9"/>
                <a:stretch>
                  <a:fillRect t="-7576" r="-5859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51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0" grpId="0"/>
      <p:bldP spid="84" grpId="0"/>
      <p:bldP spid="85" grpId="0"/>
      <p:bldP spid="88" grpId="0"/>
      <p:bldP spid="6" grpId="0"/>
      <p:bldP spid="94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Прямая соединительная линия 34"/>
          <p:cNvCxnSpPr/>
          <p:nvPr/>
        </p:nvCxnSpPr>
        <p:spPr>
          <a:xfrm flipV="1">
            <a:off x="5076056" y="2378649"/>
            <a:ext cx="720567" cy="545947"/>
          </a:xfrm>
          <a:prstGeom prst="line">
            <a:avLst/>
          </a:prstGeom>
          <a:ln w="9525">
            <a:solidFill>
              <a:schemeClr val="accent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5940152" y="3358186"/>
            <a:ext cx="720567" cy="545947"/>
          </a:xfrm>
          <a:prstGeom prst="line">
            <a:avLst/>
          </a:prstGeom>
          <a:ln w="9525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араллелограмм 25"/>
          <p:cNvSpPr/>
          <p:nvPr/>
        </p:nvSpPr>
        <p:spPr>
          <a:xfrm>
            <a:off x="5292080" y="2139702"/>
            <a:ext cx="3312368" cy="1512168"/>
          </a:xfrm>
          <a:prstGeom prst="parallelogram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8552"/>
            <a:ext cx="8351256" cy="7921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2211" y="214707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/>
                <a:ea typeface="Calibri"/>
              </a:rPr>
              <a:t>Теорема</a:t>
            </a:r>
            <a:r>
              <a:rPr lang="en-US" sz="2000" b="1" dirty="0" smtClean="0">
                <a:latin typeface="Times New Roman"/>
                <a:ea typeface="Calibri"/>
              </a:rPr>
              <a:t> (</a:t>
            </a:r>
            <a:r>
              <a:rPr lang="ru-RU" sz="2000" b="1" dirty="0" smtClean="0">
                <a:latin typeface="Times New Roman"/>
                <a:ea typeface="Calibri"/>
              </a:rPr>
              <a:t>Признак параллельности прямых). </a:t>
            </a:r>
          </a:p>
          <a:p>
            <a:r>
              <a:rPr lang="ru-RU" sz="2000" dirty="0" smtClean="0">
                <a:latin typeface="Times New Roman"/>
                <a:ea typeface="Calibri"/>
              </a:rPr>
              <a:t>Если </a:t>
            </a:r>
            <a:r>
              <a:rPr lang="ru-RU" sz="2000" dirty="0">
                <a:latin typeface="Times New Roman"/>
                <a:ea typeface="Calibri"/>
              </a:rPr>
              <a:t>две прямые параллельны третьей прямой, то они параллельны.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4383" y="957901"/>
            <a:ext cx="1944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Доказательство.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44383" y="1266314"/>
                <a:ext cx="199536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Пусть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𝑐</m:t>
                    </m:r>
                  </m:oMath>
                </a14:m>
                <a:r>
                  <a:rPr lang="ru-RU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𝑏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𝑐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83" y="1266314"/>
                <a:ext cx="1995369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2439" t="-10000" r="-3049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23529" y="1563638"/>
                <a:ext cx="273630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Докажем, что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</a:rPr>
                      <m:t>𝑎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9" y="1563638"/>
                <a:ext cx="2736303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782"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угольник 13"/>
              <p:cNvSpPr/>
              <p:nvPr/>
            </p:nvSpPr>
            <p:spPr>
              <a:xfrm>
                <a:off x="344383" y="1851670"/>
                <a:ext cx="77123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  <a:ea typeface="Calibri"/>
                        </a:rPr>
                        <m:t>𝑁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83" y="1851670"/>
                <a:ext cx="771233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1181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323528" y="2139702"/>
                <a:ext cx="302433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Times New Roman"/>
                    <a:ea typeface="Calibri"/>
                  </a:rPr>
                  <a:t>Допустим, что прямая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</a:rPr>
                      <m:t>𝑏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.</a:t>
                </a:r>
                <a:endParaRPr lang="ru-RU" i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139702"/>
                <a:ext cx="3024336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613" t="-9836" r="-262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344383" y="2499742"/>
                <a:ext cx="440409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Тогда по лемме о  пересечении плоскости </a:t>
                </a:r>
                <a:endParaRPr lang="en-US" dirty="0" smtClean="0">
                  <a:solidFill>
                    <a:srgbClr val="000000"/>
                  </a:solidFill>
                  <a:latin typeface="Times New Roman"/>
                  <a:ea typeface="Calibri"/>
                </a:endParaRPr>
              </a:p>
              <a:p>
                <a:r>
                  <a:rPr lang="ru-RU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параллельными </a:t>
                </a:r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прямыми прямая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83" y="2499742"/>
                <a:ext cx="4404091" cy="646331"/>
              </a:xfrm>
              <a:prstGeom prst="rect">
                <a:avLst/>
              </a:prstGeom>
              <a:blipFill rotWithShape="1">
                <a:blip r:embed="rId8"/>
                <a:stretch>
                  <a:fillRect l="-1107" t="-4717" r="-27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344382" y="3651870"/>
                <a:ext cx="826006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Прямые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 и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 не пересекаются, так как в противном случае через точку их пересечения проходили бы две прямые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 и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, параллельные прямой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𝑐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, что невозможно. </a:t>
                </a:r>
                <a:endParaRPr lang="ru-RU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82" y="3651870"/>
                <a:ext cx="8260066" cy="923330"/>
              </a:xfrm>
              <a:prstGeom prst="rect">
                <a:avLst/>
              </a:prstGeom>
              <a:blipFill rotWithShape="1">
                <a:blip r:embed="rId9"/>
                <a:stretch>
                  <a:fillRect l="-590" t="-3289"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ик 20"/>
          <p:cNvSpPr/>
          <p:nvPr/>
        </p:nvSpPr>
        <p:spPr>
          <a:xfrm>
            <a:off x="344382" y="4506674"/>
            <a:ext cx="2099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Теорема доказана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ru-RU" b="1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5652120" y="2355726"/>
            <a:ext cx="2178242" cy="79208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7336332" y="2099632"/>
                <a:ext cx="404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332" y="2099632"/>
                <a:ext cx="404020" cy="400110"/>
              </a:xfrm>
              <a:prstGeom prst="rect">
                <a:avLst/>
              </a:prstGeom>
              <a:blipFill rotWithShape="1">
                <a:blip r:embed="rId10"/>
                <a:stretch>
                  <a:fillRect t="-7576" r="-20896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Прямая соединительная линия 27"/>
          <p:cNvCxnSpPr/>
          <p:nvPr/>
        </p:nvCxnSpPr>
        <p:spPr>
          <a:xfrm flipV="1">
            <a:off x="6130341" y="2768106"/>
            <a:ext cx="2160240" cy="785542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6418373" y="2931790"/>
                <a:ext cx="4362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𝑁</m:t>
                      </m:r>
                    </m:oMath>
                  </m:oMathPara>
                </a14:m>
                <a:endParaRPr lang="ru-R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373" y="2931790"/>
                <a:ext cx="436209" cy="400110"/>
              </a:xfrm>
              <a:prstGeom prst="rect">
                <a:avLst/>
              </a:prstGeom>
              <a:blipFill rotWithShape="1">
                <a:blip r:embed="rId11"/>
                <a:stretch>
                  <a:fillRect t="-7576" r="-21127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5364088" y="3251760"/>
                <a:ext cx="404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3251760"/>
                <a:ext cx="404020" cy="400110"/>
              </a:xfrm>
              <a:prstGeom prst="rect">
                <a:avLst/>
              </a:prstGeom>
              <a:blipFill rotWithShape="1">
                <a:blip r:embed="rId12"/>
                <a:stretch>
                  <a:fillRect t="-7576" r="-22727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7930541" y="2499742"/>
                <a:ext cx="3858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</m:oMath>
                  </m:oMathPara>
                </a14:m>
                <a:endParaRPr lang="ru-R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541" y="2499742"/>
                <a:ext cx="385875" cy="400110"/>
              </a:xfrm>
              <a:prstGeom prst="rect">
                <a:avLst/>
              </a:prstGeom>
              <a:blipFill rotWithShape="1">
                <a:blip r:embed="rId13"/>
                <a:stretch>
                  <a:fillRect t="-7576" r="-23810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Прямая соединительная линия 29"/>
          <p:cNvCxnSpPr/>
          <p:nvPr/>
        </p:nvCxnSpPr>
        <p:spPr>
          <a:xfrm flipV="1">
            <a:off x="5292080" y="1203598"/>
            <a:ext cx="2146840" cy="780669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5292080" y="1491630"/>
                <a:ext cx="36913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𝑐</m:t>
                      </m:r>
                    </m:oMath>
                  </m:oMathPara>
                </a14:m>
                <a:endParaRPr lang="ru-RU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1491630"/>
                <a:ext cx="369139" cy="400110"/>
              </a:xfrm>
              <a:prstGeom prst="rect">
                <a:avLst/>
              </a:prstGeom>
              <a:blipFill rotWithShape="1">
                <a:blip r:embed="rId14"/>
                <a:stretch>
                  <a:fillRect t="-7692" r="-26230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Прямая соединительная линия 32"/>
          <p:cNvCxnSpPr/>
          <p:nvPr/>
        </p:nvCxnSpPr>
        <p:spPr>
          <a:xfrm flipV="1">
            <a:off x="6652507" y="1895103"/>
            <a:ext cx="1932891" cy="1464480"/>
          </a:xfrm>
          <a:prstGeom prst="line">
            <a:avLst/>
          </a:prstGeom>
          <a:ln w="9525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6610101" y="3326702"/>
            <a:ext cx="72000" cy="7200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V="1">
            <a:off x="5788411" y="1203598"/>
            <a:ext cx="1552733" cy="1176448"/>
          </a:xfrm>
          <a:prstGeom prst="line">
            <a:avLst/>
          </a:prstGeom>
          <a:ln w="9525">
            <a:solidFill>
              <a:schemeClr val="accent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340780" y="3075806"/>
                <a:ext cx="228700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Times New Roman"/>
                    <a:ea typeface="Calibri"/>
                  </a:rPr>
                  <a:t>Т. к.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</a:rPr>
                      <m:t>𝑎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𝑐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, то и</a:t>
                </a:r>
                <a:r>
                  <a:rPr lang="en-US" dirty="0" smtClean="0"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</a:rPr>
                      <m:t>𝑎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80" y="3075806"/>
                <a:ext cx="2287004" cy="369332"/>
              </a:xfrm>
              <a:prstGeom prst="rect">
                <a:avLst/>
              </a:prstGeom>
              <a:blipFill rotWithShape="1">
                <a:blip r:embed="rId15"/>
                <a:stretch>
                  <a:fillRect l="-2400" t="-10000" r="-37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369658" y="3363838"/>
                <a:ext cx="4572000" cy="3693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dirty="0">
                    <a:latin typeface="Times New Roman"/>
                    <a:ea typeface="Calibri"/>
                  </a:rPr>
                  <a:t>Ч</a:t>
                </a:r>
                <a:r>
                  <a:rPr lang="ru-RU" dirty="0" smtClean="0">
                    <a:latin typeface="Times New Roman"/>
                    <a:ea typeface="Calibri"/>
                  </a:rPr>
                  <a:t>то </a:t>
                </a:r>
                <a:r>
                  <a:rPr lang="ru-RU" dirty="0">
                    <a:latin typeface="Times New Roman"/>
                    <a:ea typeface="Calibri"/>
                  </a:rPr>
                  <a:t>противоречит тому, что прямая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58" y="3363838"/>
                <a:ext cx="4572000" cy="369332"/>
              </a:xfrm>
              <a:prstGeom prst="rect">
                <a:avLst/>
              </a:prstGeom>
              <a:blipFill rotWithShape="1">
                <a:blip r:embed="rId16"/>
                <a:stretch>
                  <a:fillRect l="-1200"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196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" grpId="0" uiExpand="1" build="p"/>
      <p:bldP spid="7" grpId="0"/>
      <p:bldP spid="8" grpId="0"/>
      <p:bldP spid="13" grpId="0"/>
      <p:bldP spid="14" grpId="0"/>
      <p:bldP spid="16" grpId="0"/>
      <p:bldP spid="19" grpId="0"/>
      <p:bldP spid="20" grpId="0"/>
      <p:bldP spid="21" grpId="0"/>
      <p:bldP spid="23" grpId="0"/>
      <p:bldP spid="25" grpId="0"/>
      <p:bldP spid="27" grpId="0"/>
      <p:bldP spid="29" grpId="0"/>
      <p:bldP spid="32" grpId="0"/>
      <p:bldP spid="24" grpId="0" animBg="1"/>
      <p:bldP spid="37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4924" y="220145"/>
                <a:ext cx="84855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Задание.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Дан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параллелепипед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𝐴𝐵𝐶𝐷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Докажите, что прямые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𝐴𝐷</m:t>
                    </m:r>
                    <m:r>
                      <a:rPr lang="en-US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∥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24" y="220145"/>
                <a:ext cx="8485548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647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334924" y="699542"/>
            <a:ext cx="1944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Доказательство. </a:t>
            </a:r>
            <a:endParaRPr lang="ru-RU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Прямоугольник 41"/>
          <p:cNvSpPr/>
          <p:nvPr/>
        </p:nvSpPr>
        <p:spPr>
          <a:xfrm>
            <a:off x="334924" y="4083918"/>
            <a:ext cx="3141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Что и требовалось доказать.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148064" y="2387084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  <a:cs typeface="Times New Roman" pitchFamily="18" charset="0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387084"/>
                <a:ext cx="385682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r="-2031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6444208" y="2378458"/>
                <a:ext cx="3960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cs typeface="Times New Roman" pitchFamily="18" charset="0"/>
                        </a:rPr>
                        <m:t>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2378458"/>
                <a:ext cx="396069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21538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7031898" y="3634618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cs typeface="Times New Roman" pitchFamily="18" charset="0"/>
                        </a:rPr>
                        <m:t>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898" y="3634618"/>
                <a:ext cx="385682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2063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741380" y="3648870"/>
                <a:ext cx="4045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cs typeface="Times New Roman" pitchFamily="18" charset="0"/>
                        </a:rPr>
                        <m:t>𝐷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380" y="3648870"/>
                <a:ext cx="404598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r="-1969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6012160" y="915566"/>
                <a:ext cx="4854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915566"/>
                <a:ext cx="485453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1625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7377312" y="915566"/>
                <a:ext cx="4817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312" y="915566"/>
                <a:ext cx="481735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1772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7976628" y="2081654"/>
                <a:ext cx="4639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628" y="2081654"/>
                <a:ext cx="463909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197" r="-1710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Группа 36"/>
          <p:cNvGrpSpPr/>
          <p:nvPr/>
        </p:nvGrpSpPr>
        <p:grpSpPr>
          <a:xfrm>
            <a:off x="5461496" y="1190898"/>
            <a:ext cx="2588096" cy="2676996"/>
            <a:chOff x="5461496" y="1190898"/>
            <a:chExt cx="2588096" cy="2676996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 flipH="1" flipV="1">
              <a:off x="5461496" y="2624832"/>
              <a:ext cx="622672" cy="1243062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 flipH="1" flipV="1">
              <a:off x="6431508" y="1193056"/>
              <a:ext cx="622672" cy="1243062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flipH="1" flipV="1">
              <a:off x="7426920" y="1190898"/>
              <a:ext cx="622672" cy="1243062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flipH="1" flipV="1">
              <a:off x="6456908" y="2624708"/>
              <a:ext cx="622672" cy="1243062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6431508" y="1197248"/>
              <a:ext cx="1008112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>
              <a:off x="7039322" y="2434084"/>
              <a:ext cx="1008112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>
              <a:off x="6077818" y="3867894"/>
              <a:ext cx="1008112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>
              <a:off x="5467846" y="2628900"/>
              <a:ext cx="1008112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5470004" y="1203598"/>
              <a:ext cx="967854" cy="142111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 flipV="1">
              <a:off x="6090518" y="2434084"/>
              <a:ext cx="967854" cy="142111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flipV="1">
              <a:off x="7071072" y="2440434"/>
              <a:ext cx="967854" cy="142111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flipV="1">
              <a:off x="6465416" y="1209948"/>
              <a:ext cx="967854" cy="142111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327800" y="1122298"/>
                <a:ext cx="4572000" cy="3693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dirty="0">
                    <a:latin typeface="Times New Roman"/>
                    <a:ea typeface="Calibri"/>
                  </a:rPr>
                  <a:t>Рассмотрим четырехугольник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𝐴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𝐷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. </a:t>
                </a:r>
                <a:endParaRPr lang="ru-RU" dirty="0"/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00" y="1122298"/>
                <a:ext cx="4572000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1200" t="-983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Полилиния 75"/>
          <p:cNvSpPr/>
          <p:nvPr/>
        </p:nvSpPr>
        <p:spPr>
          <a:xfrm>
            <a:off x="5476875" y="1223962"/>
            <a:ext cx="1571626" cy="2614614"/>
          </a:xfrm>
          <a:custGeom>
            <a:avLst/>
            <a:gdLst>
              <a:gd name="connsiteX0" fmla="*/ 0 w 1581150"/>
              <a:gd name="connsiteY0" fmla="*/ 1433513 h 2662238"/>
              <a:gd name="connsiteX1" fmla="*/ 966787 w 1581150"/>
              <a:gd name="connsiteY1" fmla="*/ 0 h 2662238"/>
              <a:gd name="connsiteX2" fmla="*/ 1581150 w 1581150"/>
              <a:gd name="connsiteY2" fmla="*/ 1243013 h 2662238"/>
              <a:gd name="connsiteX3" fmla="*/ 623887 w 1581150"/>
              <a:gd name="connsiteY3" fmla="*/ 2662238 h 2662238"/>
              <a:gd name="connsiteX4" fmla="*/ 0 w 1581150"/>
              <a:gd name="connsiteY4" fmla="*/ 1433513 h 2662238"/>
              <a:gd name="connsiteX0" fmla="*/ 0 w 1581150"/>
              <a:gd name="connsiteY0" fmla="*/ 1409701 h 2638426"/>
              <a:gd name="connsiteX1" fmla="*/ 962024 w 1581150"/>
              <a:gd name="connsiteY1" fmla="*/ 0 h 2638426"/>
              <a:gd name="connsiteX2" fmla="*/ 1581150 w 1581150"/>
              <a:gd name="connsiteY2" fmla="*/ 1219201 h 2638426"/>
              <a:gd name="connsiteX3" fmla="*/ 623887 w 1581150"/>
              <a:gd name="connsiteY3" fmla="*/ 2638426 h 2638426"/>
              <a:gd name="connsiteX4" fmla="*/ 0 w 1581150"/>
              <a:gd name="connsiteY4" fmla="*/ 1409701 h 2638426"/>
              <a:gd name="connsiteX0" fmla="*/ 0 w 1576388"/>
              <a:gd name="connsiteY0" fmla="*/ 1409701 h 2638426"/>
              <a:gd name="connsiteX1" fmla="*/ 957262 w 1576388"/>
              <a:gd name="connsiteY1" fmla="*/ 0 h 2638426"/>
              <a:gd name="connsiteX2" fmla="*/ 1576388 w 1576388"/>
              <a:gd name="connsiteY2" fmla="*/ 1219201 h 2638426"/>
              <a:gd name="connsiteX3" fmla="*/ 619125 w 1576388"/>
              <a:gd name="connsiteY3" fmla="*/ 2638426 h 2638426"/>
              <a:gd name="connsiteX4" fmla="*/ 0 w 1576388"/>
              <a:gd name="connsiteY4" fmla="*/ 1409701 h 2638426"/>
              <a:gd name="connsiteX0" fmla="*/ 0 w 1576388"/>
              <a:gd name="connsiteY0" fmla="*/ 1409701 h 2614614"/>
              <a:gd name="connsiteX1" fmla="*/ 957262 w 1576388"/>
              <a:gd name="connsiteY1" fmla="*/ 0 h 2614614"/>
              <a:gd name="connsiteX2" fmla="*/ 1576388 w 1576388"/>
              <a:gd name="connsiteY2" fmla="*/ 1219201 h 2614614"/>
              <a:gd name="connsiteX3" fmla="*/ 609600 w 1576388"/>
              <a:gd name="connsiteY3" fmla="*/ 2614614 h 2614614"/>
              <a:gd name="connsiteX4" fmla="*/ 0 w 1576388"/>
              <a:gd name="connsiteY4" fmla="*/ 1409701 h 2614614"/>
              <a:gd name="connsiteX0" fmla="*/ 0 w 1571626"/>
              <a:gd name="connsiteY0" fmla="*/ 1409701 h 2614614"/>
              <a:gd name="connsiteX1" fmla="*/ 957262 w 1571626"/>
              <a:gd name="connsiteY1" fmla="*/ 0 h 2614614"/>
              <a:gd name="connsiteX2" fmla="*/ 1571626 w 1571626"/>
              <a:gd name="connsiteY2" fmla="*/ 1209676 h 2614614"/>
              <a:gd name="connsiteX3" fmla="*/ 609600 w 1571626"/>
              <a:gd name="connsiteY3" fmla="*/ 2614614 h 2614614"/>
              <a:gd name="connsiteX4" fmla="*/ 0 w 1571626"/>
              <a:gd name="connsiteY4" fmla="*/ 1409701 h 261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1626" h="2614614">
                <a:moveTo>
                  <a:pt x="0" y="1409701"/>
                </a:moveTo>
                <a:lnTo>
                  <a:pt x="957262" y="0"/>
                </a:lnTo>
                <a:lnTo>
                  <a:pt x="1571626" y="1209676"/>
                </a:lnTo>
                <a:lnTo>
                  <a:pt x="609600" y="2614614"/>
                </a:lnTo>
                <a:lnTo>
                  <a:pt x="0" y="1409701"/>
                </a:lnTo>
                <a:close/>
              </a:path>
            </a:pathLst>
          </a:custGeom>
          <a:solidFill>
            <a:srgbClr val="FBFFD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Прямоугольник 76"/>
              <p:cNvSpPr/>
              <p:nvPr/>
            </p:nvSpPr>
            <p:spPr>
              <a:xfrm>
                <a:off x="323528" y="1482338"/>
                <a:ext cx="28948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𝐴</m:t>
                    </m:r>
                    <m:sSub>
                      <m:sSub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𝐷</m:t>
                    </m:r>
                  </m:oMath>
                </a14:m>
                <a:r>
                  <a:rPr lang="ru-RU" dirty="0" smtClean="0"/>
                  <a:t> </a:t>
                </a:r>
                <a:r>
                  <a:rPr lang="ru-RU" dirty="0">
                    <a:latin typeface="Times New Roman"/>
                    <a:ea typeface="Calibri"/>
                  </a:rPr>
                  <a:t>–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параллелограмм.</a:t>
                </a:r>
                <a:endParaRPr lang="ru-RU" dirty="0"/>
              </a:p>
            </p:txBody>
          </p:sp>
        </mc:Choice>
        <mc:Fallback xmlns="">
          <p:sp>
            <p:nvSpPr>
              <p:cNvPr id="77" name="Прямоугольник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482338"/>
                <a:ext cx="2894895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9836" r="-3368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Прямоугольник 77"/>
              <p:cNvSpPr/>
              <p:nvPr/>
            </p:nvSpPr>
            <p:spPr>
              <a:xfrm>
                <a:off x="323528" y="1842378"/>
                <a:ext cx="20512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latin typeface="Times New Roman"/>
                    <a:ea typeface="Calibri"/>
                  </a:rPr>
                  <a:t>Значит,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𝐷</m:t>
                    </m:r>
                  </m:oMath>
                </a14:m>
                <a:r>
                  <a:rPr lang="ru-RU" dirty="0" smtClean="0"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∥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78" name="Прямоугольник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842378"/>
                <a:ext cx="2051267" cy="369332"/>
              </a:xfrm>
              <a:prstGeom prst="rect">
                <a:avLst/>
              </a:prstGeom>
              <a:blipFill rotWithShape="1">
                <a:blip r:embed="rId14"/>
                <a:stretch>
                  <a:fillRect l="-2374" t="-9836" r="-4748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Прямая соединительная линия 78"/>
          <p:cNvCxnSpPr/>
          <p:nvPr/>
        </p:nvCxnSpPr>
        <p:spPr>
          <a:xfrm flipH="1" flipV="1">
            <a:off x="5147046" y="2002036"/>
            <a:ext cx="1146796" cy="2289389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H="1" flipV="1">
            <a:off x="6184098" y="699542"/>
            <a:ext cx="1124206" cy="2244293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Прямоугольник 80"/>
              <p:cNvSpPr/>
              <p:nvPr/>
            </p:nvSpPr>
            <p:spPr>
              <a:xfrm>
                <a:off x="327800" y="2274426"/>
                <a:ext cx="4572000" cy="3693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dirty="0" smtClean="0">
                    <a:latin typeface="Times New Roman"/>
                    <a:ea typeface="Calibri"/>
                  </a:rPr>
                  <a:t>Рассмотрим четырехугольник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. </a:t>
                </a:r>
                <a:endParaRPr lang="ru-RU" dirty="0"/>
              </a:p>
            </p:txBody>
          </p:sp>
        </mc:Choice>
        <mc:Fallback xmlns="">
          <p:sp>
            <p:nvSpPr>
              <p:cNvPr id="81" name="Прямоугольник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00" y="2274426"/>
                <a:ext cx="4572000" cy="369332"/>
              </a:xfrm>
              <a:prstGeom prst="rect">
                <a:avLst/>
              </a:prstGeom>
              <a:blipFill rotWithShape="1">
                <a:blip r:embed="rId15"/>
                <a:stretch>
                  <a:fillRect l="-1200" t="-983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Прямоугольник 81"/>
              <p:cNvSpPr/>
              <p:nvPr/>
            </p:nvSpPr>
            <p:spPr>
              <a:xfrm>
                <a:off x="323528" y="2643758"/>
                <a:ext cx="30550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/>
                    <a:ea typeface="Calibri"/>
                  </a:rPr>
                  <a:t> </a:t>
                </a:r>
                <a:r>
                  <a:rPr lang="ru-RU" dirty="0">
                    <a:latin typeface="Times New Roman"/>
                    <a:ea typeface="Calibri"/>
                  </a:rPr>
                  <a:t>–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параллелограмм.</a:t>
                </a:r>
                <a:endParaRPr lang="ru-RU" dirty="0"/>
              </a:p>
            </p:txBody>
          </p:sp>
        </mc:Choice>
        <mc:Fallback xmlns="">
          <p:sp>
            <p:nvSpPr>
              <p:cNvPr id="82" name="Прямоугольник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643758"/>
                <a:ext cx="3055067" cy="369332"/>
              </a:xfrm>
              <a:prstGeom prst="rect">
                <a:avLst/>
              </a:prstGeom>
              <a:blipFill rotWithShape="1">
                <a:blip r:embed="rId16"/>
                <a:stretch>
                  <a:fillRect t="-10000" r="-3194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Прямоугольник 82"/>
              <p:cNvSpPr/>
              <p:nvPr/>
            </p:nvSpPr>
            <p:spPr>
              <a:xfrm>
                <a:off x="323528" y="3003798"/>
                <a:ext cx="30543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latin typeface="Times New Roman"/>
                    <a:ea typeface="Calibri"/>
                  </a:rPr>
                  <a:t>Следовательно,</a:t>
                </a:r>
                <a:r>
                  <a:rPr lang="en-US" dirty="0" smtClean="0"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∥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83" name="Прямоугольник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003798"/>
                <a:ext cx="3054362" cy="369332"/>
              </a:xfrm>
              <a:prstGeom prst="rect">
                <a:avLst/>
              </a:prstGeom>
              <a:blipFill rotWithShape="1">
                <a:blip r:embed="rId17"/>
                <a:stretch>
                  <a:fillRect l="-1597" t="-10000" r="-1796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Полилиния 83"/>
          <p:cNvSpPr/>
          <p:nvPr/>
        </p:nvSpPr>
        <p:spPr>
          <a:xfrm>
            <a:off x="6462876" y="1206499"/>
            <a:ext cx="1587500" cy="1222375"/>
          </a:xfrm>
          <a:custGeom>
            <a:avLst/>
            <a:gdLst>
              <a:gd name="connsiteX0" fmla="*/ 615950 w 1600200"/>
              <a:gd name="connsiteY0" fmla="*/ 1231900 h 1231900"/>
              <a:gd name="connsiteX1" fmla="*/ 0 w 1600200"/>
              <a:gd name="connsiteY1" fmla="*/ 0 h 1231900"/>
              <a:gd name="connsiteX2" fmla="*/ 996950 w 1600200"/>
              <a:gd name="connsiteY2" fmla="*/ 0 h 1231900"/>
              <a:gd name="connsiteX3" fmla="*/ 1600200 w 1600200"/>
              <a:gd name="connsiteY3" fmla="*/ 1222375 h 1231900"/>
              <a:gd name="connsiteX4" fmla="*/ 615950 w 1600200"/>
              <a:gd name="connsiteY4" fmla="*/ 1231900 h 1231900"/>
              <a:gd name="connsiteX0" fmla="*/ 615950 w 1600200"/>
              <a:gd name="connsiteY0" fmla="*/ 1231900 h 1231900"/>
              <a:gd name="connsiteX1" fmla="*/ 0 w 1600200"/>
              <a:gd name="connsiteY1" fmla="*/ 0 h 1231900"/>
              <a:gd name="connsiteX2" fmla="*/ 987425 w 1600200"/>
              <a:gd name="connsiteY2" fmla="*/ 6350 h 1231900"/>
              <a:gd name="connsiteX3" fmla="*/ 1600200 w 1600200"/>
              <a:gd name="connsiteY3" fmla="*/ 1222375 h 1231900"/>
              <a:gd name="connsiteX4" fmla="*/ 615950 w 1600200"/>
              <a:gd name="connsiteY4" fmla="*/ 1231900 h 1231900"/>
              <a:gd name="connsiteX0" fmla="*/ 615950 w 1593850"/>
              <a:gd name="connsiteY0" fmla="*/ 1231900 h 1231900"/>
              <a:gd name="connsiteX1" fmla="*/ 0 w 1593850"/>
              <a:gd name="connsiteY1" fmla="*/ 0 h 1231900"/>
              <a:gd name="connsiteX2" fmla="*/ 987425 w 1593850"/>
              <a:gd name="connsiteY2" fmla="*/ 6350 h 1231900"/>
              <a:gd name="connsiteX3" fmla="*/ 1593850 w 1593850"/>
              <a:gd name="connsiteY3" fmla="*/ 1222375 h 1231900"/>
              <a:gd name="connsiteX4" fmla="*/ 615950 w 1593850"/>
              <a:gd name="connsiteY4" fmla="*/ 1231900 h 1231900"/>
              <a:gd name="connsiteX0" fmla="*/ 619125 w 1593850"/>
              <a:gd name="connsiteY0" fmla="*/ 1228725 h 1228725"/>
              <a:gd name="connsiteX1" fmla="*/ 0 w 1593850"/>
              <a:gd name="connsiteY1" fmla="*/ 0 h 1228725"/>
              <a:gd name="connsiteX2" fmla="*/ 987425 w 1593850"/>
              <a:gd name="connsiteY2" fmla="*/ 6350 h 1228725"/>
              <a:gd name="connsiteX3" fmla="*/ 1593850 w 1593850"/>
              <a:gd name="connsiteY3" fmla="*/ 1222375 h 1228725"/>
              <a:gd name="connsiteX4" fmla="*/ 619125 w 1593850"/>
              <a:gd name="connsiteY4" fmla="*/ 1228725 h 1228725"/>
              <a:gd name="connsiteX0" fmla="*/ 612775 w 1587500"/>
              <a:gd name="connsiteY0" fmla="*/ 1222375 h 1222375"/>
              <a:gd name="connsiteX1" fmla="*/ 0 w 1587500"/>
              <a:gd name="connsiteY1" fmla="*/ 0 h 1222375"/>
              <a:gd name="connsiteX2" fmla="*/ 981075 w 1587500"/>
              <a:gd name="connsiteY2" fmla="*/ 0 h 1222375"/>
              <a:gd name="connsiteX3" fmla="*/ 1587500 w 1587500"/>
              <a:gd name="connsiteY3" fmla="*/ 1216025 h 1222375"/>
              <a:gd name="connsiteX4" fmla="*/ 612775 w 1587500"/>
              <a:gd name="connsiteY4" fmla="*/ 1222375 h 122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7500" h="1222375">
                <a:moveTo>
                  <a:pt x="612775" y="1222375"/>
                </a:moveTo>
                <a:lnTo>
                  <a:pt x="0" y="0"/>
                </a:lnTo>
                <a:lnTo>
                  <a:pt x="981075" y="0"/>
                </a:lnTo>
                <a:lnTo>
                  <a:pt x="1587500" y="1216025"/>
                </a:lnTo>
                <a:lnTo>
                  <a:pt x="612775" y="12223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 flipH="1" flipV="1">
            <a:off x="7217246" y="771074"/>
            <a:ext cx="1080120" cy="2156281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H="1" flipV="1">
            <a:off x="6192624" y="712892"/>
            <a:ext cx="1111485" cy="2218898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Прямоугольник 96"/>
              <p:cNvSpPr/>
              <p:nvPr/>
            </p:nvSpPr>
            <p:spPr>
              <a:xfrm>
                <a:off x="319333" y="3498562"/>
                <a:ext cx="50559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i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</a:rPr>
                  <a:t>По </a:t>
                </a:r>
                <a:r>
                  <a:rPr lang="ru-RU" i="1" dirty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</a:rPr>
                  <a:t>признаку параллельности </a:t>
                </a:r>
                <a:r>
                  <a:rPr lang="ru-RU" i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</a:rPr>
                  <a:t>прямых: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𝐴𝐷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∥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i="1" dirty="0" smtClean="0">
                    <a:solidFill>
                      <a:schemeClr val="tx2">
                        <a:lumMod val="50000"/>
                      </a:schemeClr>
                    </a:solidFill>
                  </a:rPr>
                  <a:t>.</a:t>
                </a:r>
                <a:endParaRPr lang="ru-RU" i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7" name="Прямоугольник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33" y="3498562"/>
                <a:ext cx="5055936" cy="369332"/>
              </a:xfrm>
              <a:prstGeom prst="rect">
                <a:avLst/>
              </a:prstGeom>
              <a:blipFill rotWithShape="1">
                <a:blip r:embed="rId18"/>
                <a:stretch>
                  <a:fillRect l="-964" t="-10000" r="-120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Прямая соединительная линия 97"/>
          <p:cNvCxnSpPr/>
          <p:nvPr/>
        </p:nvCxnSpPr>
        <p:spPr>
          <a:xfrm flipH="1" flipV="1">
            <a:off x="5136462" y="1985096"/>
            <a:ext cx="1146796" cy="228938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flipH="1" flipV="1">
            <a:off x="7202505" y="745667"/>
            <a:ext cx="1080120" cy="215628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6948264" y="2084628"/>
                <a:ext cx="4863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2084628"/>
                <a:ext cx="486352" cy="369332"/>
              </a:xfrm>
              <a:prstGeom prst="rect">
                <a:avLst/>
              </a:prstGeom>
              <a:blipFill rotWithShape="1">
                <a:blip r:embed="rId19"/>
                <a:stretch>
                  <a:fillRect t="-8197" r="-1500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881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2" grpId="0"/>
      <p:bldP spid="4" grpId="0"/>
      <p:bldP spid="43" grpId="0"/>
      <p:bldP spid="44" grpId="0"/>
      <p:bldP spid="5" grpId="0"/>
      <p:bldP spid="6" grpId="0"/>
      <p:bldP spid="7" grpId="0"/>
      <p:bldP spid="8" grpId="0"/>
      <p:bldP spid="38" grpId="0"/>
      <p:bldP spid="76" grpId="0" animBg="1"/>
      <p:bldP spid="76" grpId="1" animBg="1"/>
      <p:bldP spid="77" grpId="0"/>
      <p:bldP spid="78" grpId="0"/>
      <p:bldP spid="81" grpId="0"/>
      <p:bldP spid="82" grpId="0"/>
      <p:bldP spid="83" grpId="0"/>
      <p:bldP spid="84" grpId="0" animBg="1"/>
      <p:bldP spid="9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Прямая соединительная линия 33"/>
          <p:cNvCxnSpPr/>
          <p:nvPr/>
        </p:nvCxnSpPr>
        <p:spPr>
          <a:xfrm flipV="1">
            <a:off x="5880549" y="1408523"/>
            <a:ext cx="588978" cy="2877552"/>
          </a:xfrm>
          <a:prstGeom prst="line">
            <a:avLst/>
          </a:prstGeom>
          <a:ln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олилиния 30"/>
          <p:cNvSpPr/>
          <p:nvPr/>
        </p:nvSpPr>
        <p:spPr>
          <a:xfrm>
            <a:off x="5897880" y="3695700"/>
            <a:ext cx="1767840" cy="617220"/>
          </a:xfrm>
          <a:custGeom>
            <a:avLst/>
            <a:gdLst>
              <a:gd name="connsiteX0" fmla="*/ 0 w 1767840"/>
              <a:gd name="connsiteY0" fmla="*/ 617220 h 617220"/>
              <a:gd name="connsiteX1" fmla="*/ 563880 w 1767840"/>
              <a:gd name="connsiteY1" fmla="*/ 0 h 617220"/>
              <a:gd name="connsiteX2" fmla="*/ 1767840 w 1767840"/>
              <a:gd name="connsiteY2" fmla="*/ 601980 h 617220"/>
              <a:gd name="connsiteX3" fmla="*/ 0 w 1767840"/>
              <a:gd name="connsiteY3" fmla="*/ 617220 h 61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7840" h="617220">
                <a:moveTo>
                  <a:pt x="0" y="617220"/>
                </a:moveTo>
                <a:lnTo>
                  <a:pt x="563880" y="0"/>
                </a:lnTo>
                <a:lnTo>
                  <a:pt x="1767840" y="601980"/>
                </a:lnTo>
                <a:lnTo>
                  <a:pt x="0" y="61722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474114" y="1412457"/>
            <a:ext cx="1194230" cy="2887485"/>
          </a:xfrm>
          <a:prstGeom prst="line">
            <a:avLst/>
          </a:prstGeom>
          <a:ln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8248" y="157346"/>
                <a:ext cx="8624231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 smtClean="0">
                    <a:latin typeface="Times New Roman" pitchFamily="18" charset="0"/>
                    <a:cs typeface="Times New Roman" pitchFamily="18" charset="0"/>
                  </a:rPr>
                  <a:t>Задание. 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В </a:t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основании прямоугольного параллелепипеда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  <a:cs typeface="Times New Roman" pitchFamily="18" charset="0"/>
                      </a:rPr>
                      <m:t>𝐴𝐵𝐶𝐷</m:t>
                    </m:r>
                    <m:sSub>
                      <m:sSubPr>
                        <m:ctrlP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 лежит квадрат со стороной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см, </a:t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а длина бокового ребра параллелепипеда равна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/>
                        <a:cs typeface="Times New Roman" pitchFamily="18" charset="0"/>
                      </a:rPr>
                      <m:t>3</m:t>
                    </m:r>
                  </m:oMath>
                </a14:m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см. </a:t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Точки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𝑃</m:t>
                    </m:r>
                  </m:oMath>
                </a14:m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𝑇</m:t>
                    </m:r>
                  </m:oMath>
                </a14:m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𝑂</m:t>
                    </m:r>
                  </m:oMath>
                </a14:m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𝐾</m:t>
                    </m:r>
                  </m:oMath>
                </a14:m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 являются серединами отрезков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𝐴𝐵</m:t>
                    </m:r>
                  </m:oMath>
                </a14:m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𝐵</m:t>
                    </m:r>
                    <m:sSub>
                      <m:sSubPr>
                        <m:ctrlPr>
                          <a:rPr lang="en-US" sz="1600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b="0" i="1" dirty="0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b="0" i="1" dirty="0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𝐷</m:t>
                    </m:r>
                  </m:oMath>
                </a14:m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𝐴𝐷</m:t>
                    </m:r>
                  </m:oMath>
                </a14:m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 соответственно. </a:t>
                </a:r>
                <a:endParaRPr lang="en-US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Вычислите </a:t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периметр четырехугольника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  <a:cs typeface="Times New Roman" pitchFamily="18" charset="0"/>
                      </a:rPr>
                      <m:t>𝑃𝑇𝑂𝐾</m:t>
                    </m:r>
                  </m:oMath>
                </a14:m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48" y="157346"/>
                <a:ext cx="8624231" cy="1077218"/>
              </a:xfrm>
              <a:prstGeom prst="rect">
                <a:avLst/>
              </a:prstGeom>
              <a:blipFill rotWithShape="1">
                <a:blip r:embed="rId2"/>
                <a:stretch>
                  <a:fillRect l="-353" t="-1695" b="-62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268249" y="1165458"/>
            <a:ext cx="10940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Решение. </a:t>
            </a:r>
            <a:endParaRPr lang="ru-RU" sz="1600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242848" y="4609460"/>
                <a:ext cx="3279167" cy="3642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b="1" dirty="0" smtClean="0">
                    <a:latin typeface="Times New Roman" pitchFamily="18" charset="0"/>
                    <a:cs typeface="Times New Roman" pitchFamily="18" charset="0"/>
                  </a:rPr>
                  <a:t>Ответ: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  <a:ea typeface="Calibri"/>
                          </a:rPr>
                          <m:t>𝑃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𝑃𝑇𝑂𝐾</m:t>
                        </m:r>
                      </m:sub>
                    </m:sSub>
                    <m:r>
                      <a:rPr lang="en-US" sz="1600" i="1">
                        <a:latin typeface="Cambria Math"/>
                        <a:ea typeface="Calibri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1600" i="1">
                        <a:latin typeface="Cambria Math"/>
                        <a:ea typeface="Cambria Math"/>
                      </a:rPr>
                      <m:t>∙(</m:t>
                    </m:r>
                    <m:rad>
                      <m:radPr>
                        <m:degHide m:val="on"/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5</m:t>
                        </m:r>
                      </m:e>
                    </m:rad>
                    <m:r>
                      <a:rPr lang="en-US" sz="1600" i="1">
                        <a:latin typeface="Cambria Math"/>
                        <a:ea typeface="Cambria Math"/>
                      </a:rPr>
                      <m:t>+1)</m:t>
                    </m:r>
                  </m:oMath>
                </a14:m>
                <a:r>
                  <a:rPr lang="en-US" sz="1600" dirty="0"/>
                  <a:t> </a:t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(см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).</a:t>
                </a:r>
                <a:endParaRPr lang="ru-RU" sz="1600" dirty="0"/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48" y="4609460"/>
                <a:ext cx="3279167" cy="364267"/>
              </a:xfrm>
              <a:prstGeom prst="rect">
                <a:avLst/>
              </a:prstGeom>
              <a:blipFill rotWithShape="1">
                <a:blip r:embed="rId4"/>
                <a:stretch>
                  <a:fillRect l="-1115" r="-929" b="-2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261125" y="1364548"/>
                <a:ext cx="5252312" cy="439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>
                    <a:latin typeface="Times New Roman"/>
                    <a:ea typeface="Calibri"/>
                  </a:rPr>
                  <a:t>1)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𝑇𝑂</m:t>
                    </m:r>
                  </m:oMath>
                </a14:m>
                <a:r>
                  <a:rPr lang="en-US" sz="1600" dirty="0" smtClean="0">
                    <a:latin typeface="Times New Roman"/>
                    <a:ea typeface="Calibri"/>
                  </a:rPr>
                  <a:t> </a:t>
                </a:r>
                <a:r>
                  <a:rPr lang="ru-RU" sz="1600" dirty="0" smtClean="0">
                    <a:latin typeface="Times New Roman"/>
                    <a:ea typeface="Calibri"/>
                  </a:rPr>
                  <a:t>– средняя линия </a:t>
                </a:r>
                <a14:m>
                  <m:oMath xmlns:m="http://schemas.openxmlformats.org/officeDocument/2006/math">
                    <m:r>
                      <a:rPr lang="ru-RU" sz="1600" i="1" smtClean="0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ru-RU" sz="16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𝐵𝐷</m:t>
                    </m:r>
                  </m:oMath>
                </a14:m>
                <a:r>
                  <a:rPr lang="en-US" sz="1600" dirty="0" smtClean="0">
                    <a:latin typeface="Times New Roman"/>
                    <a:ea typeface="Calibri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en-US" sz="1600" b="0" i="1" dirty="0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sz="1600" b="0" i="1" dirty="0" smtClean="0">
                        <a:latin typeface="Cambria Math"/>
                        <a:ea typeface="Cambria Math"/>
                      </a:rPr>
                      <m:t>𝑇𝑂</m:t>
                    </m:r>
                    <m:r>
                      <a:rPr lang="en-US" sz="1600" b="0" i="1" dirty="0" smtClean="0"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sz="1600" b="0" i="1" dirty="0" smtClean="0">
                        <a:latin typeface="Cambria Math"/>
                        <a:ea typeface="Cambria Math"/>
                      </a:rPr>
                      <m:t>𝐵𝐷</m:t>
                    </m:r>
                  </m:oMath>
                </a14:m>
                <a:r>
                  <a:rPr lang="en-US" sz="1600" dirty="0" smtClean="0">
                    <a:latin typeface="Times New Roman"/>
                    <a:ea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  <a:ea typeface="Calibri"/>
                      </a:rPr>
                      <m:t>𝑇𝑂</m:t>
                    </m:r>
                    <m:r>
                      <a:rPr lang="en-US" sz="1600" b="0" i="1" smtClean="0">
                        <a:latin typeface="Cambria Math"/>
                        <a:ea typeface="Calibri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/>
                      </a:rPr>
                      <m:t>𝐵𝐷</m:t>
                    </m:r>
                  </m:oMath>
                </a14:m>
                <a:r>
                  <a:rPr lang="ru-RU" sz="1600" dirty="0" smtClean="0">
                    <a:latin typeface="Times New Roman"/>
                    <a:ea typeface="Calibri"/>
                  </a:rPr>
                  <a:t>. </a:t>
                </a:r>
                <a:endParaRPr lang="ru-RU" sz="1600" dirty="0"/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25" y="1364548"/>
                <a:ext cx="5252312" cy="439992"/>
              </a:xfrm>
              <a:prstGeom prst="rect">
                <a:avLst/>
              </a:prstGeom>
              <a:blipFill rotWithShape="1">
                <a:blip r:embed="rId5"/>
                <a:stretch>
                  <a:fillRect l="-697" r="-581" b="-69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Прямоугольник 76"/>
              <p:cNvSpPr/>
              <p:nvPr/>
            </p:nvSpPr>
            <p:spPr>
              <a:xfrm>
                <a:off x="273787" y="1749989"/>
                <a:ext cx="5143716" cy="439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>
                    <a:latin typeface="Times New Roman"/>
                    <a:ea typeface="Calibri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𝑃𝐾</m:t>
                    </m:r>
                  </m:oMath>
                </a14:m>
                <a:r>
                  <a:rPr lang="en-US" sz="1600" dirty="0">
                    <a:latin typeface="Times New Roman"/>
                    <a:ea typeface="Calibri"/>
                  </a:rPr>
                  <a:t> </a:t>
                </a:r>
                <a:r>
                  <a:rPr lang="ru-RU" sz="1600" dirty="0">
                    <a:latin typeface="Times New Roman"/>
                    <a:ea typeface="Calibri"/>
                  </a:rPr>
                  <a:t>– средняя линия 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𝐵𝐷</m:t>
                    </m:r>
                  </m:oMath>
                </a14:m>
                <a:r>
                  <a:rPr lang="en-US" sz="1600" dirty="0">
                    <a:latin typeface="Times New Roman"/>
                    <a:ea typeface="Calibri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  <a:ea typeface="Cambria Math"/>
                      </a:rPr>
                      <m:t>⟹  </m:t>
                    </m:r>
                    <m:r>
                      <a:rPr lang="en-US" sz="1600" b="0" i="1" dirty="0" smtClean="0">
                        <a:latin typeface="Cambria Math"/>
                        <a:ea typeface="Cambria Math"/>
                      </a:rPr>
                      <m:t>𝑃𝐾</m:t>
                    </m:r>
                    <m:r>
                      <a:rPr lang="en-US" sz="1600" i="1" dirty="0"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sz="1600" i="1" dirty="0">
                        <a:latin typeface="Cambria Math"/>
                        <a:ea typeface="Cambria Math"/>
                      </a:rPr>
                      <m:t>𝐵𝐷</m:t>
                    </m:r>
                  </m:oMath>
                </a14:m>
                <a:r>
                  <a:rPr lang="en-US" sz="1600" dirty="0">
                    <a:latin typeface="Times New Roman"/>
                    <a:ea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  <a:ea typeface="Calibri"/>
                      </a:rPr>
                      <m:t>𝑃𝐾</m:t>
                    </m:r>
                    <m:r>
                      <a:rPr lang="en-US" sz="1600" i="1">
                        <a:latin typeface="Cambria Math"/>
                        <a:ea typeface="Calibri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1600" i="1">
                        <a:latin typeface="Cambria Math"/>
                      </a:rPr>
                      <m:t>𝐵𝐷</m:t>
                    </m:r>
                  </m:oMath>
                </a14:m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1600" dirty="0"/>
              </a:p>
            </p:txBody>
          </p:sp>
        </mc:Choice>
        <mc:Fallback xmlns="">
          <p:sp>
            <p:nvSpPr>
              <p:cNvPr id="77" name="Прямоугольник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87" y="1749989"/>
                <a:ext cx="5143716" cy="439992"/>
              </a:xfrm>
              <a:prstGeom prst="rect">
                <a:avLst/>
              </a:prstGeom>
              <a:blipFill rotWithShape="1">
                <a:blip r:embed="rId6"/>
                <a:stretch>
                  <a:fillRect l="-711" r="-592" b="-69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Прямоугольник 77"/>
              <p:cNvSpPr/>
              <p:nvPr/>
            </p:nvSpPr>
            <p:spPr>
              <a:xfrm>
                <a:off x="273787" y="2122768"/>
                <a:ext cx="371415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>
                    <a:latin typeface="Times New Roman"/>
                    <a:ea typeface="Calibri"/>
                  </a:rPr>
                  <a:t>3) </a:t>
                </a:r>
                <a:r>
                  <a:rPr lang="ru-RU" sz="1600" dirty="0" smtClean="0">
                    <a:latin typeface="Times New Roman"/>
                    <a:ea typeface="Calibri"/>
                  </a:rPr>
                  <a:t>Из п. 1) и 2)  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  <a:ea typeface="Cambria Math"/>
                      </a:rPr>
                      <m:t>⟹  </m:t>
                    </m:r>
                    <m:r>
                      <a:rPr lang="en-US" sz="1600" b="0" i="1" dirty="0" smtClean="0">
                        <a:latin typeface="Cambria Math"/>
                        <a:ea typeface="Cambria Math"/>
                      </a:rPr>
                      <m:t>𝑃𝐾</m:t>
                    </m:r>
                    <m:r>
                      <a:rPr lang="en-US" sz="1600" i="1" dirty="0"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sz="1600" b="0" i="1" dirty="0" smtClean="0">
                        <a:latin typeface="Cambria Math"/>
                        <a:ea typeface="Cambria Math"/>
                      </a:rPr>
                      <m:t>𝑇𝑂</m:t>
                    </m:r>
                  </m:oMath>
                </a14:m>
                <a:r>
                  <a:rPr lang="en-US" sz="1600" dirty="0">
                    <a:latin typeface="Times New Roman"/>
                    <a:ea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  <a:ea typeface="Calibri"/>
                      </a:rPr>
                      <m:t>𝑃𝐾</m:t>
                    </m:r>
                    <m:r>
                      <a:rPr lang="en-US" sz="1600" i="1">
                        <a:latin typeface="Cambria Math"/>
                        <a:ea typeface="Calibri"/>
                      </a:rPr>
                      <m:t>=</m:t>
                    </m:r>
                    <m:r>
                      <a:rPr lang="en-US" sz="1600" b="0" i="1" smtClean="0">
                        <a:latin typeface="Cambria Math"/>
                      </a:rPr>
                      <m:t>𝑇𝑂</m:t>
                    </m:r>
                  </m:oMath>
                </a14:m>
                <a:r>
                  <a:rPr lang="ru-RU" sz="1600" dirty="0">
                    <a:latin typeface="Times New Roman"/>
                    <a:ea typeface="Calibri"/>
                  </a:rPr>
                  <a:t>.</a:t>
                </a:r>
                <a:endParaRPr lang="ru-RU" sz="1600" dirty="0"/>
              </a:p>
            </p:txBody>
          </p:sp>
        </mc:Choice>
        <mc:Fallback xmlns="">
          <p:sp>
            <p:nvSpPr>
              <p:cNvPr id="78" name="Прямоугольник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87" y="2122768"/>
                <a:ext cx="3714158" cy="338554"/>
              </a:xfrm>
              <a:prstGeom prst="rect">
                <a:avLst/>
              </a:prstGeom>
              <a:blipFill rotWithShape="1">
                <a:blip r:embed="rId7"/>
                <a:stretch>
                  <a:fillRect l="-985" t="-7143" r="-985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Прямоугольник 80"/>
              <p:cNvSpPr/>
              <p:nvPr/>
            </p:nvSpPr>
            <p:spPr>
              <a:xfrm>
                <a:off x="261125" y="2427734"/>
                <a:ext cx="4572000" cy="33855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sz="1600" dirty="0" smtClean="0">
                    <a:latin typeface="Times New Roman"/>
                    <a:ea typeface="Calibri"/>
                  </a:rPr>
                  <a:t>Тогда четырехугольник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  <a:cs typeface="Times New Roman" pitchFamily="18" charset="0"/>
                      </a:rPr>
                      <m:t>𝑃</m:t>
                    </m:r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𝑇𝑂𝐾</m:t>
                    </m:r>
                  </m:oMath>
                </a14:m>
                <a:r>
                  <a:rPr lang="en-US" sz="1600" dirty="0" smtClean="0">
                    <a:latin typeface="Times New Roman"/>
                    <a:ea typeface="Calibri"/>
                  </a:rPr>
                  <a:t> </a:t>
                </a:r>
                <a:r>
                  <a:rPr lang="ru-RU" sz="1600" dirty="0">
                    <a:latin typeface="Times New Roman"/>
                    <a:ea typeface="Calibri"/>
                  </a:rPr>
                  <a:t>– параллелограмм. </a:t>
                </a:r>
                <a:endParaRPr lang="ru-RU" sz="1600" dirty="0"/>
              </a:p>
            </p:txBody>
          </p:sp>
        </mc:Choice>
        <mc:Fallback xmlns="">
          <p:sp>
            <p:nvSpPr>
              <p:cNvPr id="81" name="Прямоугольник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25" y="2427734"/>
                <a:ext cx="4572000" cy="338554"/>
              </a:xfrm>
              <a:prstGeom prst="rect">
                <a:avLst/>
              </a:prstGeom>
              <a:blipFill rotWithShape="1">
                <a:blip r:embed="rId8"/>
                <a:stretch>
                  <a:fillRect l="-800" t="-7143" r="-267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Прямоугольник 81"/>
              <p:cNvSpPr/>
              <p:nvPr/>
            </p:nvSpPr>
            <p:spPr>
              <a:xfrm>
                <a:off x="273787" y="2715766"/>
                <a:ext cx="338874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dirty="0" smtClean="0">
                    <a:latin typeface="Times New Roman"/>
                    <a:ea typeface="Calibri"/>
                  </a:rPr>
                  <a:t>4</a:t>
                </a:r>
                <a:r>
                  <a:rPr lang="en-US" sz="1600" dirty="0" smtClean="0">
                    <a:latin typeface="Times New Roman"/>
                    <a:ea typeface="Calibri"/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  <a:ea typeface="Calibri"/>
                          </a:rPr>
                          <m:t>𝑃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𝑃𝑇𝑂𝐾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  <a:ea typeface="Calibri"/>
                      </a:rPr>
                      <m:t>=2</m:t>
                    </m:r>
                    <m:r>
                      <a:rPr lang="en-US" sz="1600" b="0" i="1" smtClean="0">
                        <a:latin typeface="Cambria Math"/>
                        <a:ea typeface="Calibri"/>
                      </a:rPr>
                      <m:t>𝑃𝑇</m:t>
                    </m:r>
                    <m:r>
                      <a:rPr lang="en-US" sz="1600" b="0" i="1" smtClean="0">
                        <a:latin typeface="Cambria Math"/>
                        <a:ea typeface="Calibri"/>
                      </a:rPr>
                      <m:t>+2</m:t>
                    </m:r>
                    <m:r>
                      <a:rPr lang="en-US" sz="1600" b="0" i="1" smtClean="0">
                        <a:latin typeface="Cambria Math"/>
                        <a:ea typeface="Calibri"/>
                      </a:rPr>
                      <m:t>𝑃𝐾</m:t>
                    </m:r>
                    <m:r>
                      <a:rPr lang="en-US" sz="1600" b="0" i="1" smtClean="0">
                        <a:latin typeface="Cambria Math"/>
                        <a:ea typeface="Calibri"/>
                      </a:rPr>
                      <m:t>=</m:t>
                    </m:r>
                    <m:r>
                      <a:rPr lang="en-US" sz="1600" b="0" i="1" smtClean="0">
                        <a:latin typeface="Cambria Math"/>
                        <a:ea typeface="Calibri"/>
                      </a:rPr>
                      <m:t>𝐴</m:t>
                    </m:r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+</m:t>
                    </m:r>
                    <m:r>
                      <a:rPr lang="en-US" sz="1600" b="0" i="1" smtClean="0">
                        <a:latin typeface="Cambria Math"/>
                      </a:rPr>
                      <m:t>𝐵𝐷</m:t>
                    </m:r>
                  </m:oMath>
                </a14:m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1600" dirty="0"/>
              </a:p>
            </p:txBody>
          </p:sp>
        </mc:Choice>
        <mc:Fallback xmlns="">
          <p:sp>
            <p:nvSpPr>
              <p:cNvPr id="82" name="Прямоугольник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87" y="2715766"/>
                <a:ext cx="3388748" cy="338554"/>
              </a:xfrm>
              <a:prstGeom prst="rect">
                <a:avLst/>
              </a:prstGeom>
              <a:blipFill rotWithShape="1">
                <a:blip r:embed="rId9"/>
                <a:stretch>
                  <a:fillRect l="-1079" t="-5357" r="-1079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Прямоугольник 82"/>
              <p:cNvSpPr/>
              <p:nvPr/>
            </p:nvSpPr>
            <p:spPr>
              <a:xfrm>
                <a:off x="256853" y="2864054"/>
                <a:ext cx="4855304" cy="5934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dirty="0" smtClean="0">
                    <a:latin typeface="Times New Roman"/>
                    <a:ea typeface="Calibri"/>
                  </a:rPr>
                  <a:t>По теореме Пифагора имеем,</a:t>
                </a:r>
                <a:r>
                  <a:rPr lang="en-US" sz="1600" dirty="0" smtClean="0"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sSub>
                      <m:sSubPr>
                        <m:ctrlP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600" b="0" i="1" dirty="0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dirty="0" smtClean="0">
                                <a:latin typeface="Cambria Math"/>
                                <a:cs typeface="Times New Roman" pitchFamily="18" charset="0"/>
                              </a:rPr>
                              <m:t>𝐴𝐵</m:t>
                            </m:r>
                          </m:e>
                          <m:sup>
                            <m:r>
                              <a:rPr lang="en-US" sz="1600" b="0" i="1" dirty="0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dirty="0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b="0" i="1" dirty="0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dirty="0" smtClean="0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  <m:sSub>
                              <m:sSubPr>
                                <m:ctrlPr>
                                  <a:rPr lang="en-US" sz="1600" b="0" i="1" dirty="0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latin typeface="Cambria Math"/>
                                    <a:cs typeface="Times New Roman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0" i="1" dirty="0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sz="1600" dirty="0">
                    <a:latin typeface="Times New Roman"/>
                    <a:ea typeface="Calibri"/>
                  </a:rPr>
                  <a:t>.</a:t>
                </a:r>
                <a:endParaRPr lang="ru-RU" sz="1600" dirty="0"/>
              </a:p>
            </p:txBody>
          </p:sp>
        </mc:Choice>
        <mc:Fallback xmlns="">
          <p:sp>
            <p:nvSpPr>
              <p:cNvPr id="83" name="Прямоугольник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53" y="2864054"/>
                <a:ext cx="4855304" cy="593432"/>
              </a:xfrm>
              <a:prstGeom prst="rect">
                <a:avLst/>
              </a:prstGeom>
              <a:blipFill rotWithShape="1">
                <a:blip r:embed="rId10"/>
                <a:stretch>
                  <a:fillRect l="-6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Прямоугольник 96"/>
              <p:cNvSpPr/>
              <p:nvPr/>
            </p:nvSpPr>
            <p:spPr>
              <a:xfrm>
                <a:off x="252658" y="3313036"/>
                <a:ext cx="2675541" cy="3686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sSub>
                      <m:sSubPr>
                        <m:ctrlP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 dirty="0">
                        <a:latin typeface="Cambria Math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6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dirty="0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1600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dirty="0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1600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dirty="0" smtClean="0"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en-US" sz="1600" i="1" dirty="0" smtClean="0"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(см)</a:t>
                </a:r>
                <a:endParaRPr lang="ru-RU" sz="1600" i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7" name="Прямоугольник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58" y="3313036"/>
                <a:ext cx="2675541" cy="368691"/>
              </a:xfrm>
              <a:prstGeom prst="rect">
                <a:avLst/>
              </a:prstGeom>
              <a:blipFill rotWithShape="1">
                <a:blip r:embed="rId11"/>
                <a:stretch>
                  <a:fillRect r="-228" b="-196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Группа 44"/>
          <p:cNvGrpSpPr/>
          <p:nvPr/>
        </p:nvGrpSpPr>
        <p:grpSpPr>
          <a:xfrm>
            <a:off x="5436096" y="1059582"/>
            <a:ext cx="3168352" cy="3600398"/>
            <a:chOff x="5573080" y="969057"/>
            <a:chExt cx="2954154" cy="2780648"/>
          </a:xfrm>
        </p:grpSpPr>
        <p:grpSp>
          <p:nvGrpSpPr>
            <p:cNvPr id="46" name="Группа 45"/>
            <p:cNvGrpSpPr/>
            <p:nvPr/>
          </p:nvGrpSpPr>
          <p:grpSpPr>
            <a:xfrm>
              <a:off x="5980296" y="1241699"/>
              <a:ext cx="2232247" cy="2232248"/>
              <a:chOff x="3347864" y="2571750"/>
              <a:chExt cx="1584176" cy="1584176"/>
            </a:xfrm>
          </p:grpSpPr>
          <p:sp>
            <p:nvSpPr>
              <p:cNvPr id="55" name="Куб 54"/>
              <p:cNvSpPr/>
              <p:nvPr/>
            </p:nvSpPr>
            <p:spPr>
              <a:xfrm>
                <a:off x="3347864" y="2571750"/>
                <a:ext cx="1584176" cy="1584176"/>
              </a:xfrm>
              <a:prstGeom prst="cub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6" name="Прямая соединительная линия 55"/>
              <p:cNvCxnSpPr/>
              <p:nvPr/>
            </p:nvCxnSpPr>
            <p:spPr>
              <a:xfrm>
                <a:off x="3750194" y="2581890"/>
                <a:ext cx="0" cy="1231546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56"/>
              <p:cNvCxnSpPr/>
              <p:nvPr/>
            </p:nvCxnSpPr>
            <p:spPr>
              <a:xfrm flipH="1">
                <a:off x="3767212" y="3828805"/>
                <a:ext cx="1155211" cy="0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единительная линия 57"/>
              <p:cNvCxnSpPr/>
              <p:nvPr/>
            </p:nvCxnSpPr>
            <p:spPr>
              <a:xfrm flipV="1">
                <a:off x="3349253" y="3822677"/>
                <a:ext cx="397360" cy="331569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Прямоугольник 46"/>
                <p:cNvSpPr/>
                <p:nvPr/>
              </p:nvSpPr>
              <p:spPr>
                <a:xfrm>
                  <a:off x="5868144" y="3435846"/>
                  <a:ext cx="316617" cy="31385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oMath>
                    </m:oMathPara>
                  </a14:m>
                  <a:endParaRPr lang="ru-RU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Прямоугольник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8144" y="3435846"/>
                  <a:ext cx="316617" cy="313859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8197" r="-20313" b="-2459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Прямоугольник 47"/>
                <p:cNvSpPr/>
                <p:nvPr/>
              </p:nvSpPr>
              <p:spPr>
                <a:xfrm>
                  <a:off x="6276450" y="2849118"/>
                  <a:ext cx="325145" cy="31385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oMath>
                    </m:oMathPara>
                  </a14:m>
                  <a:endParaRPr lang="ru-RU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Прямоугольник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6450" y="2849118"/>
                  <a:ext cx="325145" cy="313859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t="-6849" r="-19697" b="-411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Прямоугольник 48"/>
                <p:cNvSpPr/>
                <p:nvPr/>
              </p:nvSpPr>
              <p:spPr>
                <a:xfrm>
                  <a:off x="8210721" y="2839674"/>
                  <a:ext cx="316513" cy="31385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oMath>
                    </m:oMathPara>
                  </a14:m>
                  <a:endParaRPr lang="ru-RU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Прямоугольник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0721" y="2839674"/>
                  <a:ext cx="316513" cy="313859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t="-6849" r="-20313" b="-411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Прямоугольник 49"/>
                <p:cNvSpPr/>
                <p:nvPr/>
              </p:nvSpPr>
              <p:spPr>
                <a:xfrm>
                  <a:off x="7587434" y="3427842"/>
                  <a:ext cx="332146" cy="31385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oMath>
                    </m:oMathPara>
                  </a14:m>
                  <a:endParaRPr lang="ru-RU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Прямоугольник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7434" y="3427842"/>
                  <a:ext cx="332146" cy="313859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t="-6757" r="-19403" b="-270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Прямоугольник 50"/>
                <p:cNvSpPr/>
                <p:nvPr/>
              </p:nvSpPr>
              <p:spPr>
                <a:xfrm>
                  <a:off x="5573080" y="1525186"/>
                  <a:ext cx="398522" cy="31385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Прямоугольник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3080" y="1525186"/>
                  <a:ext cx="398522" cy="313859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t="-6849" r="-15000" b="-411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Прямоугольник 51"/>
                <p:cNvSpPr/>
                <p:nvPr/>
              </p:nvSpPr>
              <p:spPr>
                <a:xfrm>
                  <a:off x="6177339" y="969057"/>
                  <a:ext cx="395469" cy="31385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Прямоугольник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7339" y="969057"/>
                  <a:ext cx="395469" cy="313859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t="-7576" r="-25714" b="-1515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Прямоугольник 52"/>
                <p:cNvSpPr/>
                <p:nvPr/>
              </p:nvSpPr>
              <p:spPr>
                <a:xfrm>
                  <a:off x="7917649" y="970886"/>
                  <a:ext cx="380836" cy="31385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Прямоугольник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7649" y="970886"/>
                  <a:ext cx="380836" cy="313859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t="-6757" r="-16883" b="-270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Прямоугольник 53"/>
                <p:cNvSpPr/>
                <p:nvPr/>
              </p:nvSpPr>
              <p:spPr>
                <a:xfrm>
                  <a:off x="7713749" y="1522238"/>
                  <a:ext cx="399260" cy="31385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Прямоугольник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3749" y="1522238"/>
                  <a:ext cx="399260" cy="313859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t="-6849" r="-15000" b="-411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6588224" y="4299942"/>
                <a:ext cx="57099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i="1" dirty="0">
                        <a:latin typeface="Cambria Math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 см</a:t>
                </a:r>
                <a:endParaRPr lang="ru-RU" sz="16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4299942"/>
                <a:ext cx="570990" cy="338554"/>
              </a:xfrm>
              <a:prstGeom prst="rect">
                <a:avLst/>
              </a:prstGeom>
              <a:blipFill rotWithShape="1">
                <a:blip r:embed="rId20"/>
                <a:stretch>
                  <a:fillRect t="-7143" r="-10753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8259661" y="2427734"/>
                <a:ext cx="57099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i="1" dirty="0">
                        <a:latin typeface="Cambria Math"/>
                        <a:cs typeface="Times New Roman" pitchFamily="18" charset="0"/>
                      </a:rPr>
                      <m:t>3</m:t>
                    </m:r>
                  </m:oMath>
                </a14:m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 см</a:t>
                </a:r>
                <a:endParaRPr lang="ru-RU" sz="16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661" y="2427734"/>
                <a:ext cx="570990" cy="338554"/>
              </a:xfrm>
              <a:prstGeom prst="rect">
                <a:avLst/>
              </a:prstGeom>
              <a:blipFill rotWithShape="1">
                <a:blip r:embed="rId21"/>
                <a:stretch>
                  <a:fillRect t="-7143" r="-9574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5935880" y="3654135"/>
                <a:ext cx="36279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accent6"/>
                          </a:solidFill>
                          <a:latin typeface="Cambria Math"/>
                          <a:ea typeface="Cambria Math"/>
                        </a:rPr>
                        <m:t>𝑃</m:t>
                      </m:r>
                    </m:oMath>
                  </m:oMathPara>
                </a14:m>
                <a:endParaRPr lang="ru-RU" sz="1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880" y="3654135"/>
                <a:ext cx="362792" cy="338554"/>
              </a:xfrm>
              <a:prstGeom prst="rect">
                <a:avLst/>
              </a:prstGeom>
              <a:blipFill rotWithShape="1">
                <a:blip r:embed="rId22"/>
                <a:stretch>
                  <a:fillRect t="-5357" r="-13559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62"/>
              <p:cNvSpPr/>
              <p:nvPr/>
            </p:nvSpPr>
            <p:spPr>
              <a:xfrm>
                <a:off x="6170435" y="2334520"/>
                <a:ext cx="36279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accent6"/>
                          </a:solidFill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ru-RU" sz="1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63" name="Прямоугольник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435" y="2334520"/>
                <a:ext cx="362792" cy="338554"/>
              </a:xfrm>
              <a:prstGeom prst="rect">
                <a:avLst/>
              </a:prstGeom>
              <a:blipFill rotWithShape="1">
                <a:blip r:embed="rId23"/>
                <a:stretch>
                  <a:fillRect t="-5455" r="-13333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угольник 64"/>
              <p:cNvSpPr/>
              <p:nvPr/>
            </p:nvSpPr>
            <p:spPr>
              <a:xfrm>
                <a:off x="7017520" y="2573908"/>
                <a:ext cx="37561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accent6"/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</m:oMath>
                  </m:oMathPara>
                </a14:m>
                <a:endParaRPr lang="ru-RU" sz="1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65" name="Прямоугольник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520" y="2573908"/>
                <a:ext cx="375616" cy="338554"/>
              </a:xfrm>
              <a:prstGeom prst="rect">
                <a:avLst/>
              </a:prstGeom>
              <a:blipFill rotWithShape="1">
                <a:blip r:embed="rId24"/>
                <a:stretch>
                  <a:fillRect t="-5357" r="-12903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Полилиния 28"/>
          <p:cNvSpPr/>
          <p:nvPr/>
        </p:nvSpPr>
        <p:spPr>
          <a:xfrm>
            <a:off x="6484620" y="1417320"/>
            <a:ext cx="1181100" cy="2887980"/>
          </a:xfrm>
          <a:custGeom>
            <a:avLst/>
            <a:gdLst>
              <a:gd name="connsiteX0" fmla="*/ 7620 w 1181100"/>
              <a:gd name="connsiteY0" fmla="*/ 2270760 h 2887980"/>
              <a:gd name="connsiteX1" fmla="*/ 0 w 1181100"/>
              <a:gd name="connsiteY1" fmla="*/ 0 h 2887980"/>
              <a:gd name="connsiteX2" fmla="*/ 1181100 w 1181100"/>
              <a:gd name="connsiteY2" fmla="*/ 2887980 h 2887980"/>
              <a:gd name="connsiteX3" fmla="*/ 7620 w 1181100"/>
              <a:gd name="connsiteY3" fmla="*/ 2270760 h 288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100" h="2887980">
                <a:moveTo>
                  <a:pt x="7620" y="2270760"/>
                </a:moveTo>
                <a:lnTo>
                  <a:pt x="0" y="0"/>
                </a:lnTo>
                <a:lnTo>
                  <a:pt x="1181100" y="2887980"/>
                </a:lnTo>
                <a:lnTo>
                  <a:pt x="7620" y="227076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Прямоугольник 86"/>
              <p:cNvSpPr/>
              <p:nvPr/>
            </p:nvSpPr>
            <p:spPr>
              <a:xfrm>
                <a:off x="6720749" y="4001646"/>
                <a:ext cx="38003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accent6"/>
                          </a:solidFill>
                          <a:latin typeface="Cambria Math"/>
                          <a:ea typeface="Cambria Math"/>
                        </a:rPr>
                        <m:t>𝐾</m:t>
                      </m:r>
                    </m:oMath>
                  </m:oMathPara>
                </a14:m>
                <a:endParaRPr lang="ru-RU" sz="1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87" name="Прямоугольник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749" y="4001646"/>
                <a:ext cx="380039" cy="338554"/>
              </a:xfrm>
              <a:prstGeom prst="rect">
                <a:avLst/>
              </a:prstGeom>
              <a:blipFill rotWithShape="1">
                <a:blip r:embed="rId25"/>
                <a:stretch>
                  <a:fillRect t="-5357" r="-12698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олилиния 17"/>
          <p:cNvSpPr/>
          <p:nvPr/>
        </p:nvSpPr>
        <p:spPr>
          <a:xfrm>
            <a:off x="6216650" y="2616200"/>
            <a:ext cx="869950" cy="1682750"/>
          </a:xfrm>
          <a:custGeom>
            <a:avLst/>
            <a:gdLst>
              <a:gd name="connsiteX0" fmla="*/ 0 w 869950"/>
              <a:gd name="connsiteY0" fmla="*/ 1333500 h 1682750"/>
              <a:gd name="connsiteX1" fmla="*/ 269875 w 869950"/>
              <a:gd name="connsiteY1" fmla="*/ 0 h 1682750"/>
              <a:gd name="connsiteX2" fmla="*/ 869950 w 869950"/>
              <a:gd name="connsiteY2" fmla="*/ 257175 h 1682750"/>
              <a:gd name="connsiteX3" fmla="*/ 561975 w 869950"/>
              <a:gd name="connsiteY3" fmla="*/ 1682750 h 1682750"/>
              <a:gd name="connsiteX4" fmla="*/ 0 w 869950"/>
              <a:gd name="connsiteY4" fmla="*/ 1333500 h 168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950" h="1682750">
                <a:moveTo>
                  <a:pt x="0" y="1333500"/>
                </a:moveTo>
                <a:lnTo>
                  <a:pt x="269875" y="0"/>
                </a:lnTo>
                <a:lnTo>
                  <a:pt x="869950" y="257175"/>
                </a:lnTo>
                <a:lnTo>
                  <a:pt x="561975" y="1682750"/>
                </a:lnTo>
                <a:lnTo>
                  <a:pt x="0" y="13335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50000"/>
            </a:schemeClr>
          </a:solidFill>
          <a:ln w="12700">
            <a:solidFill>
              <a:schemeClr val="accent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6446910" y="2582155"/>
            <a:ext cx="72000" cy="720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7044103" y="2838477"/>
            <a:ext cx="72000" cy="720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8" name="Овал 87"/>
          <p:cNvSpPr/>
          <p:nvPr/>
        </p:nvSpPr>
        <p:spPr>
          <a:xfrm>
            <a:off x="6737021" y="4266215"/>
            <a:ext cx="72000" cy="720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6178487" y="3918704"/>
            <a:ext cx="72000" cy="720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490025" y="3706633"/>
            <a:ext cx="1178319" cy="593309"/>
          </a:xfrm>
          <a:prstGeom prst="line">
            <a:avLst/>
          </a:prstGeom>
          <a:ln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Прямоугольник 89"/>
              <p:cNvSpPr/>
              <p:nvPr/>
            </p:nvSpPr>
            <p:spPr>
              <a:xfrm>
                <a:off x="255715" y="3651870"/>
                <a:ext cx="4523161" cy="3686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dirty="0" smtClean="0">
                    <a:latin typeface="Times New Roman"/>
                    <a:ea typeface="Calibri"/>
                  </a:rPr>
                  <a:t>По теореме Пифагора имеем,</a:t>
                </a:r>
                <a:r>
                  <a:rPr lang="en-US" sz="1600" dirty="0" smtClean="0"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𝐵𝐷</m:t>
                    </m:r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600" b="0" i="1" dirty="0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dirty="0" smtClean="0">
                                <a:latin typeface="Cambria Math"/>
                                <a:cs typeface="Times New Roman" pitchFamily="18" charset="0"/>
                              </a:rPr>
                              <m:t>𝐴𝐵</m:t>
                            </m:r>
                          </m:e>
                          <m:sup>
                            <m:r>
                              <a:rPr lang="en-US" sz="1600" b="0" i="1" dirty="0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dirty="0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b="0" i="1" dirty="0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dirty="0" smtClean="0">
                                <a:latin typeface="Cambria Math"/>
                                <a:cs typeface="Times New Roman" pitchFamily="18" charset="0"/>
                              </a:rPr>
                              <m:t>𝐴𝐷</m:t>
                            </m:r>
                          </m:e>
                          <m:sup>
                            <m:r>
                              <a:rPr lang="en-US" sz="1600" b="0" i="1" dirty="0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sz="1600" dirty="0">
                    <a:latin typeface="Times New Roman"/>
                    <a:ea typeface="Calibri"/>
                  </a:rPr>
                  <a:t>.</a:t>
                </a:r>
                <a:endParaRPr lang="ru-RU" sz="1600" dirty="0"/>
              </a:p>
            </p:txBody>
          </p:sp>
        </mc:Choice>
        <mc:Fallback xmlns="">
          <p:sp>
            <p:nvSpPr>
              <p:cNvPr id="90" name="Прямоугольник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15" y="3651870"/>
                <a:ext cx="4523161" cy="368691"/>
              </a:xfrm>
              <a:prstGeom prst="rect">
                <a:avLst/>
              </a:prstGeom>
              <a:blipFill rotWithShape="1">
                <a:blip r:embed="rId26"/>
                <a:stretch>
                  <a:fillRect l="-809" r="-539" b="-196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Прямоугольник 90"/>
              <p:cNvSpPr/>
              <p:nvPr/>
            </p:nvSpPr>
            <p:spPr>
              <a:xfrm>
                <a:off x="251520" y="3978042"/>
                <a:ext cx="2506905" cy="3686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𝐵𝐷</m:t>
                    </m:r>
                    <m:r>
                      <a:rPr lang="en-US" sz="1600" i="1" dirty="0">
                        <a:latin typeface="Cambria Math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6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dirty="0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1600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dirty="0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1600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1600" i="1" dirty="0" smtClean="0"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(см)</a:t>
                </a:r>
                <a:endParaRPr lang="ru-RU" sz="1600" i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1" name="Прямоугольник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978042"/>
                <a:ext cx="2506905" cy="368691"/>
              </a:xfrm>
              <a:prstGeom prst="rect">
                <a:avLst/>
              </a:prstGeom>
              <a:blipFill rotWithShape="1">
                <a:blip r:embed="rId27"/>
                <a:stretch>
                  <a:fillRect b="-2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226119" y="4299942"/>
                <a:ext cx="3713837" cy="3642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  <a:ea typeface="Calibri"/>
                          </a:rPr>
                          <m:t>𝑃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𝑃𝑇𝑂𝐾</m:t>
                        </m:r>
                      </m:sub>
                    </m:sSub>
                    <m:r>
                      <a:rPr lang="en-US" sz="1600" i="1">
                        <a:latin typeface="Cambria Math"/>
                        <a:ea typeface="Calibri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/>
                          </a:rPr>
                          <m:t>10</m:t>
                        </m:r>
                      </m:e>
                    </m:rad>
                    <m:r>
                      <a:rPr lang="en-US" sz="1600" b="0" i="1" smtClean="0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1600" b="0" i="1" smtClean="0">
                        <a:latin typeface="Cambria Math"/>
                        <a:ea typeface="Cambria Math"/>
                      </a:rPr>
                      <m:t>∙(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e>
                    </m:rad>
                    <m:r>
                      <a:rPr lang="en-US" sz="1600" b="0" i="1" smtClean="0">
                        <a:latin typeface="Cambria Math"/>
                        <a:ea typeface="Cambria Math"/>
                      </a:rPr>
                      <m:t>+1)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(см)</a:t>
                </a:r>
                <a:r>
                  <a:rPr lang="en-US" sz="1600" dirty="0" smtClean="0"/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19" y="4299942"/>
                <a:ext cx="3713837" cy="364267"/>
              </a:xfrm>
              <a:prstGeom prst="rect">
                <a:avLst/>
              </a:prstGeom>
              <a:blipFill rotWithShape="1">
                <a:blip r:embed="rId28"/>
                <a:stretch>
                  <a:fillRect r="-1149" b="-2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202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2" grpId="0"/>
      <p:bldP spid="3" grpId="0"/>
      <p:bldP spid="42" grpId="0"/>
      <p:bldP spid="38" grpId="0"/>
      <p:bldP spid="77" grpId="0"/>
      <p:bldP spid="78" grpId="0"/>
      <p:bldP spid="81" grpId="0"/>
      <p:bldP spid="82" grpId="0"/>
      <p:bldP spid="83" grpId="0"/>
      <p:bldP spid="97" grpId="0"/>
      <p:bldP spid="11" grpId="0"/>
      <p:bldP spid="12" grpId="0"/>
      <p:bldP spid="61" grpId="0"/>
      <p:bldP spid="63" grpId="0"/>
      <p:bldP spid="65" grpId="0"/>
      <p:bldP spid="29" grpId="0" animBg="1"/>
      <p:bldP spid="29" grpId="1" animBg="1"/>
      <p:bldP spid="87" grpId="0"/>
      <p:bldP spid="18" grpId="0" animBg="1"/>
      <p:bldP spid="64" grpId="0" animBg="1"/>
      <p:bldP spid="75" grpId="0" animBg="1"/>
      <p:bldP spid="88" grpId="0" animBg="1"/>
      <p:bldP spid="62" grpId="0" animBg="1"/>
      <p:bldP spid="90" grpId="0"/>
      <p:bldP spid="91" grpId="0"/>
      <p:bldP spid="5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2101</TotalTime>
  <Words>1017</Words>
  <Application>Microsoft Office PowerPoint</Application>
  <PresentationFormat>Экран (16:9)</PresentationFormat>
  <Paragraphs>138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433</cp:revision>
  <dcterms:created xsi:type="dcterms:W3CDTF">2014-07-28T06:44:27Z</dcterms:created>
  <dcterms:modified xsi:type="dcterms:W3CDTF">2015-03-31T07:59:03Z</dcterms:modified>
</cp:coreProperties>
</file>