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7" r:id="rId6"/>
    <p:sldId id="278" r:id="rId7"/>
    <p:sldId id="279" r:id="rId8"/>
    <p:sldId id="274" r:id="rId9"/>
    <p:sldId id="266" r:id="rId10"/>
    <p:sldId id="276" r:id="rId11"/>
    <p:sldId id="280" r:id="rId12"/>
    <p:sldId id="267" r:id="rId13"/>
    <p:sldId id="270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D1"/>
    <a:srgbClr val="003366"/>
    <a:srgbClr val="CCFF99"/>
    <a:srgbClr val="FFFF99"/>
    <a:srgbClr val="FEFFF3"/>
    <a:srgbClr val="FDBBE5"/>
    <a:srgbClr val="FEECF7"/>
    <a:srgbClr val="F393F3"/>
    <a:srgbClr val="FFFFEB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47" autoAdjust="0"/>
  </p:normalViewPr>
  <p:slideViewPr>
    <p:cSldViewPr>
      <p:cViewPr varScale="1">
        <p:scale>
          <a:sx n="113" d="100"/>
          <a:sy n="113" d="100"/>
        </p:scale>
        <p:origin x="-660" y="-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53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53.png"/><Relationship Id="rId7" Type="http://schemas.openxmlformats.org/officeDocument/2006/relationships/image" Target="../media/image98.png"/><Relationship Id="rId12" Type="http://schemas.openxmlformats.org/officeDocument/2006/relationships/image" Target="../media/image10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11" Type="http://schemas.openxmlformats.org/officeDocument/2006/relationships/image" Target="../media/image101.png"/><Relationship Id="rId5" Type="http://schemas.openxmlformats.org/officeDocument/2006/relationships/image" Target="../media/image86.png"/><Relationship Id="rId10" Type="http://schemas.openxmlformats.org/officeDocument/2006/relationships/image" Target="../media/image92.png"/><Relationship Id="rId4" Type="http://schemas.openxmlformats.org/officeDocument/2006/relationships/image" Target="../media/image96.png"/><Relationship Id="rId9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3" Type="http://schemas.openxmlformats.org/officeDocument/2006/relationships/image" Target="../media/image2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6.png"/><Relationship Id="rId3" Type="http://schemas.openxmlformats.org/officeDocument/2006/relationships/image" Target="../media/image53.png"/><Relationship Id="rId7" Type="http://schemas.openxmlformats.org/officeDocument/2006/relationships/image" Target="../media/image62.png"/><Relationship Id="rId12" Type="http://schemas.openxmlformats.org/officeDocument/2006/relationships/image" Target="../media/image580.png"/><Relationship Id="rId17" Type="http://schemas.openxmlformats.org/officeDocument/2006/relationships/image" Target="../media/image70.png"/><Relationship Id="rId2" Type="http://schemas.openxmlformats.org/officeDocument/2006/relationships/image" Target="../media/image2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5" Type="http://schemas.openxmlformats.org/officeDocument/2006/relationships/image" Target="../media/image68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2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551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110" y="-12087"/>
            <a:ext cx="9144000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1354212" y="1775470"/>
            <a:ext cx="64356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Параллельность </a:t>
            </a:r>
          </a:p>
          <a:p>
            <a:pPr algn="ctr"/>
            <a:r>
              <a:rPr lang="ru-RU" sz="4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прямой и плоскости</a:t>
            </a:r>
          </a:p>
        </p:txBody>
      </p:sp>
    </p:spTree>
    <p:extLst>
      <p:ext uri="{BB962C8B-B14F-4D97-AF65-F5344CB8AC3E}">
        <p14:creationId xmlns:p14="http://schemas.microsoft.com/office/powerpoint/2010/main" val="277098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08" y="178552"/>
            <a:ext cx="8351256" cy="881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21174" y="136252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/>
                <a:ea typeface="Calibri"/>
              </a:rPr>
              <a:t>Утверждение 1. </a:t>
            </a:r>
            <a:r>
              <a:rPr lang="ru-RU" dirty="0">
                <a:latin typeface="Times New Roman"/>
                <a:ea typeface="Calibri"/>
              </a:rPr>
              <a:t>Если плоскость проходит через данную прямую, параллельную другой плоскости, и пересекает эту плоскость, то линия пересечения плоскостей параллельна данной прямой.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4383" y="1266314"/>
            <a:ext cx="1944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Доказательство.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44383" y="1770370"/>
                <a:ext cx="213938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Пусть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𝑎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𝑎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. </a:t>
                </a:r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83" y="1770370"/>
                <a:ext cx="2139385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279" t="-9836" r="-797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Полилиния 94"/>
          <p:cNvSpPr/>
          <p:nvPr/>
        </p:nvSpPr>
        <p:spPr>
          <a:xfrm>
            <a:off x="6274934" y="1857249"/>
            <a:ext cx="599644" cy="2008119"/>
          </a:xfrm>
          <a:custGeom>
            <a:avLst/>
            <a:gdLst>
              <a:gd name="connsiteX0" fmla="*/ 0 w 1211580"/>
              <a:gd name="connsiteY0" fmla="*/ 1013460 h 2377440"/>
              <a:gd name="connsiteX1" fmla="*/ 533400 w 1211580"/>
              <a:gd name="connsiteY1" fmla="*/ 0 h 2377440"/>
              <a:gd name="connsiteX2" fmla="*/ 1211580 w 1211580"/>
              <a:gd name="connsiteY2" fmla="*/ 1371600 h 2377440"/>
              <a:gd name="connsiteX3" fmla="*/ 670560 w 1211580"/>
              <a:gd name="connsiteY3" fmla="*/ 2377440 h 2377440"/>
              <a:gd name="connsiteX4" fmla="*/ 0 w 1211580"/>
              <a:gd name="connsiteY4" fmla="*/ 1013460 h 2377440"/>
              <a:gd name="connsiteX0" fmla="*/ 0 w 883777"/>
              <a:gd name="connsiteY0" fmla="*/ 1013460 h 2377440"/>
              <a:gd name="connsiteX1" fmla="*/ 533400 w 883777"/>
              <a:gd name="connsiteY1" fmla="*/ 0 h 2377440"/>
              <a:gd name="connsiteX2" fmla="*/ 883777 w 883777"/>
              <a:gd name="connsiteY2" fmla="*/ 1043797 h 2377440"/>
              <a:gd name="connsiteX3" fmla="*/ 670560 w 883777"/>
              <a:gd name="connsiteY3" fmla="*/ 2377440 h 2377440"/>
              <a:gd name="connsiteX4" fmla="*/ 0 w 883777"/>
              <a:gd name="connsiteY4" fmla="*/ 1013460 h 2377440"/>
              <a:gd name="connsiteX0" fmla="*/ 0 w 883777"/>
              <a:gd name="connsiteY0" fmla="*/ 237083 h 1601063"/>
              <a:gd name="connsiteX1" fmla="*/ 369498 w 883777"/>
              <a:gd name="connsiteY1" fmla="*/ 0 h 1601063"/>
              <a:gd name="connsiteX2" fmla="*/ 883777 w 883777"/>
              <a:gd name="connsiteY2" fmla="*/ 267420 h 1601063"/>
              <a:gd name="connsiteX3" fmla="*/ 670560 w 883777"/>
              <a:gd name="connsiteY3" fmla="*/ 1601063 h 1601063"/>
              <a:gd name="connsiteX4" fmla="*/ 0 w 883777"/>
              <a:gd name="connsiteY4" fmla="*/ 237083 h 1601063"/>
              <a:gd name="connsiteX0" fmla="*/ 18691 w 514279"/>
              <a:gd name="connsiteY0" fmla="*/ 1746705 h 1746705"/>
              <a:gd name="connsiteX1" fmla="*/ 0 w 514279"/>
              <a:gd name="connsiteY1" fmla="*/ 0 h 1746705"/>
              <a:gd name="connsiteX2" fmla="*/ 514279 w 514279"/>
              <a:gd name="connsiteY2" fmla="*/ 267420 h 1746705"/>
              <a:gd name="connsiteX3" fmla="*/ 301062 w 514279"/>
              <a:gd name="connsiteY3" fmla="*/ 1601063 h 1746705"/>
              <a:gd name="connsiteX4" fmla="*/ 18691 w 514279"/>
              <a:gd name="connsiteY4" fmla="*/ 1746705 h 1746705"/>
              <a:gd name="connsiteX0" fmla="*/ 18691 w 514279"/>
              <a:gd name="connsiteY0" fmla="*/ 1746705 h 1989251"/>
              <a:gd name="connsiteX1" fmla="*/ 0 w 514279"/>
              <a:gd name="connsiteY1" fmla="*/ 0 h 1989251"/>
              <a:gd name="connsiteX2" fmla="*/ 514279 w 514279"/>
              <a:gd name="connsiteY2" fmla="*/ 267420 h 1989251"/>
              <a:gd name="connsiteX3" fmla="*/ 499470 w 514279"/>
              <a:gd name="connsiteY3" fmla="*/ 1989251 h 1989251"/>
              <a:gd name="connsiteX4" fmla="*/ 18691 w 514279"/>
              <a:gd name="connsiteY4" fmla="*/ 1746705 h 1989251"/>
              <a:gd name="connsiteX0" fmla="*/ 363747 w 859335"/>
              <a:gd name="connsiteY0" fmla="*/ 1936486 h 2179032"/>
              <a:gd name="connsiteX1" fmla="*/ 0 w 859335"/>
              <a:gd name="connsiteY1" fmla="*/ 0 h 2179032"/>
              <a:gd name="connsiteX2" fmla="*/ 859335 w 859335"/>
              <a:gd name="connsiteY2" fmla="*/ 457201 h 2179032"/>
              <a:gd name="connsiteX3" fmla="*/ 844526 w 859335"/>
              <a:gd name="connsiteY3" fmla="*/ 2179032 h 2179032"/>
              <a:gd name="connsiteX4" fmla="*/ 363747 w 859335"/>
              <a:gd name="connsiteY4" fmla="*/ 1936486 h 2179032"/>
              <a:gd name="connsiteX0" fmla="*/ 268856 w 859335"/>
              <a:gd name="connsiteY0" fmla="*/ 1884727 h 2179032"/>
              <a:gd name="connsiteX1" fmla="*/ 0 w 859335"/>
              <a:gd name="connsiteY1" fmla="*/ 0 h 2179032"/>
              <a:gd name="connsiteX2" fmla="*/ 859335 w 859335"/>
              <a:gd name="connsiteY2" fmla="*/ 457201 h 2179032"/>
              <a:gd name="connsiteX3" fmla="*/ 844526 w 859335"/>
              <a:gd name="connsiteY3" fmla="*/ 2179032 h 2179032"/>
              <a:gd name="connsiteX4" fmla="*/ 268856 w 859335"/>
              <a:gd name="connsiteY4" fmla="*/ 1884727 h 2179032"/>
              <a:gd name="connsiteX0" fmla="*/ 18690 w 609169"/>
              <a:gd name="connsiteY0" fmla="*/ 1738078 h 2032383"/>
              <a:gd name="connsiteX1" fmla="*/ 0 w 609169"/>
              <a:gd name="connsiteY1" fmla="*/ 0 h 2032383"/>
              <a:gd name="connsiteX2" fmla="*/ 609169 w 609169"/>
              <a:gd name="connsiteY2" fmla="*/ 310552 h 2032383"/>
              <a:gd name="connsiteX3" fmla="*/ 594360 w 609169"/>
              <a:gd name="connsiteY3" fmla="*/ 2032383 h 2032383"/>
              <a:gd name="connsiteX4" fmla="*/ 18690 w 609169"/>
              <a:gd name="connsiteY4" fmla="*/ 1738078 h 2032383"/>
              <a:gd name="connsiteX0" fmla="*/ 18690 w 609169"/>
              <a:gd name="connsiteY0" fmla="*/ 1738078 h 2023757"/>
              <a:gd name="connsiteX1" fmla="*/ 0 w 609169"/>
              <a:gd name="connsiteY1" fmla="*/ 0 h 2023757"/>
              <a:gd name="connsiteX2" fmla="*/ 609169 w 609169"/>
              <a:gd name="connsiteY2" fmla="*/ 310552 h 2023757"/>
              <a:gd name="connsiteX3" fmla="*/ 602986 w 609169"/>
              <a:gd name="connsiteY3" fmla="*/ 2023757 h 2023757"/>
              <a:gd name="connsiteX4" fmla="*/ 18690 w 609169"/>
              <a:gd name="connsiteY4" fmla="*/ 1738078 h 2023757"/>
              <a:gd name="connsiteX0" fmla="*/ 18690 w 609169"/>
              <a:gd name="connsiteY0" fmla="*/ 1738078 h 2023757"/>
              <a:gd name="connsiteX1" fmla="*/ 0 w 609169"/>
              <a:gd name="connsiteY1" fmla="*/ 0 h 2023757"/>
              <a:gd name="connsiteX2" fmla="*/ 609169 w 609169"/>
              <a:gd name="connsiteY2" fmla="*/ 310552 h 2023757"/>
              <a:gd name="connsiteX3" fmla="*/ 602986 w 609169"/>
              <a:gd name="connsiteY3" fmla="*/ 2023757 h 2023757"/>
              <a:gd name="connsiteX4" fmla="*/ 592591 w 609169"/>
              <a:gd name="connsiteY4" fmla="*/ 2007520 h 2023757"/>
              <a:gd name="connsiteX5" fmla="*/ 18690 w 609169"/>
              <a:gd name="connsiteY5" fmla="*/ 1738078 h 2023757"/>
              <a:gd name="connsiteX0" fmla="*/ 18690 w 609169"/>
              <a:gd name="connsiteY0" fmla="*/ 1738078 h 2008119"/>
              <a:gd name="connsiteX1" fmla="*/ 0 w 609169"/>
              <a:gd name="connsiteY1" fmla="*/ 0 h 2008119"/>
              <a:gd name="connsiteX2" fmla="*/ 609169 w 609169"/>
              <a:gd name="connsiteY2" fmla="*/ 310552 h 2008119"/>
              <a:gd name="connsiteX3" fmla="*/ 591079 w 609169"/>
              <a:gd name="connsiteY3" fmla="*/ 2007089 h 2008119"/>
              <a:gd name="connsiteX4" fmla="*/ 592591 w 609169"/>
              <a:gd name="connsiteY4" fmla="*/ 2007520 h 2008119"/>
              <a:gd name="connsiteX5" fmla="*/ 18690 w 609169"/>
              <a:gd name="connsiteY5" fmla="*/ 1738078 h 2008119"/>
              <a:gd name="connsiteX0" fmla="*/ 18690 w 599644"/>
              <a:gd name="connsiteY0" fmla="*/ 1738078 h 2008119"/>
              <a:gd name="connsiteX1" fmla="*/ 0 w 599644"/>
              <a:gd name="connsiteY1" fmla="*/ 0 h 2008119"/>
              <a:gd name="connsiteX2" fmla="*/ 599644 w 599644"/>
              <a:gd name="connsiteY2" fmla="*/ 303408 h 2008119"/>
              <a:gd name="connsiteX3" fmla="*/ 591079 w 599644"/>
              <a:gd name="connsiteY3" fmla="*/ 2007089 h 2008119"/>
              <a:gd name="connsiteX4" fmla="*/ 592591 w 599644"/>
              <a:gd name="connsiteY4" fmla="*/ 2007520 h 2008119"/>
              <a:gd name="connsiteX5" fmla="*/ 18690 w 599644"/>
              <a:gd name="connsiteY5" fmla="*/ 1738078 h 200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644" h="2008119">
                <a:moveTo>
                  <a:pt x="18690" y="1738078"/>
                </a:moveTo>
                <a:lnTo>
                  <a:pt x="0" y="0"/>
                </a:lnTo>
                <a:lnTo>
                  <a:pt x="599644" y="303408"/>
                </a:lnTo>
                <a:lnTo>
                  <a:pt x="591079" y="2007089"/>
                </a:lnTo>
                <a:cubicBezTo>
                  <a:pt x="587614" y="2004852"/>
                  <a:pt x="596056" y="2009757"/>
                  <a:pt x="592591" y="2007520"/>
                </a:cubicBezTo>
                <a:lnTo>
                  <a:pt x="18690" y="17380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5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22"/>
          <p:cNvSpPr/>
          <p:nvPr/>
        </p:nvSpPr>
        <p:spPr>
          <a:xfrm>
            <a:off x="5631139" y="1715744"/>
            <a:ext cx="2437375" cy="2585739"/>
          </a:xfrm>
          <a:custGeom>
            <a:avLst/>
            <a:gdLst>
              <a:gd name="connsiteX0" fmla="*/ 0 w 2808312"/>
              <a:gd name="connsiteY0" fmla="*/ 1015732 h 1015732"/>
              <a:gd name="connsiteX1" fmla="*/ 548099 w 2808312"/>
              <a:gd name="connsiteY1" fmla="*/ 0 h 1015732"/>
              <a:gd name="connsiteX2" fmla="*/ 2808312 w 2808312"/>
              <a:gd name="connsiteY2" fmla="*/ 0 h 1015732"/>
              <a:gd name="connsiteX3" fmla="*/ 2260213 w 2808312"/>
              <a:gd name="connsiteY3" fmla="*/ 1015732 h 1015732"/>
              <a:gd name="connsiteX4" fmla="*/ 0 w 2808312"/>
              <a:gd name="connsiteY4" fmla="*/ 1015732 h 1015732"/>
              <a:gd name="connsiteX0" fmla="*/ 0 w 2713421"/>
              <a:gd name="connsiteY0" fmla="*/ 1792109 h 1792109"/>
              <a:gd name="connsiteX1" fmla="*/ 548099 w 2713421"/>
              <a:gd name="connsiteY1" fmla="*/ 776377 h 1792109"/>
              <a:gd name="connsiteX2" fmla="*/ 2713421 w 2713421"/>
              <a:gd name="connsiteY2" fmla="*/ 0 h 1792109"/>
              <a:gd name="connsiteX3" fmla="*/ 2260213 w 2713421"/>
              <a:gd name="connsiteY3" fmla="*/ 1792109 h 1792109"/>
              <a:gd name="connsiteX4" fmla="*/ 0 w 2713421"/>
              <a:gd name="connsiteY4" fmla="*/ 1792109 h 1792109"/>
              <a:gd name="connsiteX0" fmla="*/ 0 w 2713421"/>
              <a:gd name="connsiteY0" fmla="*/ 1792109 h 1792109"/>
              <a:gd name="connsiteX1" fmla="*/ 315185 w 2713421"/>
              <a:gd name="connsiteY1" fmla="*/ 871268 h 1792109"/>
              <a:gd name="connsiteX2" fmla="*/ 2713421 w 2713421"/>
              <a:gd name="connsiteY2" fmla="*/ 0 h 1792109"/>
              <a:gd name="connsiteX3" fmla="*/ 2260213 w 2713421"/>
              <a:gd name="connsiteY3" fmla="*/ 1792109 h 1792109"/>
              <a:gd name="connsiteX4" fmla="*/ 0 w 2713421"/>
              <a:gd name="connsiteY4" fmla="*/ 1792109 h 1792109"/>
              <a:gd name="connsiteX0" fmla="*/ 0 w 2437375"/>
              <a:gd name="connsiteY0" fmla="*/ 2585739 h 2585739"/>
              <a:gd name="connsiteX1" fmla="*/ 39139 w 2437375"/>
              <a:gd name="connsiteY1" fmla="*/ 871268 h 2585739"/>
              <a:gd name="connsiteX2" fmla="*/ 2437375 w 2437375"/>
              <a:gd name="connsiteY2" fmla="*/ 0 h 2585739"/>
              <a:gd name="connsiteX3" fmla="*/ 1984167 w 2437375"/>
              <a:gd name="connsiteY3" fmla="*/ 1792109 h 2585739"/>
              <a:gd name="connsiteX4" fmla="*/ 0 w 2437375"/>
              <a:gd name="connsiteY4" fmla="*/ 2585739 h 2585739"/>
              <a:gd name="connsiteX0" fmla="*/ 0 w 2437375"/>
              <a:gd name="connsiteY0" fmla="*/ 2585739 h 2585739"/>
              <a:gd name="connsiteX1" fmla="*/ 39139 w 2437375"/>
              <a:gd name="connsiteY1" fmla="*/ 871268 h 2585739"/>
              <a:gd name="connsiteX2" fmla="*/ 2437375 w 2437375"/>
              <a:gd name="connsiteY2" fmla="*/ 0 h 2585739"/>
              <a:gd name="connsiteX3" fmla="*/ 2406861 w 2437375"/>
              <a:gd name="connsiteY3" fmla="*/ 1714471 h 2585739"/>
              <a:gd name="connsiteX4" fmla="*/ 0 w 2437375"/>
              <a:gd name="connsiteY4" fmla="*/ 2585739 h 258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7375" h="2585739">
                <a:moveTo>
                  <a:pt x="0" y="2585739"/>
                </a:moveTo>
                <a:lnTo>
                  <a:pt x="39139" y="871268"/>
                </a:lnTo>
                <a:lnTo>
                  <a:pt x="2437375" y="0"/>
                </a:lnTo>
                <a:lnTo>
                  <a:pt x="2406861" y="1714471"/>
                </a:lnTo>
                <a:lnTo>
                  <a:pt x="0" y="258573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70000"/>
            </a:schemeClr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5940152" y="2571750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571750"/>
                <a:ext cx="404020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r="-2089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7694222" y="1676150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222" y="1676150"/>
                <a:ext cx="404020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576" r="-24242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334032" y="2490450"/>
                <a:ext cx="21497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Докажем, что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𝑎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32" y="2490450"/>
                <a:ext cx="2149736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2557" t="-10000" r="-596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Прямая соединительная линия 104"/>
          <p:cNvCxnSpPr/>
          <p:nvPr/>
        </p:nvCxnSpPr>
        <p:spPr>
          <a:xfrm flipV="1">
            <a:off x="5906902" y="2715766"/>
            <a:ext cx="33250" cy="1341834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Прямоугольник 106"/>
              <p:cNvSpPr/>
              <p:nvPr/>
            </p:nvSpPr>
            <p:spPr>
              <a:xfrm>
                <a:off x="352103" y="2130410"/>
                <a:ext cx="12200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7" name="Прямоугольник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03" y="2130410"/>
                <a:ext cx="1220014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350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Прямоугольник 112"/>
              <p:cNvSpPr/>
              <p:nvPr/>
            </p:nvSpPr>
            <p:spPr>
              <a:xfrm>
                <a:off x="328860" y="3570570"/>
                <a:ext cx="337904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Times New Roman"/>
                    <a:ea typeface="Calibri"/>
                  </a:rPr>
                  <a:t>Таким образом</a:t>
                </a:r>
                <a:r>
                  <a:rPr lang="ru-RU" dirty="0" smtClean="0">
                    <a:latin typeface="Times New Roman"/>
                    <a:ea typeface="Calibri"/>
                  </a:rPr>
                  <a:t>, прямые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libri"/>
                      </a:rPr>
                      <m:t>𝑎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13" name="Прямоугольник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60" y="3570570"/>
                <a:ext cx="3379044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1625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38386" y="3210530"/>
                <a:ext cx="27653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По </a:t>
                </a:r>
                <a:r>
                  <a:rPr lang="ru-RU" dirty="0">
                    <a:latin typeface="Times New Roman"/>
                    <a:ea typeface="Calibri"/>
                  </a:rPr>
                  <a:t>условию </a:t>
                </a:r>
                <a:r>
                  <a:rPr lang="ru-RU" dirty="0" smtClean="0">
                    <a:latin typeface="Times New Roman"/>
                    <a:ea typeface="Calibri"/>
                  </a:rPr>
                  <a:t>прямая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ru-RU" dirty="0" smtClean="0"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86" y="3210530"/>
                <a:ext cx="2765309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1987" t="-10000" r="-309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Прямоугольник 40"/>
          <p:cNvSpPr/>
          <p:nvPr/>
        </p:nvSpPr>
        <p:spPr>
          <a:xfrm>
            <a:off x="344382" y="4002618"/>
            <a:ext cx="3199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Что и требовалось доказать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ru-RU" b="1" dirty="0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H="1" flipV="1">
            <a:off x="7352659" y="3383376"/>
            <a:ext cx="603717" cy="232501"/>
          </a:xfrm>
          <a:prstGeom prst="line">
            <a:avLst/>
          </a:prstGeom>
          <a:ln w="127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7363645" y="3390607"/>
            <a:ext cx="376707" cy="61887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Полилиния 96"/>
          <p:cNvSpPr/>
          <p:nvPr/>
        </p:nvSpPr>
        <p:spPr>
          <a:xfrm>
            <a:off x="6865827" y="2156315"/>
            <a:ext cx="726201" cy="2118935"/>
          </a:xfrm>
          <a:custGeom>
            <a:avLst/>
            <a:gdLst>
              <a:gd name="connsiteX0" fmla="*/ 0 w 1143000"/>
              <a:gd name="connsiteY0" fmla="*/ 1021080 h 2179320"/>
              <a:gd name="connsiteX1" fmla="*/ 533400 w 1143000"/>
              <a:gd name="connsiteY1" fmla="*/ 0 h 2179320"/>
              <a:gd name="connsiteX2" fmla="*/ 1143000 w 1143000"/>
              <a:gd name="connsiteY2" fmla="*/ 1203960 h 2179320"/>
              <a:gd name="connsiteX3" fmla="*/ 586740 w 1143000"/>
              <a:gd name="connsiteY3" fmla="*/ 2179320 h 2179320"/>
              <a:gd name="connsiteX4" fmla="*/ 0 w 1143000"/>
              <a:gd name="connsiteY4" fmla="*/ 1021080 h 2179320"/>
              <a:gd name="connsiteX0" fmla="*/ 0 w 1143000"/>
              <a:gd name="connsiteY0" fmla="*/ 1348884 h 2507124"/>
              <a:gd name="connsiteX1" fmla="*/ 196969 w 1143000"/>
              <a:gd name="connsiteY1" fmla="*/ 0 h 2507124"/>
              <a:gd name="connsiteX2" fmla="*/ 1143000 w 1143000"/>
              <a:gd name="connsiteY2" fmla="*/ 1531764 h 2507124"/>
              <a:gd name="connsiteX3" fmla="*/ 586740 w 1143000"/>
              <a:gd name="connsiteY3" fmla="*/ 2507124 h 2507124"/>
              <a:gd name="connsiteX4" fmla="*/ 0 w 1143000"/>
              <a:gd name="connsiteY4" fmla="*/ 1348884 h 2507124"/>
              <a:gd name="connsiteX0" fmla="*/ 0 w 910087"/>
              <a:gd name="connsiteY0" fmla="*/ 1348884 h 2507124"/>
              <a:gd name="connsiteX1" fmla="*/ 196969 w 910087"/>
              <a:gd name="connsiteY1" fmla="*/ 0 h 2507124"/>
              <a:gd name="connsiteX2" fmla="*/ 910087 w 910087"/>
              <a:gd name="connsiteY2" fmla="*/ 410330 h 2507124"/>
              <a:gd name="connsiteX3" fmla="*/ 586740 w 910087"/>
              <a:gd name="connsiteY3" fmla="*/ 2507124 h 2507124"/>
              <a:gd name="connsiteX4" fmla="*/ 0 w 910087"/>
              <a:gd name="connsiteY4" fmla="*/ 1348884 h 2507124"/>
              <a:gd name="connsiteX0" fmla="*/ 0 w 923170"/>
              <a:gd name="connsiteY0" fmla="*/ 1348884 h 2118935"/>
              <a:gd name="connsiteX1" fmla="*/ 196969 w 923170"/>
              <a:gd name="connsiteY1" fmla="*/ 0 h 2118935"/>
              <a:gd name="connsiteX2" fmla="*/ 910087 w 923170"/>
              <a:gd name="connsiteY2" fmla="*/ 410330 h 2118935"/>
              <a:gd name="connsiteX3" fmla="*/ 923170 w 923170"/>
              <a:gd name="connsiteY3" fmla="*/ 2118935 h 2118935"/>
              <a:gd name="connsiteX4" fmla="*/ 0 w 923170"/>
              <a:gd name="connsiteY4" fmla="*/ 1348884 h 2118935"/>
              <a:gd name="connsiteX0" fmla="*/ 10065 w 726201"/>
              <a:gd name="connsiteY0" fmla="*/ 1737073 h 2118935"/>
              <a:gd name="connsiteX1" fmla="*/ 0 w 726201"/>
              <a:gd name="connsiteY1" fmla="*/ 0 h 2118935"/>
              <a:gd name="connsiteX2" fmla="*/ 713118 w 726201"/>
              <a:gd name="connsiteY2" fmla="*/ 410330 h 2118935"/>
              <a:gd name="connsiteX3" fmla="*/ 726201 w 726201"/>
              <a:gd name="connsiteY3" fmla="*/ 2118935 h 2118935"/>
              <a:gd name="connsiteX4" fmla="*/ 10065 w 726201"/>
              <a:gd name="connsiteY4" fmla="*/ 1737073 h 2118935"/>
              <a:gd name="connsiteX0" fmla="*/ 540 w 726201"/>
              <a:gd name="connsiteY0" fmla="*/ 1706117 h 2118935"/>
              <a:gd name="connsiteX1" fmla="*/ 0 w 726201"/>
              <a:gd name="connsiteY1" fmla="*/ 0 h 2118935"/>
              <a:gd name="connsiteX2" fmla="*/ 713118 w 726201"/>
              <a:gd name="connsiteY2" fmla="*/ 410330 h 2118935"/>
              <a:gd name="connsiteX3" fmla="*/ 726201 w 726201"/>
              <a:gd name="connsiteY3" fmla="*/ 2118935 h 2118935"/>
              <a:gd name="connsiteX4" fmla="*/ 540 w 726201"/>
              <a:gd name="connsiteY4" fmla="*/ 1706117 h 211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01" h="2118935">
                <a:moveTo>
                  <a:pt x="540" y="1706117"/>
                </a:moveTo>
                <a:lnTo>
                  <a:pt x="0" y="0"/>
                </a:lnTo>
                <a:lnTo>
                  <a:pt x="713118" y="410330"/>
                </a:lnTo>
                <a:lnTo>
                  <a:pt x="726201" y="2118935"/>
                </a:lnTo>
                <a:lnTo>
                  <a:pt x="540" y="1706117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5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H="1" flipV="1">
            <a:off x="5972694" y="2849549"/>
            <a:ext cx="1361985" cy="524523"/>
          </a:xfrm>
          <a:prstGeom prst="line">
            <a:avLst/>
          </a:prstGeom>
          <a:ln w="127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871494" y="1491630"/>
            <a:ext cx="0" cy="28803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804248" y="2283718"/>
                <a:ext cx="3858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283718"/>
                <a:ext cx="385875" cy="400110"/>
              </a:xfrm>
              <a:prstGeom prst="rect">
                <a:avLst/>
              </a:prstGeom>
              <a:blipFill rotWithShape="1">
                <a:blip r:embed="rId11"/>
                <a:stretch>
                  <a:fillRect t="-7692" r="-25397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Прямоугольник 95"/>
              <p:cNvSpPr/>
              <p:nvPr/>
            </p:nvSpPr>
            <p:spPr>
              <a:xfrm>
                <a:off x="7236296" y="3795886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6" name="Прямоугольник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3795886"/>
                <a:ext cx="404020" cy="400110"/>
              </a:xfrm>
              <a:prstGeom prst="rect">
                <a:avLst/>
              </a:prstGeom>
              <a:blipFill rotWithShape="1">
                <a:blip r:embed="rId12"/>
                <a:stretch>
                  <a:fillRect t="-7692" r="-25758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61032" y="2850490"/>
                <a:ext cx="35597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𝑎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и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𝑏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 smtClean="0">
                    <a:latin typeface="Times New Roman"/>
                    <a:ea typeface="Calibri"/>
                  </a:rPr>
                  <a:t>,</a:t>
                </a:r>
                <a:r>
                  <a:rPr lang="en-US" dirty="0" smtClean="0">
                    <a:latin typeface="Times New Roman"/>
                    <a:ea typeface="Calibri"/>
                  </a:rPr>
                  <a:t> </a:t>
                </a:r>
                <a:r>
                  <a:rPr lang="ru-RU" dirty="0" smtClean="0">
                    <a:latin typeface="Times New Roman"/>
                    <a:ea typeface="Calibri"/>
                  </a:rPr>
                  <a:t>и не пересекаются.</a:t>
                </a:r>
                <a:endParaRPr lang="ru-RU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32" y="2850490"/>
                <a:ext cx="3559757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10000" r="-222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Прямая соединительная линия 51"/>
          <p:cNvCxnSpPr/>
          <p:nvPr/>
        </p:nvCxnSpPr>
        <p:spPr>
          <a:xfrm>
            <a:off x="6762720" y="2409066"/>
            <a:ext cx="576064" cy="94639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7323162" y="3351138"/>
            <a:ext cx="72000" cy="72000"/>
          </a:xfrm>
          <a:prstGeom prst="ellipse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7236296" y="3003798"/>
                <a:ext cx="4666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</m:oMath>
                  </m:oMathPara>
                </a14:m>
                <a:endParaRPr lang="ru-RU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3003798"/>
                <a:ext cx="466666" cy="400110"/>
              </a:xfrm>
              <a:prstGeom prst="rect">
                <a:avLst/>
              </a:prstGeom>
              <a:blipFill rotWithShape="1">
                <a:blip r:embed="rId14"/>
                <a:stretch>
                  <a:fillRect t="-7692" r="-19481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512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95" grpId="0" animBg="1"/>
      <p:bldP spid="23" grpId="0" animBg="1"/>
      <p:bldP spid="21" grpId="0"/>
      <p:bldP spid="24" grpId="0"/>
      <p:bldP spid="34" grpId="0"/>
      <p:bldP spid="107" grpId="0"/>
      <p:bldP spid="113" grpId="0"/>
      <p:bldP spid="2" grpId="0"/>
      <p:bldP spid="41" grpId="0"/>
      <p:bldP spid="97" grpId="0" animBg="1"/>
      <p:bldP spid="22" grpId="0"/>
      <p:bldP spid="96" grpId="0"/>
      <p:bldP spid="20" grpId="0"/>
      <p:bldP spid="25" grpId="0" animBg="1"/>
      <p:bldP spid="25" grpId="1" animBg="1"/>
      <p:bldP spid="26" grpId="0"/>
      <p:bldP spid="2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08" y="178552"/>
            <a:ext cx="8351256" cy="881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21174" y="136252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/>
                <a:ea typeface="Calibri"/>
              </a:rPr>
              <a:t>Утверждение 2. </a:t>
            </a:r>
            <a:r>
              <a:rPr lang="ru-RU" dirty="0">
                <a:latin typeface="Times New Roman"/>
                <a:ea typeface="Calibri"/>
              </a:rPr>
              <a:t>Если одна из двух параллельных прямых параллельна данной плоскости, то другая прямая либо также параллельна данной плоскости, либо лежит в этой плоскости.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4383" y="1266314"/>
            <a:ext cx="1944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Доказательство.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44383" y="1698362"/>
                <a:ext cx="242741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Пусть прямые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𝑎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. </a:t>
                </a:r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83" y="1698362"/>
                <a:ext cx="2427417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005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Полилиния 94"/>
          <p:cNvSpPr/>
          <p:nvPr/>
        </p:nvSpPr>
        <p:spPr>
          <a:xfrm>
            <a:off x="6274934" y="1857249"/>
            <a:ext cx="599644" cy="2008119"/>
          </a:xfrm>
          <a:custGeom>
            <a:avLst/>
            <a:gdLst>
              <a:gd name="connsiteX0" fmla="*/ 0 w 1211580"/>
              <a:gd name="connsiteY0" fmla="*/ 1013460 h 2377440"/>
              <a:gd name="connsiteX1" fmla="*/ 533400 w 1211580"/>
              <a:gd name="connsiteY1" fmla="*/ 0 h 2377440"/>
              <a:gd name="connsiteX2" fmla="*/ 1211580 w 1211580"/>
              <a:gd name="connsiteY2" fmla="*/ 1371600 h 2377440"/>
              <a:gd name="connsiteX3" fmla="*/ 670560 w 1211580"/>
              <a:gd name="connsiteY3" fmla="*/ 2377440 h 2377440"/>
              <a:gd name="connsiteX4" fmla="*/ 0 w 1211580"/>
              <a:gd name="connsiteY4" fmla="*/ 1013460 h 2377440"/>
              <a:gd name="connsiteX0" fmla="*/ 0 w 883777"/>
              <a:gd name="connsiteY0" fmla="*/ 1013460 h 2377440"/>
              <a:gd name="connsiteX1" fmla="*/ 533400 w 883777"/>
              <a:gd name="connsiteY1" fmla="*/ 0 h 2377440"/>
              <a:gd name="connsiteX2" fmla="*/ 883777 w 883777"/>
              <a:gd name="connsiteY2" fmla="*/ 1043797 h 2377440"/>
              <a:gd name="connsiteX3" fmla="*/ 670560 w 883777"/>
              <a:gd name="connsiteY3" fmla="*/ 2377440 h 2377440"/>
              <a:gd name="connsiteX4" fmla="*/ 0 w 883777"/>
              <a:gd name="connsiteY4" fmla="*/ 1013460 h 2377440"/>
              <a:gd name="connsiteX0" fmla="*/ 0 w 883777"/>
              <a:gd name="connsiteY0" fmla="*/ 237083 h 1601063"/>
              <a:gd name="connsiteX1" fmla="*/ 369498 w 883777"/>
              <a:gd name="connsiteY1" fmla="*/ 0 h 1601063"/>
              <a:gd name="connsiteX2" fmla="*/ 883777 w 883777"/>
              <a:gd name="connsiteY2" fmla="*/ 267420 h 1601063"/>
              <a:gd name="connsiteX3" fmla="*/ 670560 w 883777"/>
              <a:gd name="connsiteY3" fmla="*/ 1601063 h 1601063"/>
              <a:gd name="connsiteX4" fmla="*/ 0 w 883777"/>
              <a:gd name="connsiteY4" fmla="*/ 237083 h 1601063"/>
              <a:gd name="connsiteX0" fmla="*/ 18691 w 514279"/>
              <a:gd name="connsiteY0" fmla="*/ 1746705 h 1746705"/>
              <a:gd name="connsiteX1" fmla="*/ 0 w 514279"/>
              <a:gd name="connsiteY1" fmla="*/ 0 h 1746705"/>
              <a:gd name="connsiteX2" fmla="*/ 514279 w 514279"/>
              <a:gd name="connsiteY2" fmla="*/ 267420 h 1746705"/>
              <a:gd name="connsiteX3" fmla="*/ 301062 w 514279"/>
              <a:gd name="connsiteY3" fmla="*/ 1601063 h 1746705"/>
              <a:gd name="connsiteX4" fmla="*/ 18691 w 514279"/>
              <a:gd name="connsiteY4" fmla="*/ 1746705 h 1746705"/>
              <a:gd name="connsiteX0" fmla="*/ 18691 w 514279"/>
              <a:gd name="connsiteY0" fmla="*/ 1746705 h 1989251"/>
              <a:gd name="connsiteX1" fmla="*/ 0 w 514279"/>
              <a:gd name="connsiteY1" fmla="*/ 0 h 1989251"/>
              <a:gd name="connsiteX2" fmla="*/ 514279 w 514279"/>
              <a:gd name="connsiteY2" fmla="*/ 267420 h 1989251"/>
              <a:gd name="connsiteX3" fmla="*/ 499470 w 514279"/>
              <a:gd name="connsiteY3" fmla="*/ 1989251 h 1989251"/>
              <a:gd name="connsiteX4" fmla="*/ 18691 w 514279"/>
              <a:gd name="connsiteY4" fmla="*/ 1746705 h 1989251"/>
              <a:gd name="connsiteX0" fmla="*/ 363747 w 859335"/>
              <a:gd name="connsiteY0" fmla="*/ 1936486 h 2179032"/>
              <a:gd name="connsiteX1" fmla="*/ 0 w 859335"/>
              <a:gd name="connsiteY1" fmla="*/ 0 h 2179032"/>
              <a:gd name="connsiteX2" fmla="*/ 859335 w 859335"/>
              <a:gd name="connsiteY2" fmla="*/ 457201 h 2179032"/>
              <a:gd name="connsiteX3" fmla="*/ 844526 w 859335"/>
              <a:gd name="connsiteY3" fmla="*/ 2179032 h 2179032"/>
              <a:gd name="connsiteX4" fmla="*/ 363747 w 859335"/>
              <a:gd name="connsiteY4" fmla="*/ 1936486 h 2179032"/>
              <a:gd name="connsiteX0" fmla="*/ 268856 w 859335"/>
              <a:gd name="connsiteY0" fmla="*/ 1884727 h 2179032"/>
              <a:gd name="connsiteX1" fmla="*/ 0 w 859335"/>
              <a:gd name="connsiteY1" fmla="*/ 0 h 2179032"/>
              <a:gd name="connsiteX2" fmla="*/ 859335 w 859335"/>
              <a:gd name="connsiteY2" fmla="*/ 457201 h 2179032"/>
              <a:gd name="connsiteX3" fmla="*/ 844526 w 859335"/>
              <a:gd name="connsiteY3" fmla="*/ 2179032 h 2179032"/>
              <a:gd name="connsiteX4" fmla="*/ 268856 w 859335"/>
              <a:gd name="connsiteY4" fmla="*/ 1884727 h 2179032"/>
              <a:gd name="connsiteX0" fmla="*/ 18690 w 609169"/>
              <a:gd name="connsiteY0" fmla="*/ 1738078 h 2032383"/>
              <a:gd name="connsiteX1" fmla="*/ 0 w 609169"/>
              <a:gd name="connsiteY1" fmla="*/ 0 h 2032383"/>
              <a:gd name="connsiteX2" fmla="*/ 609169 w 609169"/>
              <a:gd name="connsiteY2" fmla="*/ 310552 h 2032383"/>
              <a:gd name="connsiteX3" fmla="*/ 594360 w 609169"/>
              <a:gd name="connsiteY3" fmla="*/ 2032383 h 2032383"/>
              <a:gd name="connsiteX4" fmla="*/ 18690 w 609169"/>
              <a:gd name="connsiteY4" fmla="*/ 1738078 h 2032383"/>
              <a:gd name="connsiteX0" fmla="*/ 18690 w 609169"/>
              <a:gd name="connsiteY0" fmla="*/ 1738078 h 2023757"/>
              <a:gd name="connsiteX1" fmla="*/ 0 w 609169"/>
              <a:gd name="connsiteY1" fmla="*/ 0 h 2023757"/>
              <a:gd name="connsiteX2" fmla="*/ 609169 w 609169"/>
              <a:gd name="connsiteY2" fmla="*/ 310552 h 2023757"/>
              <a:gd name="connsiteX3" fmla="*/ 602986 w 609169"/>
              <a:gd name="connsiteY3" fmla="*/ 2023757 h 2023757"/>
              <a:gd name="connsiteX4" fmla="*/ 18690 w 609169"/>
              <a:gd name="connsiteY4" fmla="*/ 1738078 h 2023757"/>
              <a:gd name="connsiteX0" fmla="*/ 18690 w 609169"/>
              <a:gd name="connsiteY0" fmla="*/ 1738078 h 2023757"/>
              <a:gd name="connsiteX1" fmla="*/ 0 w 609169"/>
              <a:gd name="connsiteY1" fmla="*/ 0 h 2023757"/>
              <a:gd name="connsiteX2" fmla="*/ 609169 w 609169"/>
              <a:gd name="connsiteY2" fmla="*/ 310552 h 2023757"/>
              <a:gd name="connsiteX3" fmla="*/ 602986 w 609169"/>
              <a:gd name="connsiteY3" fmla="*/ 2023757 h 2023757"/>
              <a:gd name="connsiteX4" fmla="*/ 592591 w 609169"/>
              <a:gd name="connsiteY4" fmla="*/ 2007520 h 2023757"/>
              <a:gd name="connsiteX5" fmla="*/ 18690 w 609169"/>
              <a:gd name="connsiteY5" fmla="*/ 1738078 h 2023757"/>
              <a:gd name="connsiteX0" fmla="*/ 18690 w 609169"/>
              <a:gd name="connsiteY0" fmla="*/ 1738078 h 2008119"/>
              <a:gd name="connsiteX1" fmla="*/ 0 w 609169"/>
              <a:gd name="connsiteY1" fmla="*/ 0 h 2008119"/>
              <a:gd name="connsiteX2" fmla="*/ 609169 w 609169"/>
              <a:gd name="connsiteY2" fmla="*/ 310552 h 2008119"/>
              <a:gd name="connsiteX3" fmla="*/ 591079 w 609169"/>
              <a:gd name="connsiteY3" fmla="*/ 2007089 h 2008119"/>
              <a:gd name="connsiteX4" fmla="*/ 592591 w 609169"/>
              <a:gd name="connsiteY4" fmla="*/ 2007520 h 2008119"/>
              <a:gd name="connsiteX5" fmla="*/ 18690 w 609169"/>
              <a:gd name="connsiteY5" fmla="*/ 1738078 h 2008119"/>
              <a:gd name="connsiteX0" fmla="*/ 18690 w 599644"/>
              <a:gd name="connsiteY0" fmla="*/ 1738078 h 2008119"/>
              <a:gd name="connsiteX1" fmla="*/ 0 w 599644"/>
              <a:gd name="connsiteY1" fmla="*/ 0 h 2008119"/>
              <a:gd name="connsiteX2" fmla="*/ 599644 w 599644"/>
              <a:gd name="connsiteY2" fmla="*/ 303408 h 2008119"/>
              <a:gd name="connsiteX3" fmla="*/ 591079 w 599644"/>
              <a:gd name="connsiteY3" fmla="*/ 2007089 h 2008119"/>
              <a:gd name="connsiteX4" fmla="*/ 592591 w 599644"/>
              <a:gd name="connsiteY4" fmla="*/ 2007520 h 2008119"/>
              <a:gd name="connsiteX5" fmla="*/ 18690 w 599644"/>
              <a:gd name="connsiteY5" fmla="*/ 1738078 h 200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644" h="2008119">
                <a:moveTo>
                  <a:pt x="18690" y="1738078"/>
                </a:moveTo>
                <a:lnTo>
                  <a:pt x="0" y="0"/>
                </a:lnTo>
                <a:lnTo>
                  <a:pt x="599644" y="303408"/>
                </a:lnTo>
                <a:lnTo>
                  <a:pt x="591079" y="2007089"/>
                </a:lnTo>
                <a:cubicBezTo>
                  <a:pt x="587614" y="2004852"/>
                  <a:pt x="596056" y="2009757"/>
                  <a:pt x="592591" y="2007520"/>
                </a:cubicBezTo>
                <a:lnTo>
                  <a:pt x="18690" y="17380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5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22"/>
          <p:cNvSpPr/>
          <p:nvPr/>
        </p:nvSpPr>
        <p:spPr>
          <a:xfrm>
            <a:off x="5631139" y="1715744"/>
            <a:ext cx="2437375" cy="2585739"/>
          </a:xfrm>
          <a:custGeom>
            <a:avLst/>
            <a:gdLst>
              <a:gd name="connsiteX0" fmla="*/ 0 w 2808312"/>
              <a:gd name="connsiteY0" fmla="*/ 1015732 h 1015732"/>
              <a:gd name="connsiteX1" fmla="*/ 548099 w 2808312"/>
              <a:gd name="connsiteY1" fmla="*/ 0 h 1015732"/>
              <a:gd name="connsiteX2" fmla="*/ 2808312 w 2808312"/>
              <a:gd name="connsiteY2" fmla="*/ 0 h 1015732"/>
              <a:gd name="connsiteX3" fmla="*/ 2260213 w 2808312"/>
              <a:gd name="connsiteY3" fmla="*/ 1015732 h 1015732"/>
              <a:gd name="connsiteX4" fmla="*/ 0 w 2808312"/>
              <a:gd name="connsiteY4" fmla="*/ 1015732 h 1015732"/>
              <a:gd name="connsiteX0" fmla="*/ 0 w 2713421"/>
              <a:gd name="connsiteY0" fmla="*/ 1792109 h 1792109"/>
              <a:gd name="connsiteX1" fmla="*/ 548099 w 2713421"/>
              <a:gd name="connsiteY1" fmla="*/ 776377 h 1792109"/>
              <a:gd name="connsiteX2" fmla="*/ 2713421 w 2713421"/>
              <a:gd name="connsiteY2" fmla="*/ 0 h 1792109"/>
              <a:gd name="connsiteX3" fmla="*/ 2260213 w 2713421"/>
              <a:gd name="connsiteY3" fmla="*/ 1792109 h 1792109"/>
              <a:gd name="connsiteX4" fmla="*/ 0 w 2713421"/>
              <a:gd name="connsiteY4" fmla="*/ 1792109 h 1792109"/>
              <a:gd name="connsiteX0" fmla="*/ 0 w 2713421"/>
              <a:gd name="connsiteY0" fmla="*/ 1792109 h 1792109"/>
              <a:gd name="connsiteX1" fmla="*/ 315185 w 2713421"/>
              <a:gd name="connsiteY1" fmla="*/ 871268 h 1792109"/>
              <a:gd name="connsiteX2" fmla="*/ 2713421 w 2713421"/>
              <a:gd name="connsiteY2" fmla="*/ 0 h 1792109"/>
              <a:gd name="connsiteX3" fmla="*/ 2260213 w 2713421"/>
              <a:gd name="connsiteY3" fmla="*/ 1792109 h 1792109"/>
              <a:gd name="connsiteX4" fmla="*/ 0 w 2713421"/>
              <a:gd name="connsiteY4" fmla="*/ 1792109 h 1792109"/>
              <a:gd name="connsiteX0" fmla="*/ 0 w 2437375"/>
              <a:gd name="connsiteY0" fmla="*/ 2585739 h 2585739"/>
              <a:gd name="connsiteX1" fmla="*/ 39139 w 2437375"/>
              <a:gd name="connsiteY1" fmla="*/ 871268 h 2585739"/>
              <a:gd name="connsiteX2" fmla="*/ 2437375 w 2437375"/>
              <a:gd name="connsiteY2" fmla="*/ 0 h 2585739"/>
              <a:gd name="connsiteX3" fmla="*/ 1984167 w 2437375"/>
              <a:gd name="connsiteY3" fmla="*/ 1792109 h 2585739"/>
              <a:gd name="connsiteX4" fmla="*/ 0 w 2437375"/>
              <a:gd name="connsiteY4" fmla="*/ 2585739 h 2585739"/>
              <a:gd name="connsiteX0" fmla="*/ 0 w 2437375"/>
              <a:gd name="connsiteY0" fmla="*/ 2585739 h 2585739"/>
              <a:gd name="connsiteX1" fmla="*/ 39139 w 2437375"/>
              <a:gd name="connsiteY1" fmla="*/ 871268 h 2585739"/>
              <a:gd name="connsiteX2" fmla="*/ 2437375 w 2437375"/>
              <a:gd name="connsiteY2" fmla="*/ 0 h 2585739"/>
              <a:gd name="connsiteX3" fmla="*/ 2406861 w 2437375"/>
              <a:gd name="connsiteY3" fmla="*/ 1714471 h 2585739"/>
              <a:gd name="connsiteX4" fmla="*/ 0 w 2437375"/>
              <a:gd name="connsiteY4" fmla="*/ 2585739 h 258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7375" h="2585739">
                <a:moveTo>
                  <a:pt x="0" y="2585739"/>
                </a:moveTo>
                <a:lnTo>
                  <a:pt x="39139" y="871268"/>
                </a:lnTo>
                <a:lnTo>
                  <a:pt x="2437375" y="0"/>
                </a:lnTo>
                <a:lnTo>
                  <a:pt x="2406861" y="1714471"/>
                </a:lnTo>
                <a:lnTo>
                  <a:pt x="0" y="258573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70000"/>
            </a:schemeClr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5940152" y="2571750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571750"/>
                <a:ext cx="404020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r="-2089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7694222" y="1811600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222" y="1811600"/>
                <a:ext cx="404020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576" r="-25758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334032" y="2418442"/>
                <a:ext cx="34458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Тогда</a:t>
                </a:r>
                <a:r>
                  <a:rPr lang="ru-RU" dirty="0">
                    <a:latin typeface="Times New Roman"/>
                    <a:ea typeface="Calibri"/>
                  </a:rPr>
                  <a:t>, прямая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𝑎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не пересекает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32" y="2418442"/>
                <a:ext cx="3445880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593" t="-10000" r="-265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Прямая соединительная линия 104"/>
          <p:cNvCxnSpPr/>
          <p:nvPr/>
        </p:nvCxnSpPr>
        <p:spPr>
          <a:xfrm flipV="1">
            <a:off x="5906902" y="2715766"/>
            <a:ext cx="33250" cy="1341834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Прямоугольник 106"/>
              <p:cNvSpPr/>
              <p:nvPr/>
            </p:nvSpPr>
            <p:spPr>
              <a:xfrm>
                <a:off x="352103" y="2058402"/>
                <a:ext cx="23966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Причем, прямая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𝑎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07" name="Прямоугольник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03" y="2058402"/>
                <a:ext cx="2396618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2290" t="-10000" r="-356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38386" y="3714586"/>
                <a:ext cx="34442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latin typeface="Times New Roman"/>
                    <a:ea typeface="Calibri"/>
                  </a:rPr>
                  <a:t>А значит, </a:t>
                </a:r>
                <a:r>
                  <a:rPr lang="ru-RU" dirty="0" smtClean="0">
                    <a:latin typeface="Times New Roman"/>
                    <a:ea typeface="Calibri"/>
                  </a:rPr>
                  <a:t>либо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, либо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 smtClean="0"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86" y="3714586"/>
                <a:ext cx="3444276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1593" t="-9836" r="-3009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Прямоугольник 40"/>
          <p:cNvSpPr/>
          <p:nvPr/>
        </p:nvSpPr>
        <p:spPr>
          <a:xfrm>
            <a:off x="344382" y="4155926"/>
            <a:ext cx="3199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Что и требовалось доказать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ru-RU" b="1" dirty="0"/>
          </a:p>
        </p:txBody>
      </p:sp>
      <p:sp>
        <p:nvSpPr>
          <p:cNvPr id="97" name="Полилиния 96"/>
          <p:cNvSpPr/>
          <p:nvPr/>
        </p:nvSpPr>
        <p:spPr>
          <a:xfrm>
            <a:off x="6865827" y="2156315"/>
            <a:ext cx="726201" cy="2118935"/>
          </a:xfrm>
          <a:custGeom>
            <a:avLst/>
            <a:gdLst>
              <a:gd name="connsiteX0" fmla="*/ 0 w 1143000"/>
              <a:gd name="connsiteY0" fmla="*/ 1021080 h 2179320"/>
              <a:gd name="connsiteX1" fmla="*/ 533400 w 1143000"/>
              <a:gd name="connsiteY1" fmla="*/ 0 h 2179320"/>
              <a:gd name="connsiteX2" fmla="*/ 1143000 w 1143000"/>
              <a:gd name="connsiteY2" fmla="*/ 1203960 h 2179320"/>
              <a:gd name="connsiteX3" fmla="*/ 586740 w 1143000"/>
              <a:gd name="connsiteY3" fmla="*/ 2179320 h 2179320"/>
              <a:gd name="connsiteX4" fmla="*/ 0 w 1143000"/>
              <a:gd name="connsiteY4" fmla="*/ 1021080 h 2179320"/>
              <a:gd name="connsiteX0" fmla="*/ 0 w 1143000"/>
              <a:gd name="connsiteY0" fmla="*/ 1348884 h 2507124"/>
              <a:gd name="connsiteX1" fmla="*/ 196969 w 1143000"/>
              <a:gd name="connsiteY1" fmla="*/ 0 h 2507124"/>
              <a:gd name="connsiteX2" fmla="*/ 1143000 w 1143000"/>
              <a:gd name="connsiteY2" fmla="*/ 1531764 h 2507124"/>
              <a:gd name="connsiteX3" fmla="*/ 586740 w 1143000"/>
              <a:gd name="connsiteY3" fmla="*/ 2507124 h 2507124"/>
              <a:gd name="connsiteX4" fmla="*/ 0 w 1143000"/>
              <a:gd name="connsiteY4" fmla="*/ 1348884 h 2507124"/>
              <a:gd name="connsiteX0" fmla="*/ 0 w 910087"/>
              <a:gd name="connsiteY0" fmla="*/ 1348884 h 2507124"/>
              <a:gd name="connsiteX1" fmla="*/ 196969 w 910087"/>
              <a:gd name="connsiteY1" fmla="*/ 0 h 2507124"/>
              <a:gd name="connsiteX2" fmla="*/ 910087 w 910087"/>
              <a:gd name="connsiteY2" fmla="*/ 410330 h 2507124"/>
              <a:gd name="connsiteX3" fmla="*/ 586740 w 910087"/>
              <a:gd name="connsiteY3" fmla="*/ 2507124 h 2507124"/>
              <a:gd name="connsiteX4" fmla="*/ 0 w 910087"/>
              <a:gd name="connsiteY4" fmla="*/ 1348884 h 2507124"/>
              <a:gd name="connsiteX0" fmla="*/ 0 w 923170"/>
              <a:gd name="connsiteY0" fmla="*/ 1348884 h 2118935"/>
              <a:gd name="connsiteX1" fmla="*/ 196969 w 923170"/>
              <a:gd name="connsiteY1" fmla="*/ 0 h 2118935"/>
              <a:gd name="connsiteX2" fmla="*/ 910087 w 923170"/>
              <a:gd name="connsiteY2" fmla="*/ 410330 h 2118935"/>
              <a:gd name="connsiteX3" fmla="*/ 923170 w 923170"/>
              <a:gd name="connsiteY3" fmla="*/ 2118935 h 2118935"/>
              <a:gd name="connsiteX4" fmla="*/ 0 w 923170"/>
              <a:gd name="connsiteY4" fmla="*/ 1348884 h 2118935"/>
              <a:gd name="connsiteX0" fmla="*/ 10065 w 726201"/>
              <a:gd name="connsiteY0" fmla="*/ 1737073 h 2118935"/>
              <a:gd name="connsiteX1" fmla="*/ 0 w 726201"/>
              <a:gd name="connsiteY1" fmla="*/ 0 h 2118935"/>
              <a:gd name="connsiteX2" fmla="*/ 713118 w 726201"/>
              <a:gd name="connsiteY2" fmla="*/ 410330 h 2118935"/>
              <a:gd name="connsiteX3" fmla="*/ 726201 w 726201"/>
              <a:gd name="connsiteY3" fmla="*/ 2118935 h 2118935"/>
              <a:gd name="connsiteX4" fmla="*/ 10065 w 726201"/>
              <a:gd name="connsiteY4" fmla="*/ 1737073 h 2118935"/>
              <a:gd name="connsiteX0" fmla="*/ 540 w 726201"/>
              <a:gd name="connsiteY0" fmla="*/ 1706117 h 2118935"/>
              <a:gd name="connsiteX1" fmla="*/ 0 w 726201"/>
              <a:gd name="connsiteY1" fmla="*/ 0 h 2118935"/>
              <a:gd name="connsiteX2" fmla="*/ 713118 w 726201"/>
              <a:gd name="connsiteY2" fmla="*/ 410330 h 2118935"/>
              <a:gd name="connsiteX3" fmla="*/ 726201 w 726201"/>
              <a:gd name="connsiteY3" fmla="*/ 2118935 h 2118935"/>
              <a:gd name="connsiteX4" fmla="*/ 540 w 726201"/>
              <a:gd name="connsiteY4" fmla="*/ 1706117 h 211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01" h="2118935">
                <a:moveTo>
                  <a:pt x="540" y="1706117"/>
                </a:moveTo>
                <a:lnTo>
                  <a:pt x="0" y="0"/>
                </a:lnTo>
                <a:lnTo>
                  <a:pt x="713118" y="410330"/>
                </a:lnTo>
                <a:lnTo>
                  <a:pt x="726201" y="2118935"/>
                </a:lnTo>
                <a:lnTo>
                  <a:pt x="540" y="1706117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5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6866367" y="2271227"/>
            <a:ext cx="5127" cy="15020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804248" y="2283718"/>
                <a:ext cx="3858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283718"/>
                <a:ext cx="385875" cy="400110"/>
              </a:xfrm>
              <a:prstGeom prst="rect">
                <a:avLst/>
              </a:prstGeom>
              <a:blipFill rotWithShape="1">
                <a:blip r:embed="rId10"/>
                <a:stretch>
                  <a:fillRect t="-7692" r="-25397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Прямоугольник 95"/>
              <p:cNvSpPr/>
              <p:nvPr/>
            </p:nvSpPr>
            <p:spPr>
              <a:xfrm>
                <a:off x="7236296" y="3795886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6" name="Прямоугольник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3795886"/>
                <a:ext cx="404020" cy="400110"/>
              </a:xfrm>
              <a:prstGeom prst="rect">
                <a:avLst/>
              </a:prstGeom>
              <a:blipFill rotWithShape="1">
                <a:blip r:embed="rId11"/>
                <a:stretch>
                  <a:fillRect t="-7692" r="-24242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61032" y="2778482"/>
                <a:ext cx="5274457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Следовательно</a:t>
                </a:r>
                <a:r>
                  <a:rPr lang="ru-RU" dirty="0">
                    <a:latin typeface="Times New Roman"/>
                    <a:ea typeface="Calibri"/>
                  </a:rPr>
                  <a:t>, </a:t>
                </a:r>
                <a:r>
                  <a:rPr lang="ru-RU" i="1" dirty="0">
                    <a:latin typeface="Times New Roman"/>
                    <a:ea typeface="Calibri"/>
                  </a:rPr>
                  <a:t>по лемме о пересечении плоскости </a:t>
                </a:r>
                <a:endParaRPr lang="ru-RU" i="1" dirty="0" smtClean="0">
                  <a:latin typeface="Times New Roman"/>
                  <a:ea typeface="Calibri"/>
                </a:endParaRPr>
              </a:p>
              <a:p>
                <a:r>
                  <a:rPr lang="ru-RU" i="1" dirty="0" smtClean="0">
                    <a:latin typeface="Times New Roman"/>
                    <a:ea typeface="Calibri"/>
                  </a:rPr>
                  <a:t>параллельными прямыми</a:t>
                </a:r>
                <a:r>
                  <a:rPr lang="ru-RU" dirty="0" smtClean="0">
                    <a:latin typeface="Times New Roman"/>
                    <a:ea typeface="Calibri"/>
                  </a:rPr>
                  <a:t>, </a:t>
                </a:r>
                <a:r>
                  <a:rPr lang="ru-RU" dirty="0">
                    <a:latin typeface="Times New Roman"/>
                    <a:ea typeface="Calibri"/>
                  </a:rPr>
                  <a:t>прямая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также </a:t>
                </a:r>
                <a:endParaRPr lang="ru-RU" dirty="0" smtClean="0">
                  <a:latin typeface="Times New Roman"/>
                  <a:ea typeface="Calibri"/>
                </a:endParaRPr>
              </a:p>
              <a:p>
                <a:r>
                  <a:rPr lang="ru-RU" dirty="0" smtClean="0">
                    <a:latin typeface="Times New Roman"/>
                    <a:ea typeface="Calibri"/>
                  </a:rPr>
                  <a:t>не </a:t>
                </a:r>
                <a:r>
                  <a:rPr lang="ru-RU" dirty="0">
                    <a:latin typeface="Times New Roman"/>
                    <a:ea typeface="Calibri"/>
                  </a:rPr>
                  <a:t>пересекает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32" y="2778482"/>
                <a:ext cx="5274457" cy="923330"/>
              </a:xfrm>
              <a:prstGeom prst="rect">
                <a:avLst/>
              </a:prstGeom>
              <a:blipFill rotWithShape="1">
                <a:blip r:embed="rId12"/>
                <a:stretch>
                  <a:fillRect l="-925" t="-3311" r="-462" b="-9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397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95" grpId="0" animBg="1"/>
      <p:bldP spid="23" grpId="0" animBg="1"/>
      <p:bldP spid="21" grpId="0"/>
      <p:bldP spid="24" grpId="0"/>
      <p:bldP spid="34" grpId="0"/>
      <p:bldP spid="107" grpId="0"/>
      <p:bldP spid="2" grpId="0"/>
      <p:bldP spid="41" grpId="0"/>
      <p:bldP spid="97" grpId="0" animBg="1"/>
      <p:bldP spid="22" grpId="0"/>
      <p:bldP spid="96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/>
          <p:nvPr/>
        </p:nvCxnSpPr>
        <p:spPr>
          <a:xfrm flipV="1">
            <a:off x="5281496" y="2681495"/>
            <a:ext cx="720567" cy="545947"/>
          </a:xfrm>
          <a:prstGeom prst="line">
            <a:avLst/>
          </a:prstGeom>
          <a:ln w="9525"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5752541" y="3068250"/>
            <a:ext cx="1150449" cy="871652"/>
          </a:xfrm>
          <a:prstGeom prst="line">
            <a:avLst/>
          </a:prstGeom>
          <a:ln w="9525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араллелограмм 21"/>
          <p:cNvSpPr/>
          <p:nvPr/>
        </p:nvSpPr>
        <p:spPr>
          <a:xfrm>
            <a:off x="5364088" y="2291338"/>
            <a:ext cx="3312368" cy="1512168"/>
          </a:xfrm>
          <a:prstGeom prst="parallelogram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4924" y="220145"/>
                <a:ext cx="84855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Задача.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Прямая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𝑎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Точка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𝐾</m:t>
                    </m:r>
                    <m:r>
                      <a:rPr lang="en-US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Докажите, что прямая, проходящая через точку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𝐾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и параллельная прямой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𝑎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лежит в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24" y="220145"/>
                <a:ext cx="8485548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647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334924" y="1097491"/>
            <a:ext cx="1944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Доказательство. </a:t>
            </a:r>
            <a:endParaRPr lang="ru-RU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Прямоугольник 41"/>
          <p:cNvSpPr/>
          <p:nvPr/>
        </p:nvSpPr>
        <p:spPr>
          <a:xfrm>
            <a:off x="334924" y="3939902"/>
            <a:ext cx="3141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 и требовалось доказать.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327800" y="1520247"/>
                <a:ext cx="157990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Пусть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𝐾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00" y="1520247"/>
                <a:ext cx="1579904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3475" t="-9836" r="-193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6"/>
              <p:cNvSpPr/>
              <p:nvPr/>
            </p:nvSpPr>
            <p:spPr>
              <a:xfrm>
                <a:off x="323528" y="1880287"/>
                <a:ext cx="7481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880287"/>
                <a:ext cx="748154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975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7"/>
              <p:cNvSpPr/>
              <p:nvPr/>
            </p:nvSpPr>
            <p:spPr>
              <a:xfrm>
                <a:off x="323528" y="2240327"/>
                <a:ext cx="43225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Предположим, что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 ⊄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 т.е.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 ∩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ru-RU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𝐾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78" name="Прямоугольник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240327"/>
                <a:ext cx="432253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128" t="-10000" r="-225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угольник 80"/>
              <p:cNvSpPr/>
              <p:nvPr/>
            </p:nvSpPr>
            <p:spPr>
              <a:xfrm>
                <a:off x="327800" y="2672375"/>
                <a:ext cx="143588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Тогда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81" name="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00" y="2672375"/>
                <a:ext cx="1435888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3830" t="-9836" r="-638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Прямоугольник 81"/>
              <p:cNvSpPr/>
              <p:nvPr/>
            </p:nvSpPr>
            <p:spPr>
              <a:xfrm>
                <a:off x="323528" y="3041707"/>
                <a:ext cx="39431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Что противоречит условию, что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𝑎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82" name="Прямоугольник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041707"/>
                <a:ext cx="3943131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236" t="-9836" r="-2009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Прямоугольник 82"/>
              <p:cNvSpPr/>
              <p:nvPr/>
            </p:nvSpPr>
            <p:spPr>
              <a:xfrm>
                <a:off x="323528" y="3401747"/>
                <a:ext cx="24016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Следовательно,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83" name="Прямоугольник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401747"/>
                <a:ext cx="2401683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2030" t="-9836" r="-380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/>
          <p:cNvCxnSpPr/>
          <p:nvPr/>
        </p:nvCxnSpPr>
        <p:spPr>
          <a:xfrm>
            <a:off x="5888995" y="1707654"/>
            <a:ext cx="230425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7933247" y="1347614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247" y="1347614"/>
                <a:ext cx="404020" cy="400110"/>
              </a:xfrm>
              <a:prstGeom prst="rect">
                <a:avLst/>
              </a:prstGeom>
              <a:blipFill rotWithShape="1">
                <a:blip r:embed="rId10"/>
                <a:stretch>
                  <a:fillRect t="-7576" r="-2089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>
            <a:off x="5888995" y="3003798"/>
            <a:ext cx="2304256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7951392" y="2603688"/>
                <a:ext cx="3858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ru-R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392" y="2603688"/>
                <a:ext cx="385875" cy="400110"/>
              </a:xfrm>
              <a:prstGeom prst="rect">
                <a:avLst/>
              </a:prstGeom>
              <a:blipFill rotWithShape="1">
                <a:blip r:embed="rId11"/>
                <a:stretch>
                  <a:fillRect t="-7576" r="-23438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6738814" y="2580217"/>
                <a:ext cx="4296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3"/>
                          </a:solidFill>
                          <a:latin typeface="Cambria Math"/>
                          <a:ea typeface="Cambria Math"/>
                        </a:rPr>
                        <m:t>𝐾</m:t>
                      </m:r>
                    </m:oMath>
                  </m:oMathPara>
                </a14:m>
                <a:endParaRPr lang="ru-RU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814" y="2580217"/>
                <a:ext cx="429669" cy="400110"/>
              </a:xfrm>
              <a:prstGeom prst="rect">
                <a:avLst/>
              </a:prstGeom>
              <a:blipFill rotWithShape="1">
                <a:blip r:embed="rId12"/>
                <a:stretch>
                  <a:fillRect t="-7576" r="-21127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5436096" y="3403396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403396"/>
                <a:ext cx="404020" cy="400110"/>
              </a:xfrm>
              <a:prstGeom prst="rect">
                <a:avLst/>
              </a:prstGeom>
              <a:blipFill rotWithShape="1">
                <a:blip r:embed="rId13"/>
                <a:stretch>
                  <a:fillRect t="-7576" r="-22727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/>
          <p:cNvCxnSpPr>
            <a:stCxn id="19" idx="3"/>
          </p:cNvCxnSpPr>
          <p:nvPr/>
        </p:nvCxnSpPr>
        <p:spPr>
          <a:xfrm flipV="1">
            <a:off x="6941086" y="1885576"/>
            <a:ext cx="1519346" cy="1151009"/>
          </a:xfrm>
          <a:prstGeom prst="line">
            <a:avLst/>
          </a:prstGeom>
          <a:ln w="9525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6004435" y="1506444"/>
            <a:ext cx="1552733" cy="1176448"/>
          </a:xfrm>
          <a:prstGeom prst="line">
            <a:avLst/>
          </a:prstGeom>
          <a:ln w="9525"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6930542" y="2975129"/>
            <a:ext cx="72000" cy="7200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954274" y="2662153"/>
            <a:ext cx="72000" cy="72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1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  <p:bldP spid="3" grpId="0"/>
      <p:bldP spid="42" grpId="0"/>
      <p:bldP spid="38" grpId="0"/>
      <p:bldP spid="77" grpId="0"/>
      <p:bldP spid="78" grpId="0"/>
      <p:bldP spid="81" grpId="0"/>
      <p:bldP spid="82" grpId="0"/>
      <p:bldP spid="83" grpId="0"/>
      <p:bldP spid="15" grpId="0"/>
      <p:bldP spid="17" grpId="0"/>
      <p:bldP spid="18" grpId="0"/>
      <p:bldP spid="25" grpId="0"/>
      <p:bldP spid="19" grpId="0" animBg="1"/>
      <p:bldP spid="29" grpId="0" animBg="1"/>
      <p:bldP spid="2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965020"/>
              </p:ext>
            </p:extLst>
          </p:nvPr>
        </p:nvGraphicFramePr>
        <p:xfrm>
          <a:off x="0" y="0"/>
          <a:ext cx="9144000" cy="5164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8224"/>
                <a:gridCol w="2555776"/>
              </a:tblGrid>
              <a:tr h="1300655">
                <a:tc gridSpan="2">
                  <a:txBody>
                    <a:bodyPr/>
                    <a:lstStyle/>
                    <a:p>
                      <a:pPr marL="179388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i="1" dirty="0" smtClean="0">
                        <a:solidFill>
                          <a:schemeClr val="bg1"/>
                        </a:solidFill>
                        <a:effectLst>
                          <a:glow rad="63500">
                            <a:schemeClr val="tx1">
                              <a:alpha val="55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5CD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D6">
                        <a:alpha val="70000"/>
                      </a:srgbClr>
                    </a:solidFill>
                  </a:tcPr>
                </a:tc>
              </a:tr>
              <a:tr h="38633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   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endParaRP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EB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18462" y="327791"/>
            <a:ext cx="6705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5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Параллельность прямой и плоскости</a:t>
            </a:r>
            <a:endParaRPr lang="ru-RU" sz="3200" i="1" dirty="0">
              <a:solidFill>
                <a:schemeClr val="bg1"/>
              </a:solidFill>
              <a:effectLst>
                <a:glow rad="63500">
                  <a:schemeClr val="tx1">
                    <a:alpha val="5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6039" y="1419622"/>
            <a:ext cx="6442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/>
                <a:ea typeface="Calibri"/>
              </a:rPr>
              <a:t>Прямая и плоскость называются </a:t>
            </a:r>
            <a:r>
              <a:rPr lang="ru-RU" sz="1600" b="1" dirty="0">
                <a:solidFill>
                  <a:srgbClr val="C00000"/>
                </a:solidFill>
                <a:latin typeface="Times New Roman"/>
                <a:ea typeface="Calibri"/>
              </a:rPr>
              <a:t>параллельными</a:t>
            </a:r>
            <a:r>
              <a:rPr lang="ru-RU" sz="1600" dirty="0">
                <a:latin typeface="Times New Roman"/>
                <a:ea typeface="Calibri"/>
              </a:rPr>
              <a:t>, если они не имеют общих точек.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108" y="1974557"/>
            <a:ext cx="6504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/>
                <a:ea typeface="Calibri"/>
              </a:rPr>
              <a:t>Теорема</a:t>
            </a:r>
            <a:r>
              <a:rPr lang="en-US" sz="1600" b="1" dirty="0">
                <a:latin typeface="Times New Roman"/>
                <a:ea typeface="Calibri"/>
              </a:rPr>
              <a:t> (</a:t>
            </a:r>
            <a:r>
              <a:rPr lang="ru-RU" sz="1600" b="1" dirty="0">
                <a:latin typeface="Times New Roman"/>
                <a:ea typeface="Calibri"/>
              </a:rPr>
              <a:t>Признак параллельности </a:t>
            </a:r>
            <a:r>
              <a:rPr lang="ru-RU" sz="1600" b="1" dirty="0" smtClean="0">
                <a:latin typeface="Times New Roman"/>
                <a:ea typeface="Calibri"/>
              </a:rPr>
              <a:t>прямой и плоскости). </a:t>
            </a:r>
            <a:endParaRPr lang="ru-RU" sz="1600" b="1" dirty="0">
              <a:latin typeface="Times New Roman"/>
              <a:ea typeface="Calibri"/>
            </a:endParaRPr>
          </a:p>
          <a:p>
            <a:r>
              <a:rPr lang="ru-RU" sz="1600" dirty="0">
                <a:latin typeface="Times New Roman"/>
                <a:ea typeface="Calibri"/>
              </a:rPr>
              <a:t>Если прямая, не лежащая в данной плоскости, параллельна какой-нибудь прямой, лежащей в этой плоскости, то она параллельна данной плоскости.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067694"/>
            <a:ext cx="1779899" cy="2155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54111" y="3126685"/>
            <a:ext cx="6434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/>
                <a:ea typeface="Calibri"/>
              </a:rPr>
              <a:t>Утверждение 1. </a:t>
            </a:r>
            <a:r>
              <a:rPr lang="ru-RU" sz="1600" dirty="0">
                <a:latin typeface="Times New Roman"/>
                <a:ea typeface="Calibri"/>
              </a:rPr>
              <a:t>Если плоскость проходит через данную прямую, параллельную другой плоскости, и пересекает эту плоскость, то линия пересечения плоскостей параллельна данной прямой.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62578" y="4168700"/>
            <a:ext cx="64256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/>
                <a:ea typeface="Calibri"/>
              </a:rPr>
              <a:t>Утверждение 2. </a:t>
            </a:r>
            <a:r>
              <a:rPr lang="ru-RU" sz="1600" dirty="0">
                <a:latin typeface="Times New Roman"/>
                <a:ea typeface="Calibri"/>
              </a:rPr>
              <a:t>Если одна из двух параллельных прямых параллельна данной плоскости, то другая прямая либо также параллельна данной плоскости, либо лежит в этой плоскости.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31772" y="1310110"/>
            <a:ext cx="9361040" cy="396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795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-36512" y="-92546"/>
            <a:ext cx="9289032" cy="5472608"/>
          </a:xfrm>
          <a:prstGeom prst="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" descr="\\USER-PC-15\Disk D\projects\Руслан\рисунки Png\161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44391" y="-1861622"/>
            <a:ext cx="5127232" cy="885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4343400" y="929283"/>
            <a:ext cx="37737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Segoe Print" pitchFamily="2" charset="0"/>
              </a:rPr>
              <a:t>параллельность прямой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Segoe Print" pitchFamily="2" charset="0"/>
              </a:rPr>
              <a:t>                  и плоскости</a:t>
            </a:r>
            <a:endParaRPr lang="ru-RU" sz="2000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49874" y="1919483"/>
            <a:ext cx="3953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Segoe Print" pitchFamily="2" charset="0"/>
              </a:rPr>
              <a:t>докажем теорему о параллельности прямой и плоскости</a:t>
            </a:r>
            <a:endParaRPr lang="ru-RU" sz="2000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43608" y="381893"/>
            <a:ext cx="2981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  <a:t>Сегодня на уроке:</a:t>
            </a:r>
            <a:endParaRPr lang="ru-RU" sz="2400" b="1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62450" y="3236833"/>
            <a:ext cx="3953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rgbClr val="0070C0"/>
                </a:solidFill>
                <a:latin typeface="Segoe Print" pitchFamily="2" charset="0"/>
              </a:rPr>
              <a:t>докажем два утверждения, которые часто применяют при решении задач</a:t>
            </a:r>
          </a:p>
        </p:txBody>
      </p:sp>
    </p:spTree>
    <p:extLst>
      <p:ext uri="{BB962C8B-B14F-4D97-AF65-F5344CB8AC3E}">
        <p14:creationId xmlns:p14="http://schemas.microsoft.com/office/powerpoint/2010/main" val="391262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7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6012290" y="1419622"/>
            <a:ext cx="3131840" cy="3723878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144750" y="1419622"/>
            <a:ext cx="2861060" cy="3723878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1419622"/>
            <a:ext cx="3131840" cy="3723878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419622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Параллелограмм 43"/>
          <p:cNvSpPr/>
          <p:nvPr/>
        </p:nvSpPr>
        <p:spPr>
          <a:xfrm>
            <a:off x="251520" y="3196126"/>
            <a:ext cx="2592288" cy="1368153"/>
          </a:xfrm>
          <a:prstGeom prst="parallelogram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667521" y="3421560"/>
            <a:ext cx="1872208" cy="100811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251520" y="4204239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204239"/>
                <a:ext cx="404020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692" r="-22388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2035673" y="3205536"/>
                <a:ext cx="3714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673" y="3205536"/>
                <a:ext cx="371447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1967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8244408" y="2499742"/>
                <a:ext cx="36913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3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ru-RU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2499742"/>
                <a:ext cx="369139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r="-26230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1043608" y="4132231"/>
                <a:ext cx="4067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132231"/>
                <a:ext cx="406778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692" r="-23881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395536" y="125219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Аксиома 2.</a:t>
            </a: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Если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две точки прямой принадлежат плоскости, то и вся прямая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</a:p>
          <a:p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                    принадлежит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плоскости.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0144" y="834266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/>
                <a:ea typeface="Calibri"/>
              </a:rPr>
              <a:t>Взаимное расположение </a:t>
            </a:r>
            <a:r>
              <a:rPr lang="ru-RU" b="1" dirty="0">
                <a:latin typeface="Times New Roman"/>
                <a:ea typeface="Calibri"/>
              </a:rPr>
              <a:t>прямой и плоскости в пространстве</a:t>
            </a:r>
            <a:endParaRPr lang="ru-RU" b="1" dirty="0"/>
          </a:p>
        </p:txBody>
      </p:sp>
      <p:sp>
        <p:nvSpPr>
          <p:cNvPr id="43" name="Овал 42"/>
          <p:cNvSpPr/>
          <p:nvPr/>
        </p:nvSpPr>
        <p:spPr>
          <a:xfrm>
            <a:off x="1115616" y="4126605"/>
            <a:ext cx="72000" cy="7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835704" y="3737687"/>
            <a:ext cx="72000" cy="7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1835696" y="3700183"/>
                <a:ext cx="4175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700183"/>
                <a:ext cx="417550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576" r="-21739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438530" y="1530801"/>
            <a:ext cx="21892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/>
                <a:ea typeface="Calibri"/>
              </a:rPr>
              <a:t>1</a:t>
            </a:r>
            <a:r>
              <a:rPr lang="ru-RU" i="1" dirty="0" smtClean="0">
                <a:latin typeface="Times New Roman"/>
                <a:ea typeface="Calibri"/>
              </a:rPr>
              <a:t>. Прямая </a:t>
            </a:r>
            <a:r>
              <a:rPr lang="ru-RU" b="1" i="1" dirty="0">
                <a:latin typeface="Times New Roman"/>
                <a:ea typeface="Calibri"/>
              </a:rPr>
              <a:t>лежит</a:t>
            </a:r>
            <a:r>
              <a:rPr lang="ru-RU" i="1" dirty="0">
                <a:latin typeface="Times New Roman"/>
                <a:ea typeface="Calibri"/>
              </a:rPr>
              <a:t> в </a:t>
            </a:r>
            <a:endParaRPr lang="en-US" i="1" dirty="0" smtClean="0">
              <a:latin typeface="Times New Roman"/>
              <a:ea typeface="Calibri"/>
            </a:endParaRPr>
          </a:p>
          <a:p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smtClean="0">
                <a:latin typeface="Times New Roman"/>
                <a:ea typeface="Calibri"/>
              </a:rPr>
              <a:t>   </a:t>
            </a:r>
            <a:r>
              <a:rPr lang="ru-RU" i="1" dirty="0" smtClean="0">
                <a:latin typeface="Times New Roman"/>
                <a:ea typeface="Calibri"/>
              </a:rPr>
              <a:t>плоскости.</a:t>
            </a:r>
            <a:endParaRPr lang="ru-RU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15616" y="2211710"/>
                <a:ext cx="817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⊂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211710"/>
                <a:ext cx="81766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970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67544" y="2634466"/>
                <a:ext cx="8030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634466"/>
                <a:ext cx="803040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916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752736" y="2634466"/>
                <a:ext cx="8030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736" y="2634466"/>
                <a:ext cx="803040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992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Полилиния 62"/>
          <p:cNvSpPr/>
          <p:nvPr/>
        </p:nvSpPr>
        <p:spPr>
          <a:xfrm>
            <a:off x="4013795" y="3513956"/>
            <a:ext cx="2409825" cy="504825"/>
          </a:xfrm>
          <a:custGeom>
            <a:avLst/>
            <a:gdLst>
              <a:gd name="connsiteX0" fmla="*/ 0 w 2409825"/>
              <a:gd name="connsiteY0" fmla="*/ 0 h 504825"/>
              <a:gd name="connsiteX1" fmla="*/ 2409825 w 2409825"/>
              <a:gd name="connsiteY1" fmla="*/ 7144 h 504825"/>
              <a:gd name="connsiteX2" fmla="*/ 1223963 w 2409825"/>
              <a:gd name="connsiteY2" fmla="*/ 504825 h 504825"/>
              <a:gd name="connsiteX3" fmla="*/ 0 w 2409825"/>
              <a:gd name="connsiteY3" fmla="*/ 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9825" h="504825">
                <a:moveTo>
                  <a:pt x="0" y="0"/>
                </a:moveTo>
                <a:lnTo>
                  <a:pt x="2409825" y="7144"/>
                </a:lnTo>
                <a:lnTo>
                  <a:pt x="1223963" y="5048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4" name="Группа 63"/>
          <p:cNvGrpSpPr/>
          <p:nvPr/>
        </p:nvGrpSpPr>
        <p:grpSpPr>
          <a:xfrm>
            <a:off x="3635896" y="1563638"/>
            <a:ext cx="3125279" cy="2848382"/>
            <a:chOff x="755576" y="1059582"/>
            <a:chExt cx="3125279" cy="2848382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1115616" y="1419622"/>
              <a:ext cx="2440186" cy="2097906"/>
              <a:chOff x="3563888" y="1522797"/>
              <a:chExt cx="2440186" cy="2097906"/>
            </a:xfrm>
          </p:grpSpPr>
          <p:grpSp>
            <p:nvGrpSpPr>
              <p:cNvPr id="79" name="Группа 78"/>
              <p:cNvGrpSpPr/>
              <p:nvPr/>
            </p:nvGrpSpPr>
            <p:grpSpPr>
              <a:xfrm>
                <a:off x="3563888" y="1522797"/>
                <a:ext cx="2440186" cy="2097906"/>
                <a:chOff x="1555750" y="2438400"/>
                <a:chExt cx="2063750" cy="1727200"/>
              </a:xfrm>
            </p:grpSpPr>
            <p:sp>
              <p:nvSpPr>
                <p:cNvPr id="83" name="Полилиния 82"/>
                <p:cNvSpPr/>
                <p:nvPr/>
              </p:nvSpPr>
              <p:spPr>
                <a:xfrm>
                  <a:off x="1555750" y="2438400"/>
                  <a:ext cx="2063750" cy="1727200"/>
                </a:xfrm>
                <a:custGeom>
                  <a:avLst/>
                  <a:gdLst>
                    <a:gd name="connsiteX0" fmla="*/ 1041400 w 2063750"/>
                    <a:gd name="connsiteY0" fmla="*/ 0 h 1727200"/>
                    <a:gd name="connsiteX1" fmla="*/ 2063750 w 2063750"/>
                    <a:gd name="connsiteY1" fmla="*/ 1314450 h 1727200"/>
                    <a:gd name="connsiteX2" fmla="*/ 1047750 w 2063750"/>
                    <a:gd name="connsiteY2" fmla="*/ 1727200 h 1727200"/>
                    <a:gd name="connsiteX3" fmla="*/ 0 w 2063750"/>
                    <a:gd name="connsiteY3" fmla="*/ 1308100 h 1727200"/>
                    <a:gd name="connsiteX4" fmla="*/ 1041400 w 2063750"/>
                    <a:gd name="connsiteY4" fmla="*/ 0 h 172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63750" h="1727200">
                      <a:moveTo>
                        <a:pt x="1041400" y="0"/>
                      </a:moveTo>
                      <a:lnTo>
                        <a:pt x="2063750" y="1314450"/>
                      </a:lnTo>
                      <a:lnTo>
                        <a:pt x="1047750" y="1727200"/>
                      </a:lnTo>
                      <a:lnTo>
                        <a:pt x="0" y="1308100"/>
                      </a:lnTo>
                      <a:lnTo>
                        <a:pt x="104140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84" name="Прямая соединительная линия 83"/>
                <p:cNvCxnSpPr>
                  <a:stCxn id="83" idx="2"/>
                  <a:endCxn id="83" idx="0"/>
                </p:cNvCxnSpPr>
                <p:nvPr/>
              </p:nvCxnSpPr>
              <p:spPr>
                <a:xfrm flipH="1" flipV="1">
                  <a:off x="2597150" y="2438400"/>
                  <a:ext cx="6350" cy="1727200"/>
                </a:xfrm>
                <a:prstGeom prst="line">
                  <a:avLst/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2" name="Прямая соединительная линия 81"/>
              <p:cNvCxnSpPr>
                <a:stCxn id="83" idx="3"/>
                <a:endCxn id="83" idx="1"/>
              </p:cNvCxnSpPr>
              <p:nvPr/>
            </p:nvCxnSpPr>
            <p:spPr>
              <a:xfrm>
                <a:off x="3563888" y="3111652"/>
                <a:ext cx="2440186" cy="7713"/>
              </a:xfrm>
              <a:prstGeom prst="line">
                <a:avLst/>
              </a:prstGeom>
              <a:ln w="19050">
                <a:solidFill>
                  <a:schemeClr val="accent6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Прямоугольник 65"/>
                <p:cNvSpPr/>
                <p:nvPr/>
              </p:nvSpPr>
              <p:spPr>
                <a:xfrm>
                  <a:off x="2123728" y="1059582"/>
                  <a:ext cx="38363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𝑆</m:t>
                        </m:r>
                      </m:oMath>
                    </m:oMathPara>
                  </a14:m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6" name="Прямоугольник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1059582"/>
                  <a:ext cx="383630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7692" r="-23810" b="-2769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Прямоугольник 66"/>
                <p:cNvSpPr/>
                <p:nvPr/>
              </p:nvSpPr>
              <p:spPr>
                <a:xfrm>
                  <a:off x="755576" y="2787774"/>
                  <a:ext cx="40677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oMath>
                    </m:oMathPara>
                  </a14:m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7" name="Прямоугольник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576" y="2787774"/>
                  <a:ext cx="406778" cy="4001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7576" r="-23881" b="-2575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Прямоугольник 67"/>
                <p:cNvSpPr/>
                <p:nvPr/>
              </p:nvSpPr>
              <p:spPr>
                <a:xfrm>
                  <a:off x="3463305" y="2963728"/>
                  <a:ext cx="41755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</m:oMath>
                    </m:oMathPara>
                  </a14:m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8" name="Прямоугольник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3305" y="2963728"/>
                  <a:ext cx="417550" cy="4001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7692" r="-22059" b="-2769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Прямоугольник 77"/>
                <p:cNvSpPr/>
                <p:nvPr/>
              </p:nvSpPr>
              <p:spPr>
                <a:xfrm>
                  <a:off x="2195736" y="3507854"/>
                  <a:ext cx="40594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</m:oMath>
                    </m:oMathPara>
                  </a14:m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8" name="Прямоугольник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736" y="3507854"/>
                  <a:ext cx="405944" cy="40011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7576" r="-24242" b="-2575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5" name="Прямая соединительная линия 84"/>
          <p:cNvCxnSpPr/>
          <p:nvPr/>
        </p:nvCxnSpPr>
        <p:spPr>
          <a:xfrm flipV="1">
            <a:off x="4912885" y="3363838"/>
            <a:ext cx="1898027" cy="7920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015442" y="3795886"/>
                <a:ext cx="12814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𝐶𝐵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⊂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𝐴𝐵𝐶</m:t>
                      </m:r>
                    </m:oMath>
                  </m:oMathPara>
                </a14:m>
                <a:endParaRPr lang="ru-RU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442" y="3795886"/>
                <a:ext cx="1281441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333" r="-571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3328814" y="1531467"/>
            <a:ext cx="2487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/>
                <a:ea typeface="Calibri"/>
              </a:rPr>
              <a:t>2. </a:t>
            </a:r>
            <a:r>
              <a:rPr lang="ru-RU" i="1" dirty="0" smtClean="0">
                <a:latin typeface="Times New Roman"/>
                <a:ea typeface="Calibri"/>
              </a:rPr>
              <a:t>Прямая </a:t>
            </a:r>
            <a:r>
              <a:rPr lang="ru-RU" i="1" dirty="0">
                <a:latin typeface="Times New Roman"/>
                <a:ea typeface="Calibri"/>
              </a:rPr>
              <a:t>и плоскость </a:t>
            </a:r>
            <a:endParaRPr lang="en-US" i="1" dirty="0" smtClean="0">
              <a:latin typeface="Times New Roman"/>
              <a:ea typeface="Calibri"/>
            </a:endParaRPr>
          </a:p>
          <a:p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smtClean="0">
                <a:latin typeface="Times New Roman"/>
                <a:ea typeface="Calibri"/>
              </a:rPr>
              <a:t>   </a:t>
            </a:r>
            <a:r>
              <a:rPr lang="ru-RU" b="1" i="1" dirty="0" smtClean="0">
                <a:latin typeface="Times New Roman"/>
                <a:ea typeface="Calibri"/>
              </a:rPr>
              <a:t>пересекаются</a:t>
            </a:r>
            <a:r>
              <a:rPr lang="en-US" i="1" dirty="0" smtClean="0">
                <a:latin typeface="Times New Roman"/>
                <a:ea typeface="Calibri"/>
              </a:rPr>
              <a:t>.</a:t>
            </a:r>
            <a:endParaRPr lang="ru-RU" i="1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>
            <a:off x="3931036" y="3801078"/>
            <a:ext cx="707268" cy="764922"/>
          </a:xfrm>
          <a:prstGeom prst="line">
            <a:avLst/>
          </a:prstGeom>
          <a:ln w="19050"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араллелограмм 86"/>
          <p:cNvSpPr/>
          <p:nvPr/>
        </p:nvSpPr>
        <p:spPr>
          <a:xfrm>
            <a:off x="3275856" y="3205536"/>
            <a:ext cx="2592288" cy="1368153"/>
          </a:xfrm>
          <a:prstGeom prst="parallelogram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Прямоугольник 87"/>
              <p:cNvSpPr/>
              <p:nvPr/>
            </p:nvSpPr>
            <p:spPr>
              <a:xfrm>
                <a:off x="3275856" y="4213649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8" name="Прямоугольник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4213649"/>
                <a:ext cx="404020" cy="400110"/>
              </a:xfrm>
              <a:prstGeom prst="rect">
                <a:avLst/>
              </a:prstGeom>
              <a:blipFill rotWithShape="1">
                <a:blip r:embed="rId16"/>
                <a:stretch>
                  <a:fillRect t="-7576" r="-23881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Прямая соединительная линия 56"/>
          <p:cNvCxnSpPr/>
          <p:nvPr/>
        </p:nvCxnSpPr>
        <p:spPr>
          <a:xfrm flipH="1">
            <a:off x="4637658" y="2699110"/>
            <a:ext cx="983831" cy="1100283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3593038" y="4587974"/>
            <a:ext cx="318020" cy="36004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5436096" y="2773488"/>
                <a:ext cx="3676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ru-RU" sz="16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2773488"/>
                <a:ext cx="367665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8197" r="-2166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Овал 68"/>
          <p:cNvSpPr/>
          <p:nvPr/>
        </p:nvSpPr>
        <p:spPr>
          <a:xfrm>
            <a:off x="4597282" y="3767525"/>
            <a:ext cx="72000" cy="7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Прямоугольник 89"/>
              <p:cNvSpPr/>
              <p:nvPr/>
            </p:nvSpPr>
            <p:spPr>
              <a:xfrm>
                <a:off x="4581302" y="3739184"/>
                <a:ext cx="4403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Прямоугольник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302" y="3739184"/>
                <a:ext cx="440377" cy="369332"/>
              </a:xfrm>
              <a:prstGeom prst="rect">
                <a:avLst/>
              </a:prstGeom>
              <a:blipFill rotWithShape="1">
                <a:blip r:embed="rId18"/>
                <a:stretch>
                  <a:fillRect t="-8197" r="-1805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3932436" y="2211710"/>
                <a:ext cx="1277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𝑀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436" y="2211710"/>
                <a:ext cx="1277979" cy="369332"/>
              </a:xfrm>
              <a:prstGeom prst="rect">
                <a:avLst/>
              </a:prstGeom>
              <a:blipFill rotWithShape="1">
                <a:blip r:embed="rId19"/>
                <a:stretch>
                  <a:fillRect t="-8333" r="-571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563888" y="2634466"/>
                <a:ext cx="8467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634466"/>
                <a:ext cx="846770" cy="369332"/>
              </a:xfrm>
              <a:prstGeom prst="rect">
                <a:avLst/>
              </a:prstGeom>
              <a:blipFill rotWithShape="1">
                <a:blip r:embed="rId20"/>
                <a:stretch>
                  <a:fillRect t="-8197" r="-791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4644008" y="2634466"/>
                <a:ext cx="859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634466"/>
                <a:ext cx="859338" cy="369332"/>
              </a:xfrm>
              <a:prstGeom prst="rect">
                <a:avLst/>
              </a:prstGeom>
              <a:blipFill rotWithShape="1">
                <a:blip r:embed="rId21"/>
                <a:stretch>
                  <a:fillRect t="-8197" r="-851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Прямая соединительная линия 93"/>
          <p:cNvCxnSpPr/>
          <p:nvPr/>
        </p:nvCxnSpPr>
        <p:spPr>
          <a:xfrm flipH="1">
            <a:off x="6814964" y="3054282"/>
            <a:ext cx="288653" cy="748956"/>
          </a:xfrm>
          <a:prstGeom prst="line">
            <a:avLst/>
          </a:prstGeom>
          <a:ln w="19050"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Полилиния 94"/>
          <p:cNvSpPr/>
          <p:nvPr/>
        </p:nvSpPr>
        <p:spPr>
          <a:xfrm>
            <a:off x="6315770" y="3059243"/>
            <a:ext cx="2081212" cy="942975"/>
          </a:xfrm>
          <a:custGeom>
            <a:avLst/>
            <a:gdLst>
              <a:gd name="connsiteX0" fmla="*/ 0 w 2081212"/>
              <a:gd name="connsiteY0" fmla="*/ 0 h 942975"/>
              <a:gd name="connsiteX1" fmla="*/ 785812 w 2081212"/>
              <a:gd name="connsiteY1" fmla="*/ 0 h 942975"/>
              <a:gd name="connsiteX2" fmla="*/ 2081212 w 2081212"/>
              <a:gd name="connsiteY2" fmla="*/ 938212 h 942975"/>
              <a:gd name="connsiteX3" fmla="*/ 1300162 w 2081212"/>
              <a:gd name="connsiteY3" fmla="*/ 942975 h 942975"/>
              <a:gd name="connsiteX4" fmla="*/ 0 w 2081212"/>
              <a:gd name="connsiteY4" fmla="*/ 0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1212" h="942975">
                <a:moveTo>
                  <a:pt x="0" y="0"/>
                </a:moveTo>
                <a:lnTo>
                  <a:pt x="785812" y="0"/>
                </a:lnTo>
                <a:lnTo>
                  <a:pt x="2081212" y="938212"/>
                </a:lnTo>
                <a:lnTo>
                  <a:pt x="1300162" y="942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6" name="Группа 95"/>
          <p:cNvGrpSpPr/>
          <p:nvPr/>
        </p:nvGrpSpPr>
        <p:grpSpPr>
          <a:xfrm>
            <a:off x="5953868" y="1764884"/>
            <a:ext cx="3179019" cy="2545724"/>
            <a:chOff x="4502992" y="1313110"/>
            <a:chExt cx="3179019" cy="2545724"/>
          </a:xfrm>
        </p:grpSpPr>
        <p:grpSp>
          <p:nvGrpSpPr>
            <p:cNvPr id="97" name="Группа 96"/>
            <p:cNvGrpSpPr/>
            <p:nvPr/>
          </p:nvGrpSpPr>
          <p:grpSpPr>
            <a:xfrm>
              <a:off x="4850507" y="1665300"/>
              <a:ext cx="2457797" cy="1889162"/>
              <a:chOff x="4850507" y="1665300"/>
              <a:chExt cx="2457797" cy="1889162"/>
            </a:xfrm>
          </p:grpSpPr>
          <p:cxnSp>
            <p:nvCxnSpPr>
              <p:cNvPr id="106" name="Прямая соединительная линия 105"/>
              <p:cNvCxnSpPr/>
              <p:nvPr/>
            </p:nvCxnSpPr>
            <p:spPr>
              <a:xfrm>
                <a:off x="6012160" y="1681175"/>
                <a:ext cx="1296144" cy="936104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Прямая соединительная линия 106"/>
              <p:cNvCxnSpPr/>
              <p:nvPr/>
            </p:nvCxnSpPr>
            <p:spPr>
              <a:xfrm>
                <a:off x="5220072" y="1681175"/>
                <a:ext cx="1296144" cy="936104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Прямая соединительная линия 107"/>
              <p:cNvCxnSpPr/>
              <p:nvPr/>
            </p:nvCxnSpPr>
            <p:spPr>
              <a:xfrm>
                <a:off x="5220072" y="1681175"/>
                <a:ext cx="792088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Прямая соединительная линия 108"/>
              <p:cNvCxnSpPr/>
              <p:nvPr/>
            </p:nvCxnSpPr>
            <p:spPr>
              <a:xfrm>
                <a:off x="6510883" y="2617279"/>
                <a:ext cx="792088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Прямая соединительная линия 109"/>
              <p:cNvCxnSpPr/>
              <p:nvPr/>
            </p:nvCxnSpPr>
            <p:spPr>
              <a:xfrm>
                <a:off x="6156176" y="3553383"/>
                <a:ext cx="792088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Прямая соединительная линия 110"/>
              <p:cNvCxnSpPr/>
              <p:nvPr/>
            </p:nvCxnSpPr>
            <p:spPr>
              <a:xfrm>
                <a:off x="4850507" y="2610929"/>
                <a:ext cx="1296144" cy="936104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Прямая соединительная линия 111"/>
              <p:cNvCxnSpPr/>
              <p:nvPr/>
            </p:nvCxnSpPr>
            <p:spPr>
              <a:xfrm>
                <a:off x="5637262" y="2600263"/>
                <a:ext cx="1296144" cy="936104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Прямая соединительная линия 112"/>
              <p:cNvCxnSpPr/>
              <p:nvPr/>
            </p:nvCxnSpPr>
            <p:spPr>
              <a:xfrm>
                <a:off x="4861049" y="2605596"/>
                <a:ext cx="792088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Прямая соединительная линия 113"/>
              <p:cNvCxnSpPr/>
              <p:nvPr/>
            </p:nvCxnSpPr>
            <p:spPr>
              <a:xfrm flipV="1">
                <a:off x="6948264" y="2617279"/>
                <a:ext cx="360040" cy="936104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114"/>
              <p:cNvCxnSpPr/>
              <p:nvPr/>
            </p:nvCxnSpPr>
            <p:spPr>
              <a:xfrm flipV="1">
                <a:off x="6149826" y="2618358"/>
                <a:ext cx="360040" cy="936104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>
              <a:xfrm flipV="1">
                <a:off x="4860032" y="1674825"/>
                <a:ext cx="360040" cy="936104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единительная линия 116"/>
              <p:cNvCxnSpPr/>
              <p:nvPr/>
            </p:nvCxnSpPr>
            <p:spPr>
              <a:xfrm flipV="1">
                <a:off x="5655295" y="1665300"/>
                <a:ext cx="360040" cy="936104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Прямоугольник 97"/>
                <p:cNvSpPr/>
                <p:nvPr/>
              </p:nvSpPr>
              <p:spPr>
                <a:xfrm>
                  <a:off x="4502992" y="2344100"/>
                  <a:ext cx="40677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oMath>
                    </m:oMathPara>
                  </a14:m>
                  <a:endParaRPr lang="ru-RU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8" name="Прямоугольник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2992" y="2344100"/>
                  <a:ext cx="406778" cy="400110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t="-7692" r="-24242" b="-2769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Прямоугольник 98"/>
                <p:cNvSpPr/>
                <p:nvPr/>
              </p:nvSpPr>
              <p:spPr>
                <a:xfrm>
                  <a:off x="5640494" y="2337191"/>
                  <a:ext cx="41755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</m:oMath>
                    </m:oMathPara>
                  </a14:m>
                  <a:endParaRPr lang="ru-RU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9" name="Прямоугольник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0494" y="2337191"/>
                  <a:ext cx="417550" cy="400110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t="-7692" r="-21739" b="-2769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Прямоугольник 99"/>
                <p:cNvSpPr/>
                <p:nvPr/>
              </p:nvSpPr>
              <p:spPr>
                <a:xfrm>
                  <a:off x="6815874" y="3458724"/>
                  <a:ext cx="40594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</m:oMath>
                    </m:oMathPara>
                  </a14:m>
                  <a:endParaRPr lang="ru-RU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Прямоугольник 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5874" y="3458724"/>
                  <a:ext cx="405944" cy="400110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t="-7576" r="-23881" b="-2575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Прямоугольник 100"/>
                <p:cNvSpPr/>
                <p:nvPr/>
              </p:nvSpPr>
              <p:spPr>
                <a:xfrm>
                  <a:off x="5850892" y="3453098"/>
                  <a:ext cx="42780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oMath>
                    </m:oMathPara>
                  </a14:m>
                  <a:endParaRPr lang="ru-RU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Прямоугольник 10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0892" y="3453098"/>
                  <a:ext cx="427809" cy="400110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 t="-7692" r="-21429" b="-2769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Прямоугольник 101"/>
                <p:cNvSpPr/>
                <p:nvPr/>
              </p:nvSpPr>
              <p:spPr>
                <a:xfrm>
                  <a:off x="4834154" y="1313110"/>
                  <a:ext cx="51796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Прямоугольник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4154" y="1313110"/>
                  <a:ext cx="517962" cy="400110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t="-7692" r="-18824" b="-2769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Прямоугольник 102"/>
                <p:cNvSpPr/>
                <p:nvPr/>
              </p:nvSpPr>
              <p:spPr>
                <a:xfrm>
                  <a:off x="5987538" y="1347614"/>
                  <a:ext cx="51796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Прямоугольник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7538" y="1347614"/>
                  <a:ext cx="517962" cy="400110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 t="-7576" r="-17647" b="-2575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Прямоугольник 103"/>
                <p:cNvSpPr/>
                <p:nvPr/>
              </p:nvSpPr>
              <p:spPr>
                <a:xfrm>
                  <a:off x="7188671" y="2538688"/>
                  <a:ext cx="49334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Прямоугольник 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8671" y="2538688"/>
                  <a:ext cx="493340" cy="400110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 t="-7692" r="-19753" b="-2769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Прямоугольник 104"/>
                <p:cNvSpPr/>
                <p:nvPr/>
              </p:nvSpPr>
              <p:spPr>
                <a:xfrm>
                  <a:off x="6372200" y="2571750"/>
                  <a:ext cx="51796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Прямоугольник 1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2200" y="2571750"/>
                  <a:ext cx="517962" cy="400110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 t="-7576" r="-18824" b="-2575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8" name="Прямая соединительная линия 117"/>
          <p:cNvCxnSpPr>
            <a:endCxn id="95" idx="1"/>
          </p:cNvCxnSpPr>
          <p:nvPr/>
        </p:nvCxnSpPr>
        <p:spPr>
          <a:xfrm flipH="1">
            <a:off x="7101582" y="1755955"/>
            <a:ext cx="502295" cy="1303288"/>
          </a:xfrm>
          <a:prstGeom prst="line">
            <a:avLst/>
          </a:prstGeom>
          <a:ln w="19050"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6516216" y="4290650"/>
                <a:ext cx="18059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𝐴𝐵𝐶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ru-RU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4290650"/>
                <a:ext cx="1805944" cy="369332"/>
              </a:xfrm>
              <a:prstGeom prst="rect">
                <a:avLst/>
              </a:prstGeom>
              <a:blipFill rotWithShape="1">
                <a:blip r:embed="rId30"/>
                <a:stretch>
                  <a:fillRect t="-8333" r="-405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рямоугольник 29"/>
          <p:cNvSpPr/>
          <p:nvPr/>
        </p:nvSpPr>
        <p:spPr>
          <a:xfrm>
            <a:off x="6048672" y="1525538"/>
            <a:ext cx="2987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/>
                <a:ea typeface="Calibri"/>
              </a:rPr>
              <a:t>3. Прямая </a:t>
            </a:r>
            <a:r>
              <a:rPr lang="ru-RU" i="1" dirty="0">
                <a:latin typeface="Times New Roman"/>
                <a:ea typeface="Calibri"/>
              </a:rPr>
              <a:t>и плоскость </a:t>
            </a:r>
            <a:endParaRPr lang="ru-RU" i="1" dirty="0" smtClean="0">
              <a:latin typeface="Times New Roman"/>
              <a:ea typeface="Calibri"/>
            </a:endParaRPr>
          </a:p>
          <a:p>
            <a:r>
              <a:rPr lang="ru-RU" b="1" i="1" dirty="0" smtClean="0">
                <a:latin typeface="Times New Roman"/>
                <a:ea typeface="Calibri"/>
              </a:rPr>
              <a:t>не </a:t>
            </a:r>
            <a:r>
              <a:rPr lang="ru-RU" b="1" i="1" dirty="0">
                <a:latin typeface="Times New Roman"/>
                <a:ea typeface="Calibri"/>
              </a:rPr>
              <a:t>имеют</a:t>
            </a:r>
            <a:r>
              <a:rPr lang="ru-RU" i="1" dirty="0">
                <a:latin typeface="Times New Roman"/>
                <a:ea typeface="Calibri"/>
              </a:rPr>
              <a:t> ни одной общей точки. </a:t>
            </a:r>
            <a:endParaRPr lang="ru-RU" i="1" dirty="0"/>
          </a:p>
        </p:txBody>
      </p:sp>
      <p:sp>
        <p:nvSpPr>
          <p:cNvPr id="120" name="Параллелограмм 119"/>
          <p:cNvSpPr/>
          <p:nvPr/>
        </p:nvSpPr>
        <p:spPr>
          <a:xfrm>
            <a:off x="6260951" y="3210297"/>
            <a:ext cx="2592288" cy="1368153"/>
          </a:xfrm>
          <a:prstGeom prst="parallelogram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5"/>
              <p:cNvSpPr/>
              <p:nvPr/>
            </p:nvSpPr>
            <p:spPr>
              <a:xfrm>
                <a:off x="6348352" y="4155926"/>
                <a:ext cx="3838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6" name="Прямоугольник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352" y="4155926"/>
                <a:ext cx="383888" cy="400110"/>
              </a:xfrm>
              <a:prstGeom prst="rect">
                <a:avLst/>
              </a:prstGeom>
              <a:blipFill rotWithShape="1">
                <a:blip r:embed="rId31"/>
                <a:stretch>
                  <a:fillRect t="-7692" r="-25397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Прямая соединительная линия 71"/>
          <p:cNvCxnSpPr/>
          <p:nvPr/>
        </p:nvCxnSpPr>
        <p:spPr>
          <a:xfrm>
            <a:off x="6588224" y="2859782"/>
            <a:ext cx="2088232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0" y="1439874"/>
            <a:ext cx="6012160" cy="372387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илиния 37"/>
          <p:cNvSpPr/>
          <p:nvPr/>
        </p:nvSpPr>
        <p:spPr>
          <a:xfrm>
            <a:off x="1819275" y="3848100"/>
            <a:ext cx="2205038" cy="540544"/>
          </a:xfrm>
          <a:custGeom>
            <a:avLst/>
            <a:gdLst>
              <a:gd name="connsiteX0" fmla="*/ 0 w 2205038"/>
              <a:gd name="connsiteY0" fmla="*/ 540544 h 540544"/>
              <a:gd name="connsiteX1" fmla="*/ 552450 w 2205038"/>
              <a:gd name="connsiteY1" fmla="*/ 4763 h 540544"/>
              <a:gd name="connsiteX2" fmla="*/ 2205038 w 2205038"/>
              <a:gd name="connsiteY2" fmla="*/ 0 h 540544"/>
              <a:gd name="connsiteX3" fmla="*/ 1662113 w 2205038"/>
              <a:gd name="connsiteY3" fmla="*/ 540544 h 540544"/>
              <a:gd name="connsiteX4" fmla="*/ 0 w 2205038"/>
              <a:gd name="connsiteY4" fmla="*/ 540544 h 54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038" h="540544">
                <a:moveTo>
                  <a:pt x="0" y="540544"/>
                </a:moveTo>
                <a:lnTo>
                  <a:pt x="552450" y="4763"/>
                </a:lnTo>
                <a:lnTo>
                  <a:pt x="2205038" y="0"/>
                </a:lnTo>
                <a:lnTo>
                  <a:pt x="1662113" y="540544"/>
                </a:lnTo>
                <a:lnTo>
                  <a:pt x="0" y="54054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1" name="Группа 120"/>
          <p:cNvGrpSpPr/>
          <p:nvPr/>
        </p:nvGrpSpPr>
        <p:grpSpPr>
          <a:xfrm>
            <a:off x="1691680" y="1794753"/>
            <a:ext cx="2660104" cy="2937237"/>
            <a:chOff x="5868144" y="867941"/>
            <a:chExt cx="2660104" cy="2937237"/>
          </a:xfrm>
        </p:grpSpPr>
        <p:grpSp>
          <p:nvGrpSpPr>
            <p:cNvPr id="122" name="Группа 121"/>
            <p:cNvGrpSpPr/>
            <p:nvPr/>
          </p:nvGrpSpPr>
          <p:grpSpPr>
            <a:xfrm>
              <a:off x="5980299" y="1241698"/>
              <a:ext cx="2232248" cy="2232248"/>
              <a:chOff x="3347864" y="2571750"/>
              <a:chExt cx="1584176" cy="1584176"/>
            </a:xfrm>
          </p:grpSpPr>
          <p:sp>
            <p:nvSpPr>
              <p:cNvPr id="131" name="Куб 130"/>
              <p:cNvSpPr/>
              <p:nvPr/>
            </p:nvSpPr>
            <p:spPr>
              <a:xfrm>
                <a:off x="3347864" y="2571750"/>
                <a:ext cx="1584176" cy="1584176"/>
              </a:xfrm>
              <a:prstGeom prst="cube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32" name="Прямая соединительная линия 131"/>
              <p:cNvCxnSpPr/>
              <p:nvPr/>
            </p:nvCxnSpPr>
            <p:spPr>
              <a:xfrm>
                <a:off x="3750289" y="2581890"/>
                <a:ext cx="0" cy="1181583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Прямая соединительная линия 132"/>
              <p:cNvCxnSpPr/>
              <p:nvPr/>
            </p:nvCxnSpPr>
            <p:spPr>
              <a:xfrm flipH="1">
                <a:off x="3767212" y="3758803"/>
                <a:ext cx="1155211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единительная линия 133"/>
              <p:cNvCxnSpPr/>
              <p:nvPr/>
            </p:nvCxnSpPr>
            <p:spPr>
              <a:xfrm flipV="1">
                <a:off x="3347864" y="3765281"/>
                <a:ext cx="396044" cy="388746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Прямоугольник 122"/>
                <p:cNvSpPr/>
                <p:nvPr/>
              </p:nvSpPr>
              <p:spPr>
                <a:xfrm>
                  <a:off x="5868144" y="3435846"/>
                  <a:ext cx="3856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oMath>
                    </m:oMathPara>
                  </a14:m>
                  <a:endParaRPr lang="ru-RU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Прямоугольник 1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8144" y="3435846"/>
                  <a:ext cx="385682" cy="369332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 t="-8333" r="-20635" b="-2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Прямоугольник 123"/>
                <p:cNvSpPr/>
                <p:nvPr/>
              </p:nvSpPr>
              <p:spPr>
                <a:xfrm>
                  <a:off x="6516216" y="2577083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oMath>
                    </m:oMathPara>
                  </a14:m>
                  <a:endParaRPr lang="ru-RU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24" name="Прямоугольник 1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6216" y="2577083"/>
                  <a:ext cx="396069" cy="369332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 t="-8333" r="-20000" b="-2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Прямоугольник 124"/>
                <p:cNvSpPr/>
                <p:nvPr/>
              </p:nvSpPr>
              <p:spPr>
                <a:xfrm>
                  <a:off x="8138492" y="2628900"/>
                  <a:ext cx="3856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oMath>
                    </m:oMathPara>
                  </a14:m>
                  <a:endParaRPr lang="ru-RU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25" name="Прямоугольник 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8492" y="2628900"/>
                  <a:ext cx="385682" cy="369332"/>
                </a:xfrm>
                <a:prstGeom prst="rect">
                  <a:avLst/>
                </a:prstGeom>
                <a:blipFill rotWithShape="1">
                  <a:blip r:embed="rId34"/>
                  <a:stretch>
                    <a:fillRect t="-8197" r="-20635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Прямоугольник 125"/>
                <p:cNvSpPr/>
                <p:nvPr/>
              </p:nvSpPr>
              <p:spPr>
                <a:xfrm>
                  <a:off x="7374979" y="3435846"/>
                  <a:ext cx="40459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oMath>
                    </m:oMathPara>
                  </a14:m>
                  <a:endParaRPr lang="ru-RU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Прямоугольник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4979" y="3435846"/>
                  <a:ext cx="404598" cy="369332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 t="-8333" r="-19697" b="-2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Прямоугольник 126"/>
                <p:cNvSpPr/>
                <p:nvPr/>
              </p:nvSpPr>
              <p:spPr>
                <a:xfrm>
                  <a:off x="5915769" y="1751087"/>
                  <a:ext cx="48545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27" name="Прямоугольник 1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5769" y="1751087"/>
                  <a:ext cx="485453" cy="369332"/>
                </a:xfrm>
                <a:prstGeom prst="rect">
                  <a:avLst/>
                </a:prstGeom>
                <a:blipFill rotWithShape="1">
                  <a:blip r:embed="rId36"/>
                  <a:stretch>
                    <a:fillRect t="-8197" r="-16250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Прямоугольник 127"/>
                <p:cNvSpPr/>
                <p:nvPr/>
              </p:nvSpPr>
              <p:spPr>
                <a:xfrm>
                  <a:off x="6482308" y="867941"/>
                  <a:ext cx="48173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Прямоугольник 1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2308" y="867941"/>
                  <a:ext cx="481735" cy="369332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 t="-8197" r="-17722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Прямоугольник 128"/>
                <p:cNvSpPr/>
                <p:nvPr/>
              </p:nvSpPr>
              <p:spPr>
                <a:xfrm>
                  <a:off x="8064339" y="877466"/>
                  <a:ext cx="46390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Прямоугольник 1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4339" y="877466"/>
                  <a:ext cx="463909" cy="369332"/>
                </a:xfrm>
                <a:prstGeom prst="rect">
                  <a:avLst/>
                </a:prstGeom>
                <a:blipFill rotWithShape="1">
                  <a:blip r:embed="rId38"/>
                  <a:stretch>
                    <a:fillRect t="-8197" r="-17105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Прямоугольник 129"/>
                <p:cNvSpPr/>
                <p:nvPr/>
              </p:nvSpPr>
              <p:spPr>
                <a:xfrm>
                  <a:off x="7585465" y="1751320"/>
                  <a:ext cx="48635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0" name="Прямоугольник 1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5465" y="1751320"/>
                  <a:ext cx="486352" cy="369332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 t="-8197" r="-16250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7" name="Прямая соединительная линия 36"/>
          <p:cNvCxnSpPr/>
          <p:nvPr/>
        </p:nvCxnSpPr>
        <p:spPr>
          <a:xfrm>
            <a:off x="1331640" y="2725291"/>
            <a:ext cx="2808312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3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5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750"/>
                            </p:stCondLst>
                            <p:childTnLst>
                              <p:par>
                                <p:cTn id="1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75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250"/>
                            </p:stCondLst>
                            <p:childTnLst>
                              <p:par>
                                <p:cTn id="1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75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75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750"/>
                            </p:stCondLst>
                            <p:childTnLst>
                              <p:par>
                                <p:cTn id="1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25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250"/>
                            </p:stCondLst>
                            <p:childTnLst>
                              <p:par>
                                <p:cTn id="2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 animBg="1"/>
      <p:bldP spid="14" grpId="0" animBg="1"/>
      <p:bldP spid="8" grpId="0" animBg="1"/>
      <p:bldP spid="44" grpId="0" animBg="1"/>
      <p:bldP spid="50" grpId="0"/>
      <p:bldP spid="51" grpId="0"/>
      <p:bldP spid="52" grpId="0"/>
      <p:bldP spid="56" grpId="0"/>
      <p:bldP spid="6" grpId="0"/>
      <p:bldP spid="7" grpId="0"/>
      <p:bldP spid="43" grpId="0" animBg="1"/>
      <p:bldP spid="45" grpId="0" animBg="1"/>
      <p:bldP spid="46" grpId="0"/>
      <p:bldP spid="15" grpId="0"/>
      <p:bldP spid="16" grpId="0"/>
      <p:bldP spid="48" grpId="0"/>
      <p:bldP spid="62" grpId="0"/>
      <p:bldP spid="63" grpId="0" animBg="1"/>
      <p:bldP spid="63" grpId="1" animBg="1"/>
      <p:bldP spid="86" grpId="0"/>
      <p:bldP spid="86" grpId="1"/>
      <p:bldP spid="17" grpId="0"/>
      <p:bldP spid="87" grpId="0" animBg="1"/>
      <p:bldP spid="88" grpId="0"/>
      <p:bldP spid="59" grpId="0"/>
      <p:bldP spid="69" grpId="0" animBg="1"/>
      <p:bldP spid="90" grpId="0"/>
      <p:bldP spid="91" grpId="0"/>
      <p:bldP spid="92" grpId="0"/>
      <p:bldP spid="93" grpId="0"/>
      <p:bldP spid="95" grpId="0" animBg="1"/>
      <p:bldP spid="95" grpId="1" animBg="1"/>
      <p:bldP spid="119" grpId="0"/>
      <p:bldP spid="119" grpId="1"/>
      <p:bldP spid="30" grpId="0"/>
      <p:bldP spid="120" grpId="0" animBg="1"/>
      <p:bldP spid="76" grpId="0"/>
      <p:bldP spid="35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2513098" y="3642578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ru-RU" sz="16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098" y="3642578"/>
                <a:ext cx="385682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333" r="-2031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Прямая соединительная линия 52"/>
          <p:cNvCxnSpPr/>
          <p:nvPr/>
        </p:nvCxnSpPr>
        <p:spPr>
          <a:xfrm>
            <a:off x="2229829" y="3726137"/>
            <a:ext cx="2079848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5796136" y="1419622"/>
                <a:ext cx="84324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000" b="1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sz="2000" b="1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419622"/>
                <a:ext cx="843241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576" r="-10145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9502"/>
            <a:ext cx="8352928" cy="720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539552" y="36502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Определение. </a:t>
            </a:r>
            <a:r>
              <a:rPr lang="ru-RU" dirty="0">
                <a:latin typeface="Times New Roman"/>
                <a:ea typeface="Calibri"/>
              </a:rPr>
              <a:t>Прямая и плоскость называются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</a:rPr>
              <a:t>параллельными</a:t>
            </a:r>
            <a:r>
              <a:rPr lang="ru-RU" dirty="0">
                <a:latin typeface="Times New Roman"/>
                <a:ea typeface="Calibri"/>
              </a:rPr>
              <a:t>, если они не имеют общих точек.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3747145" y="1034516"/>
                <a:ext cx="3913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145" y="1034516"/>
                <a:ext cx="391325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692" r="-23438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Параллелограмм 41"/>
          <p:cNvSpPr/>
          <p:nvPr/>
        </p:nvSpPr>
        <p:spPr>
          <a:xfrm>
            <a:off x="1763688" y="1569117"/>
            <a:ext cx="2592288" cy="801613"/>
          </a:xfrm>
          <a:prstGeom prst="parallelogram">
            <a:avLst>
              <a:gd name="adj" fmla="val 54574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1835696" y="2010690"/>
                <a:ext cx="4040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010690"/>
                <a:ext cx="404021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692" r="-24242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Прямая соединительная линия 43"/>
          <p:cNvCxnSpPr/>
          <p:nvPr/>
        </p:nvCxnSpPr>
        <p:spPr>
          <a:xfrm>
            <a:off x="2090961" y="1394556"/>
            <a:ext cx="208823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43758"/>
            <a:ext cx="8352928" cy="720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539552" y="266928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Определение. </a:t>
            </a:r>
            <a:r>
              <a:rPr lang="ru-RU" dirty="0">
                <a:latin typeface="Times New Roman"/>
                <a:ea typeface="Calibri"/>
              </a:rPr>
              <a:t>Отрезок (луч) называется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</a:rPr>
              <a:t>параллельным плоскости</a:t>
            </a:r>
            <a:r>
              <a:rPr lang="ru-RU" dirty="0">
                <a:latin typeface="Times New Roman"/>
                <a:ea typeface="Calibri"/>
              </a:rPr>
              <a:t>, если он лежит на прямой, параллельной данной плоскости.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3892643" y="3363838"/>
                <a:ext cx="3913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643" y="3363838"/>
                <a:ext cx="391325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7692" r="-23438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Параллелограмм 47"/>
          <p:cNvSpPr/>
          <p:nvPr/>
        </p:nvSpPr>
        <p:spPr>
          <a:xfrm>
            <a:off x="1763688" y="4011910"/>
            <a:ext cx="2592288" cy="801613"/>
          </a:xfrm>
          <a:prstGeom prst="parallelogram">
            <a:avLst>
              <a:gd name="adj" fmla="val 54574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1835696" y="4453483"/>
                <a:ext cx="4040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453483"/>
                <a:ext cx="404021" cy="400110"/>
              </a:xfrm>
              <a:prstGeom prst="rect">
                <a:avLst/>
              </a:prstGeom>
              <a:blipFill rotWithShape="1">
                <a:blip r:embed="rId9"/>
                <a:stretch>
                  <a:fillRect t="-7692" r="-24242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Прямая соединительная линия 49"/>
          <p:cNvCxnSpPr/>
          <p:nvPr/>
        </p:nvCxnSpPr>
        <p:spPr>
          <a:xfrm>
            <a:off x="2627784" y="3726143"/>
            <a:ext cx="1008112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2619317" y="3687146"/>
            <a:ext cx="72000" cy="72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3591743" y="3687146"/>
            <a:ext cx="72000" cy="72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3519392" y="3642578"/>
                <a:ext cx="3960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ru-RU" sz="16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392" y="3642578"/>
                <a:ext cx="396069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r="-2153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5580112" y="3579862"/>
                <a:ext cx="108012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𝐴𝐵</m:t>
                      </m:r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000" i="1" dirty="0"/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579862"/>
                <a:ext cx="1080120" cy="400110"/>
              </a:xfrm>
              <a:prstGeom prst="rect">
                <a:avLst/>
              </a:prstGeom>
              <a:blipFill rotWithShape="1">
                <a:blip r:embed="rId11"/>
                <a:stretch>
                  <a:fillRect t="-7576" r="-4494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5787592" y="4378487"/>
                <a:ext cx="84324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592" y="4378487"/>
                <a:ext cx="843241" cy="400110"/>
              </a:xfrm>
              <a:prstGeom prst="rect">
                <a:avLst/>
              </a:prstGeom>
              <a:blipFill rotWithShape="1">
                <a:blip r:embed="rId12"/>
                <a:stretch>
                  <a:fillRect t="-7576" r="-9353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5796136" y="1883608"/>
                <a:ext cx="84324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⊄</m:t>
                      </m:r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883608"/>
                <a:ext cx="843241" cy="400110"/>
              </a:xfrm>
              <a:prstGeom prst="rect">
                <a:avLst/>
              </a:prstGeom>
              <a:blipFill rotWithShape="1">
                <a:blip r:embed="rId13"/>
                <a:stretch>
                  <a:fillRect t="-7576" r="-13768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5541972" y="3971840"/>
                <a:ext cx="12241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𝐴𝐵</m:t>
                      </m:r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⊂</m:t>
                      </m:r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972" y="3971840"/>
                <a:ext cx="1224136" cy="400110"/>
              </a:xfrm>
              <a:prstGeom prst="rect">
                <a:avLst/>
              </a:prstGeom>
              <a:blipFill rotWithShape="1">
                <a:blip r:embed="rId14"/>
                <a:stretch>
                  <a:fillRect t="-7692" r="-995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75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5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7" grpId="0"/>
      <p:bldP spid="40" grpId="0"/>
      <p:bldP spid="41" grpId="0"/>
      <p:bldP spid="42" grpId="0" animBg="1"/>
      <p:bldP spid="43" grpId="0"/>
      <p:bldP spid="46" grpId="0"/>
      <p:bldP spid="47" grpId="0"/>
      <p:bldP spid="48" grpId="0" animBg="1"/>
      <p:bldP spid="49" grpId="0"/>
      <p:bldP spid="55" grpId="0" animBg="1"/>
      <p:bldP spid="57" grpId="0" animBg="1"/>
      <p:bldP spid="58" grpId="0"/>
      <p:bldP spid="59" grpId="0"/>
      <p:bldP spid="60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906"/>
            <a:ext cx="9144000" cy="571500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32" y="-17856"/>
            <a:ext cx="4023360" cy="4937760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6184642" y="411510"/>
            <a:ext cx="1061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Гитара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673598" y="857510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Натянутая гитарная струна и плоскость грифа </a:t>
            </a:r>
            <a:r>
              <a:rPr lang="ru-RU" dirty="0" smtClean="0">
                <a:latin typeface="Times New Roman"/>
                <a:ea typeface="Calibri"/>
              </a:rPr>
              <a:t>параллельны.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30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41" y="-164554"/>
            <a:ext cx="9158641" cy="5463873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3384303" y="2859782"/>
            <a:ext cx="2848152" cy="40011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Линии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электропередач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3262802"/>
            <a:ext cx="3672407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/>
                <a:ea typeface="Calibri"/>
              </a:rPr>
              <a:t>Они параллельны плоскости земли.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30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257100"/>
            <a:ext cx="9480310" cy="5925194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2301471" y="3651870"/>
            <a:ext cx="4479752" cy="4001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Линия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пересечения стены и потолка 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40559" y="1334505"/>
            <a:ext cx="45504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477768" y="4083918"/>
            <a:ext cx="4173002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/>
                <a:ea typeface="Calibri"/>
              </a:rPr>
              <a:t>Эта линия параллельна плоскости пола. </a:t>
            </a:r>
            <a:endParaRPr lang="ru-RU" dirty="0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2133252" y="3539358"/>
            <a:ext cx="45648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00192" y="1347614"/>
                <a:ext cx="4010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1347614"/>
                <a:ext cx="401072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576" r="-24242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300192" y="3075806"/>
                <a:ext cx="4010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sz="2000" b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075806"/>
                <a:ext cx="401072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692" r="-22727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2305248" y="3747685"/>
                <a:ext cx="4518248" cy="1200329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 smtClean="0">
                    <a:latin typeface="Times New Roman"/>
                    <a:ea typeface="Calibri"/>
                  </a:rPr>
                  <a:t>Если </a:t>
                </a:r>
                <a:r>
                  <a:rPr lang="ru-RU" dirty="0">
                    <a:latin typeface="Times New Roman"/>
                    <a:ea typeface="Calibri"/>
                  </a:rPr>
                  <a:t>в плоскости </a:t>
                </a:r>
                <a14:m>
                  <m:oMath xmlns:m="http://schemas.openxmlformats.org/officeDocument/2006/math">
                    <m:r>
                      <a:rPr lang="ru-RU" b="1" i="1" dirty="0" smtClean="0"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имеется прямая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4"/>
                        </a:solidFill>
                        <a:latin typeface="Cambria Math"/>
                        <a:ea typeface="Calibri"/>
                      </a:rPr>
                      <m:t>𝒃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, параллельная прямой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  <a:ea typeface="Calibri"/>
                      </a:rPr>
                      <m:t>𝒂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, не </a:t>
                </a:r>
                <a:r>
                  <a:rPr lang="ru-RU" dirty="0" smtClean="0">
                    <a:latin typeface="Times New Roman"/>
                    <a:ea typeface="Calibri"/>
                  </a:rPr>
                  <a:t>лежащей </a:t>
                </a:r>
                <a:r>
                  <a:rPr lang="ru-RU" dirty="0">
                    <a:latin typeface="Times New Roman"/>
                    <a:ea typeface="Calibri"/>
                  </a:rPr>
                  <a:t>в плоскости </a:t>
                </a:r>
                <a14:m>
                  <m:oMath xmlns:m="http://schemas.openxmlformats.org/officeDocument/2006/math">
                    <m:r>
                      <a:rPr lang="ru-RU" b="1" i="1" dirty="0" smtClean="0"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, то </a:t>
                </a:r>
                <a:r>
                  <a:rPr lang="ru-RU" i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прямая</a:t>
                </a:r>
                <a:r>
                  <a:rPr lang="ru-RU" i="1" dirty="0"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  <a:ea typeface="Calibri"/>
                      </a:rPr>
                      <m:t>𝒂</m:t>
                    </m:r>
                  </m:oMath>
                </a14:m>
                <a:r>
                  <a:rPr lang="ru-RU" i="1" dirty="0">
                    <a:latin typeface="Times New Roman"/>
                    <a:ea typeface="Calibri"/>
                  </a:rPr>
                  <a:t> </a:t>
                </a:r>
                <a:r>
                  <a:rPr lang="ru-RU" i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и плоскость</a:t>
                </a:r>
                <a:r>
                  <a:rPr lang="ru-RU" i="1" dirty="0"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 dirty="0"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ru-RU" i="1" dirty="0">
                    <a:latin typeface="Times New Roman"/>
                    <a:ea typeface="Calibri"/>
                  </a:rPr>
                  <a:t> </a:t>
                </a:r>
                <a:r>
                  <a:rPr lang="ru-RU" i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параллельны</a:t>
                </a:r>
                <a:r>
                  <a:rPr lang="ru-RU" dirty="0"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248" y="3747685"/>
                <a:ext cx="4518248" cy="1200329"/>
              </a:xfrm>
              <a:prstGeom prst="rect">
                <a:avLst/>
              </a:prstGeom>
              <a:blipFill rotWithShape="1">
                <a:blip r:embed="rId6"/>
                <a:stretch>
                  <a:fillRect t="-2538" b="-71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30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9611E-6 L 0.0033 -0.3748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874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50448E-6 L 0.00087 -0.3720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8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2" grpId="0" animBg="1"/>
      <p:bldP spid="12" grpId="1" animBg="1"/>
      <p:bldP spid="15" grpId="0"/>
      <p:bldP spid="63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/>
          <p:cNvCxnSpPr/>
          <p:nvPr/>
        </p:nvCxnSpPr>
        <p:spPr>
          <a:xfrm flipV="1">
            <a:off x="5220072" y="2529859"/>
            <a:ext cx="720567" cy="545947"/>
          </a:xfrm>
          <a:prstGeom prst="line">
            <a:avLst/>
          </a:prstGeom>
          <a:ln w="9525"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5665716" y="2916614"/>
            <a:ext cx="1150449" cy="871652"/>
          </a:xfrm>
          <a:prstGeom prst="line">
            <a:avLst/>
          </a:prstGeom>
          <a:ln w="9525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араллелограмм 25"/>
          <p:cNvSpPr/>
          <p:nvPr/>
        </p:nvSpPr>
        <p:spPr>
          <a:xfrm>
            <a:off x="5292080" y="2139702"/>
            <a:ext cx="3312368" cy="1512168"/>
          </a:xfrm>
          <a:prstGeom prst="parallelogram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8552"/>
            <a:ext cx="8351256" cy="1025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7" y="214707"/>
            <a:ext cx="83529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/>
                <a:ea typeface="Calibri"/>
              </a:rPr>
              <a:t>Теорема</a:t>
            </a:r>
            <a:r>
              <a:rPr lang="en-US" b="1" dirty="0" smtClean="0">
                <a:latin typeface="Times New Roman"/>
                <a:ea typeface="Calibri"/>
              </a:rPr>
              <a:t> (</a:t>
            </a:r>
            <a:r>
              <a:rPr lang="ru-RU" b="1" dirty="0" smtClean="0">
                <a:latin typeface="Times New Roman"/>
                <a:ea typeface="Calibri"/>
              </a:rPr>
              <a:t>Признак параллельности прямой и плоскости). </a:t>
            </a:r>
            <a:endParaRPr lang="ru-RU" b="1" dirty="0">
              <a:latin typeface="Times New Roman"/>
              <a:ea typeface="Calibri"/>
            </a:endParaRPr>
          </a:p>
          <a:p>
            <a:r>
              <a:rPr lang="ru-RU" dirty="0" smtClean="0">
                <a:latin typeface="Times New Roman"/>
                <a:ea typeface="Calibri"/>
              </a:rPr>
              <a:t>Если </a:t>
            </a:r>
            <a:r>
              <a:rPr lang="ru-RU" dirty="0">
                <a:latin typeface="Times New Roman"/>
                <a:ea typeface="Calibri"/>
              </a:rPr>
              <a:t>прямая, не лежащая в данной плоскости, параллельна какой-нибудь прямой, лежащей в этой плоскости, то она параллельна данной плоскости.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4383" y="1275606"/>
            <a:ext cx="1944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Доказательство.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44383" y="1563638"/>
                <a:ext cx="199536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Пусть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83" y="1563638"/>
                <a:ext cx="1995369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439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23529" y="2139702"/>
                <a:ext cx="273630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Докажем, что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9" y="2139702"/>
                <a:ext cx="2736303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782" t="-983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44383" y="1851670"/>
                <a:ext cx="163532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𝑏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⊄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83" y="1851670"/>
                <a:ext cx="1635329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23528" y="2458214"/>
                <a:ext cx="403244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Предположим, </a:t>
                </a:r>
                <a:r>
                  <a:rPr lang="ru-RU" dirty="0">
                    <a:latin typeface="Times New Roman"/>
                    <a:ea typeface="Calibri"/>
                  </a:rPr>
                  <a:t>что прямая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𝑀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.</a:t>
                </a:r>
                <a:endParaRPr lang="ru-RU" i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458214"/>
                <a:ext cx="4032448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208" t="-983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44383" y="2774290"/>
                <a:ext cx="4552144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i="1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По </a:t>
                </a:r>
                <a:r>
                  <a:rPr lang="ru-RU" i="1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лемме о пересечении плоскости </a:t>
                </a:r>
                <a:endParaRPr lang="ru-RU" i="1" dirty="0" smtClean="0">
                  <a:solidFill>
                    <a:srgbClr val="000000"/>
                  </a:solidFill>
                  <a:latin typeface="Times New Roman"/>
                  <a:ea typeface="Calibri"/>
                </a:endParaRPr>
              </a:p>
              <a:p>
                <a:r>
                  <a:rPr lang="ru-RU" i="1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параллельными прямыми</a:t>
                </a:r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, </a:t>
                </a:r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прямая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𝑏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 </a:t>
                </a:r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должна </a:t>
                </a:r>
              </a:p>
              <a:p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пересекать </a:t>
                </a:r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плоскость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83" y="2774290"/>
                <a:ext cx="4552144" cy="923330"/>
              </a:xfrm>
              <a:prstGeom prst="rect">
                <a:avLst/>
              </a:prstGeom>
              <a:blipFill rotWithShape="1">
                <a:blip r:embed="rId8"/>
                <a:stretch>
                  <a:fillRect l="-1071" t="-3289" r="-268"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44382" y="4243174"/>
                <a:ext cx="321950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Следовательно, прямая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82" y="4243174"/>
                <a:ext cx="3219506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1512" t="-9836" r="-37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344382" y="4546446"/>
            <a:ext cx="2099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Теорема доказана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ru-RU" b="1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5868144" y="1635646"/>
            <a:ext cx="230425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7912396" y="1275606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396" y="1275606"/>
                <a:ext cx="404020" cy="400110"/>
              </a:xfrm>
              <a:prstGeom prst="rect">
                <a:avLst/>
              </a:prstGeom>
              <a:blipFill rotWithShape="1">
                <a:blip r:embed="rId10"/>
                <a:stretch>
                  <a:fillRect t="-7576" r="-21212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единительная линия 27"/>
          <p:cNvCxnSpPr/>
          <p:nvPr/>
        </p:nvCxnSpPr>
        <p:spPr>
          <a:xfrm>
            <a:off x="5868144" y="2931790"/>
            <a:ext cx="2304256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5364088" y="3251760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251760"/>
                <a:ext cx="404020" cy="400110"/>
              </a:xfrm>
              <a:prstGeom prst="rect">
                <a:avLst/>
              </a:prstGeom>
              <a:blipFill rotWithShape="1">
                <a:blip r:embed="rId12"/>
                <a:stretch>
                  <a:fillRect t="-7576" r="-22727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7930541" y="2531680"/>
                <a:ext cx="3858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ru-R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541" y="2531680"/>
                <a:ext cx="385875" cy="400110"/>
              </a:xfrm>
              <a:prstGeom prst="rect">
                <a:avLst/>
              </a:prstGeom>
              <a:blipFill rotWithShape="1">
                <a:blip r:embed="rId13"/>
                <a:stretch>
                  <a:fillRect t="-7576" r="-23810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Прямая соединительная линия 32"/>
          <p:cNvCxnSpPr/>
          <p:nvPr/>
        </p:nvCxnSpPr>
        <p:spPr>
          <a:xfrm flipV="1">
            <a:off x="6815573" y="1733939"/>
            <a:ext cx="1572851" cy="1191691"/>
          </a:xfrm>
          <a:prstGeom prst="line">
            <a:avLst/>
          </a:prstGeom>
          <a:ln w="9525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6773167" y="2892749"/>
            <a:ext cx="72000" cy="7200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5932427" y="1354808"/>
            <a:ext cx="1552733" cy="1176448"/>
          </a:xfrm>
          <a:prstGeom prst="line">
            <a:avLst/>
          </a:prstGeom>
          <a:ln w="9525"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340780" y="3644250"/>
                <a:ext cx="336712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Times New Roman"/>
                    <a:ea typeface="Calibri"/>
                  </a:rPr>
                  <a:t>Но это невозможно, </a:t>
                </a:r>
                <a:r>
                  <a:rPr lang="ru-RU" dirty="0" smtClean="0">
                    <a:latin typeface="Times New Roman"/>
                    <a:ea typeface="Calibri"/>
                  </a:rPr>
                  <a:t>т. к.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𝑏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80" y="3644250"/>
                <a:ext cx="3367124" cy="369332"/>
              </a:xfrm>
              <a:prstGeom prst="rect">
                <a:avLst/>
              </a:prstGeom>
              <a:blipFill rotWithShape="1">
                <a:blip r:embed="rId15"/>
                <a:stretch>
                  <a:fillRect l="-1630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339178" y="3932282"/>
                <a:ext cx="769682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Наше </a:t>
                </a:r>
                <a:r>
                  <a:rPr lang="ru-RU" dirty="0">
                    <a:latin typeface="Times New Roman"/>
                    <a:ea typeface="Calibri"/>
                  </a:rPr>
                  <a:t>предположение </a:t>
                </a:r>
                <a:r>
                  <a:rPr lang="ru-RU" dirty="0" smtClean="0">
                    <a:latin typeface="Times New Roman"/>
                    <a:ea typeface="Calibri"/>
                  </a:rPr>
                  <a:t>неверно. Прямая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</a:t>
                </a:r>
                <a:r>
                  <a:rPr lang="ru-RU" u="sng" dirty="0">
                    <a:latin typeface="Times New Roman"/>
                    <a:ea typeface="Calibri"/>
                  </a:rPr>
                  <a:t>не пересекает</a:t>
                </a:r>
                <a:r>
                  <a:rPr lang="ru-RU" dirty="0">
                    <a:latin typeface="Times New Roman"/>
                    <a:ea typeface="Calibri"/>
                  </a:rPr>
                  <a:t> плоскость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78" y="3932282"/>
                <a:ext cx="7696826" cy="369332"/>
              </a:xfrm>
              <a:prstGeom prst="rect">
                <a:avLst/>
              </a:prstGeom>
              <a:blipFill rotWithShape="1">
                <a:blip r:embed="rId16"/>
                <a:stretch>
                  <a:fillRect l="-713" t="-983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5703277" y="2106368"/>
                <a:ext cx="4666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</m:oMath>
                  </m:oMathPara>
                </a14:m>
                <a:endParaRPr lang="ru-RU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277" y="2106368"/>
                <a:ext cx="466666" cy="400110"/>
              </a:xfrm>
              <a:prstGeom prst="rect">
                <a:avLst/>
              </a:prstGeom>
              <a:blipFill rotWithShape="1">
                <a:blip r:embed="rId17"/>
                <a:stretch>
                  <a:fillRect t="-7692" r="-19737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Овал 39"/>
          <p:cNvSpPr/>
          <p:nvPr/>
        </p:nvSpPr>
        <p:spPr>
          <a:xfrm>
            <a:off x="5895005" y="2501280"/>
            <a:ext cx="72000" cy="72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6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" grpId="0" uiExpand="1" build="p"/>
      <p:bldP spid="7" grpId="0"/>
      <p:bldP spid="8" grpId="0"/>
      <p:bldP spid="13" grpId="0"/>
      <p:bldP spid="14" grpId="0"/>
      <p:bldP spid="16" grpId="0"/>
      <p:bldP spid="19" grpId="0"/>
      <p:bldP spid="20" grpId="0"/>
      <p:bldP spid="21" grpId="0"/>
      <p:bldP spid="23" grpId="0"/>
      <p:bldP spid="27" grpId="0"/>
      <p:bldP spid="29" grpId="0"/>
      <p:bldP spid="24" grpId="0" animBg="1"/>
      <p:bldP spid="24" grpId="1" animBg="1"/>
      <p:bldP spid="37" grpId="0"/>
      <p:bldP spid="39" grpId="0"/>
      <p:bldP spid="38" grpId="0"/>
      <p:bldP spid="38" grpId="1"/>
      <p:bldP spid="40" grpId="0" animBg="1"/>
      <p:bldP spid="4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Полилиния 119"/>
          <p:cNvSpPr/>
          <p:nvPr/>
        </p:nvSpPr>
        <p:spPr>
          <a:xfrm>
            <a:off x="990600" y="3128963"/>
            <a:ext cx="2333625" cy="466725"/>
          </a:xfrm>
          <a:custGeom>
            <a:avLst/>
            <a:gdLst>
              <a:gd name="connsiteX0" fmla="*/ 0 w 2333625"/>
              <a:gd name="connsiteY0" fmla="*/ 414337 h 466725"/>
              <a:gd name="connsiteX1" fmla="*/ 690563 w 2333625"/>
              <a:gd name="connsiteY1" fmla="*/ 0 h 466725"/>
              <a:gd name="connsiteX2" fmla="*/ 2333625 w 2333625"/>
              <a:gd name="connsiteY2" fmla="*/ 54768 h 466725"/>
              <a:gd name="connsiteX3" fmla="*/ 1635919 w 2333625"/>
              <a:gd name="connsiteY3" fmla="*/ 466725 h 466725"/>
              <a:gd name="connsiteX4" fmla="*/ 0 w 2333625"/>
              <a:gd name="connsiteY4" fmla="*/ 414337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625" h="466725">
                <a:moveTo>
                  <a:pt x="0" y="414337"/>
                </a:moveTo>
                <a:lnTo>
                  <a:pt x="690563" y="0"/>
                </a:lnTo>
                <a:lnTo>
                  <a:pt x="2333625" y="54768"/>
                </a:lnTo>
                <a:lnTo>
                  <a:pt x="1635919" y="466725"/>
                </a:lnTo>
                <a:lnTo>
                  <a:pt x="0" y="414337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6" name="Группа 105"/>
          <p:cNvGrpSpPr/>
          <p:nvPr/>
        </p:nvGrpSpPr>
        <p:grpSpPr>
          <a:xfrm>
            <a:off x="649660" y="1256789"/>
            <a:ext cx="3562300" cy="2349267"/>
            <a:chOff x="649660" y="1256789"/>
            <a:chExt cx="3562300" cy="2349267"/>
          </a:xfrm>
        </p:grpSpPr>
        <p:grpSp>
          <p:nvGrpSpPr>
            <p:cNvPr id="105" name="Группа 104"/>
            <p:cNvGrpSpPr/>
            <p:nvPr/>
          </p:nvGrpSpPr>
          <p:grpSpPr>
            <a:xfrm>
              <a:off x="963885" y="1607070"/>
              <a:ext cx="2883273" cy="1998986"/>
              <a:chOff x="963885" y="1607070"/>
              <a:chExt cx="2883273" cy="1998986"/>
            </a:xfrm>
          </p:grpSpPr>
          <p:cxnSp>
            <p:nvCxnSpPr>
              <p:cNvPr id="67" name="Прямая соединительная линия 66"/>
              <p:cNvCxnSpPr/>
              <p:nvPr/>
            </p:nvCxnSpPr>
            <p:spPr>
              <a:xfrm flipV="1">
                <a:off x="1473275" y="1607070"/>
                <a:ext cx="720080" cy="432048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Прямая соединительная линия 90"/>
              <p:cNvCxnSpPr/>
              <p:nvPr/>
            </p:nvCxnSpPr>
            <p:spPr>
              <a:xfrm flipV="1">
                <a:off x="3127078" y="1661837"/>
                <a:ext cx="720080" cy="432048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Прямая соединительная линия 91"/>
              <p:cNvCxnSpPr/>
              <p:nvPr/>
            </p:nvCxnSpPr>
            <p:spPr>
              <a:xfrm flipV="1">
                <a:off x="973410" y="3112098"/>
                <a:ext cx="720080" cy="432048"/>
              </a:xfrm>
              <a:prstGeom prst="line">
                <a:avLst/>
              </a:prstGeom>
              <a:ln w="19050">
                <a:solidFill>
                  <a:srgbClr val="00206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Прямая соединительная линия 92"/>
              <p:cNvCxnSpPr/>
              <p:nvPr/>
            </p:nvCxnSpPr>
            <p:spPr>
              <a:xfrm flipV="1">
                <a:off x="2617689" y="3174008"/>
                <a:ext cx="720080" cy="432048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Прямая соединительная линия 86"/>
              <p:cNvCxnSpPr/>
              <p:nvPr/>
            </p:nvCxnSpPr>
            <p:spPr>
              <a:xfrm flipV="1">
                <a:off x="971600" y="2033786"/>
                <a:ext cx="504056" cy="1512168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единительная линия 94"/>
              <p:cNvCxnSpPr/>
              <p:nvPr/>
            </p:nvCxnSpPr>
            <p:spPr>
              <a:xfrm flipV="1">
                <a:off x="2625403" y="2086743"/>
                <a:ext cx="504056" cy="1512168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Прямая соединительная линия 95"/>
              <p:cNvCxnSpPr/>
              <p:nvPr/>
            </p:nvCxnSpPr>
            <p:spPr>
              <a:xfrm flipV="1">
                <a:off x="1684537" y="1635646"/>
                <a:ext cx="511199" cy="1468735"/>
              </a:xfrm>
              <a:prstGeom prst="line">
                <a:avLst/>
              </a:prstGeom>
              <a:ln w="19050">
                <a:solidFill>
                  <a:srgbClr val="00206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/>
              <p:cNvCxnSpPr/>
              <p:nvPr/>
            </p:nvCxnSpPr>
            <p:spPr>
              <a:xfrm flipV="1">
                <a:off x="3335959" y="1664218"/>
                <a:ext cx="504056" cy="1512168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Прямая соединительная линия 97"/>
              <p:cNvCxnSpPr/>
              <p:nvPr/>
            </p:nvCxnSpPr>
            <p:spPr>
              <a:xfrm>
                <a:off x="1473275" y="2038546"/>
                <a:ext cx="1656184" cy="52958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единительная линия 101"/>
              <p:cNvCxnSpPr/>
              <p:nvPr/>
            </p:nvCxnSpPr>
            <p:spPr>
              <a:xfrm>
                <a:off x="2186211" y="1609450"/>
                <a:ext cx="1656184" cy="52958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/>
              <p:cNvCxnSpPr/>
              <p:nvPr/>
            </p:nvCxnSpPr>
            <p:spPr>
              <a:xfrm>
                <a:off x="963885" y="3551287"/>
                <a:ext cx="1656184" cy="52958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единительная линия 103"/>
              <p:cNvCxnSpPr/>
              <p:nvPr/>
            </p:nvCxnSpPr>
            <p:spPr>
              <a:xfrm>
                <a:off x="1667297" y="3124572"/>
                <a:ext cx="1656184" cy="52958"/>
              </a:xfrm>
              <a:prstGeom prst="line">
                <a:avLst/>
              </a:prstGeom>
              <a:ln w="19050">
                <a:solidFill>
                  <a:srgbClr val="00206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Прямоугольник 106"/>
                <p:cNvSpPr/>
                <p:nvPr/>
              </p:nvSpPr>
              <p:spPr>
                <a:xfrm>
                  <a:off x="649660" y="3229580"/>
                  <a:ext cx="3856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oMath>
                    </m:oMathPara>
                  </a14:m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Прямоугольник 10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660" y="3229580"/>
                  <a:ext cx="38568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333" r="-20635" b="-2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Прямоугольник 107"/>
                <p:cNvSpPr/>
                <p:nvPr/>
              </p:nvSpPr>
              <p:spPr>
                <a:xfrm>
                  <a:off x="1399252" y="2862137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oMath>
                    </m:oMathPara>
                  </a14:m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Прямоугольник 1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9252" y="2862137"/>
                  <a:ext cx="396069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333" r="-20000" b="-2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Прямоугольник 108"/>
                <p:cNvSpPr/>
                <p:nvPr/>
              </p:nvSpPr>
              <p:spPr>
                <a:xfrm>
                  <a:off x="3292472" y="2913954"/>
                  <a:ext cx="3856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oMath>
                    </m:oMathPara>
                  </a14:m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Прямоугольник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2472" y="2913954"/>
                  <a:ext cx="38568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22222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Прямоугольник 109"/>
                <p:cNvSpPr/>
                <p:nvPr/>
              </p:nvSpPr>
              <p:spPr>
                <a:xfrm>
                  <a:off x="2583226" y="3200772"/>
                  <a:ext cx="40459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oMath>
                    </m:oMathPara>
                  </a14:m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Прямоугольник 10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3226" y="3200772"/>
                  <a:ext cx="404598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19697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Прямоугольник 110"/>
                <p:cNvSpPr/>
                <p:nvPr/>
              </p:nvSpPr>
              <p:spPr>
                <a:xfrm>
                  <a:off x="1170690" y="1656852"/>
                  <a:ext cx="48545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Прямоугольник 1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0690" y="1656852"/>
                  <a:ext cx="48545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333" r="-16250" b="-2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Прямоугольник 111"/>
                <p:cNvSpPr/>
                <p:nvPr/>
              </p:nvSpPr>
              <p:spPr>
                <a:xfrm>
                  <a:off x="1805980" y="1256789"/>
                  <a:ext cx="48173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Прямоугольник 1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5980" y="1256789"/>
                  <a:ext cx="481735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r="-17722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Прямоугольник 112"/>
                <p:cNvSpPr/>
                <p:nvPr/>
              </p:nvSpPr>
              <p:spPr>
                <a:xfrm>
                  <a:off x="3748051" y="1283248"/>
                  <a:ext cx="46390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13" name="Прямоугольник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8051" y="1283248"/>
                  <a:ext cx="463909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333" r="-17105" b="-2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Прямоугольник 113"/>
                <p:cNvSpPr/>
                <p:nvPr/>
              </p:nvSpPr>
              <p:spPr>
                <a:xfrm>
                  <a:off x="2788734" y="1699187"/>
                  <a:ext cx="48635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Прямоугольник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8734" y="1699187"/>
                  <a:ext cx="486352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333" r="-16250" b="-2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6" name="Прямая соединительная линия 115"/>
          <p:cNvCxnSpPr/>
          <p:nvPr/>
        </p:nvCxnSpPr>
        <p:spPr>
          <a:xfrm flipV="1">
            <a:off x="1129189" y="1347614"/>
            <a:ext cx="1498595" cy="90140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Прямоугольник 120"/>
              <p:cNvSpPr/>
              <p:nvPr/>
            </p:nvSpPr>
            <p:spPr>
              <a:xfrm>
                <a:off x="5004048" y="699542"/>
                <a:ext cx="37625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𝐴𝐵𝐶𝐷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/>
                    <a:ea typeface="Calibri"/>
                  </a:rPr>
                  <a:t>–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параллелепипед. </a:t>
                </a:r>
                <a:endParaRPr lang="ru-RU" dirty="0"/>
              </a:p>
            </p:txBody>
          </p:sp>
        </mc:Choice>
        <mc:Fallback xmlns="">
          <p:sp>
            <p:nvSpPr>
              <p:cNvPr id="121" name="Прямоугольник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699542"/>
                <a:ext cx="3762505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Прямоугольник 121"/>
              <p:cNvSpPr/>
              <p:nvPr/>
            </p:nvSpPr>
            <p:spPr>
              <a:xfrm>
                <a:off x="6126460" y="1203598"/>
                <a:ext cx="11101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/>
                          <a:ea typeface="Cambria Math"/>
                          <a:cs typeface="Times New Roman" pitchFamily="18" charset="0"/>
                        </a:rPr>
                        <m:t>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2" name="Прямоугольник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60" y="1203598"/>
                <a:ext cx="1110112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197" r="-659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Прямоугольник 122"/>
              <p:cNvSpPr/>
              <p:nvPr/>
            </p:nvSpPr>
            <p:spPr>
              <a:xfrm>
                <a:off x="6141318" y="1698129"/>
                <a:ext cx="12696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/>
                          <a:ea typeface="Cambria Math"/>
                          <a:cs typeface="Times New Roman" pitchFamily="18" charset="0"/>
                        </a:rPr>
                        <m:t>∥</m:t>
                      </m:r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𝐴𝐵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3" name="Прямоугольник 1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318" y="1698129"/>
                <a:ext cx="1269643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333" r="-574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Прямая соединительная линия 123"/>
          <p:cNvCxnSpPr/>
          <p:nvPr/>
        </p:nvCxnSpPr>
        <p:spPr>
          <a:xfrm flipV="1">
            <a:off x="662647" y="2874431"/>
            <a:ext cx="1420487" cy="854420"/>
          </a:xfrm>
          <a:prstGeom prst="line">
            <a:avLst/>
          </a:prstGeom>
          <a:ln w="28575"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Прямоугольник 124"/>
              <p:cNvSpPr/>
              <p:nvPr/>
            </p:nvSpPr>
            <p:spPr>
              <a:xfrm>
                <a:off x="6081117" y="2174984"/>
                <a:ext cx="108012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𝐴𝐵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⊂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5" name="Прямоугольник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117" y="2174984"/>
                <a:ext cx="1080120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333" r="-282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Прямоугольник 125"/>
          <p:cNvSpPr/>
          <p:nvPr/>
        </p:nvSpPr>
        <p:spPr>
          <a:xfrm>
            <a:off x="4365501" y="2588121"/>
            <a:ext cx="4680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(</a:t>
            </a: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Признак параллельности прямой и плоскости). </a:t>
            </a:r>
          </a:p>
          <a:p>
            <a:pPr lvl="0"/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Если прямая, не лежащая в данной плоскости, параллельна какой-нибудь прямой, лежащей в этой плоскости, то она параллельна данной плоскости.</a:t>
            </a:r>
            <a:endParaRPr lang="ru-RU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Прямоугольник 126"/>
              <p:cNvSpPr/>
              <p:nvPr/>
            </p:nvSpPr>
            <p:spPr>
              <a:xfrm>
                <a:off x="6141318" y="3786594"/>
                <a:ext cx="11101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/>
                          <a:ea typeface="Cambria Math"/>
                          <a:cs typeface="Times New Roman" pitchFamily="18" charset="0"/>
                        </a:rPr>
                        <m:t>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7" name="Прямоугольник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318" y="3786594"/>
                <a:ext cx="1110112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197" r="-655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Прямоугольник 127"/>
              <p:cNvSpPr/>
              <p:nvPr/>
            </p:nvSpPr>
            <p:spPr>
              <a:xfrm>
                <a:off x="1187624" y="3248397"/>
                <a:ext cx="382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8" name="Прямоугольник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248397"/>
                <a:ext cx="382412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333" r="-2063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1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/>
      <p:bldP spid="122" grpId="0"/>
      <p:bldP spid="123" grpId="0"/>
      <p:bldP spid="125" grpId="0"/>
      <p:bldP spid="126" grpId="0"/>
      <p:bldP spid="127" grpId="0"/>
      <p:bldP spid="12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2506</TotalTime>
  <Words>882</Words>
  <Application>Microsoft Office PowerPoint</Application>
  <PresentationFormat>Экран (16:9)</PresentationFormat>
  <Paragraphs>157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547</cp:revision>
  <dcterms:created xsi:type="dcterms:W3CDTF">2014-07-28T06:44:27Z</dcterms:created>
  <dcterms:modified xsi:type="dcterms:W3CDTF">2015-05-25T08:57:40Z</dcterms:modified>
</cp:coreProperties>
</file>