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7" r:id="rId5"/>
    <p:sldId id="258" r:id="rId6"/>
    <p:sldId id="278" r:id="rId7"/>
    <p:sldId id="279" r:id="rId8"/>
    <p:sldId id="274" r:id="rId9"/>
    <p:sldId id="266" r:id="rId10"/>
    <p:sldId id="267" r:id="rId11"/>
    <p:sldId id="276" r:id="rId12"/>
    <p:sldId id="281" r:id="rId13"/>
    <p:sldId id="282" r:id="rId14"/>
    <p:sldId id="270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D1"/>
    <a:srgbClr val="003366"/>
    <a:srgbClr val="CCFF99"/>
    <a:srgbClr val="FFFF99"/>
    <a:srgbClr val="FEFFF3"/>
    <a:srgbClr val="FDBBE5"/>
    <a:srgbClr val="FEECF7"/>
    <a:srgbClr val="F393F3"/>
    <a:srgbClr val="FFFFEB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47" autoAdjust="0"/>
  </p:normalViewPr>
  <p:slideViewPr>
    <p:cSldViewPr>
      <p:cViewPr>
        <p:scale>
          <a:sx n="75" d="100"/>
          <a:sy n="75" d="100"/>
        </p:scale>
        <p:origin x="-1740" y="-7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2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71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5.png"/><Relationship Id="rId3" Type="http://schemas.openxmlformats.org/officeDocument/2006/relationships/image" Target="../media/image51.png"/><Relationship Id="rId7" Type="http://schemas.openxmlformats.org/officeDocument/2006/relationships/image" Target="../media/image92.png"/><Relationship Id="rId12" Type="http://schemas.openxmlformats.org/officeDocument/2006/relationships/image" Target="../media/image9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930.png"/><Relationship Id="rId5" Type="http://schemas.openxmlformats.org/officeDocument/2006/relationships/image" Target="../media/image90.png"/><Relationship Id="rId15" Type="http://schemas.openxmlformats.org/officeDocument/2006/relationships/image" Target="../media/image97.png"/><Relationship Id="rId10" Type="http://schemas.openxmlformats.org/officeDocument/2006/relationships/image" Target="../media/image93.png"/><Relationship Id="rId4" Type="http://schemas.openxmlformats.org/officeDocument/2006/relationships/image" Target="../media/image89.png"/><Relationship Id="rId9" Type="http://schemas.openxmlformats.org/officeDocument/2006/relationships/image" Target="../media/image910.png"/><Relationship Id="rId14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26" Type="http://schemas.openxmlformats.org/officeDocument/2006/relationships/image" Target="../media/image119.png"/><Relationship Id="rId3" Type="http://schemas.openxmlformats.org/officeDocument/2006/relationships/image" Target="../media/image2.png"/><Relationship Id="rId21" Type="http://schemas.openxmlformats.org/officeDocument/2006/relationships/image" Target="../media/image114.png"/><Relationship Id="rId7" Type="http://schemas.openxmlformats.org/officeDocument/2006/relationships/image" Target="../media/image103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5" Type="http://schemas.openxmlformats.org/officeDocument/2006/relationships/image" Target="../media/image118.png"/><Relationship Id="rId2" Type="http://schemas.openxmlformats.org/officeDocument/2006/relationships/image" Target="../media/image99.png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40.png"/><Relationship Id="rId24" Type="http://schemas.openxmlformats.org/officeDocument/2006/relationships/image" Target="../media/image117.png"/><Relationship Id="rId5" Type="http://schemas.openxmlformats.org/officeDocument/2006/relationships/image" Target="../media/image101.png"/><Relationship Id="rId15" Type="http://schemas.openxmlformats.org/officeDocument/2006/relationships/image" Target="../media/image108.png"/><Relationship Id="rId23" Type="http://schemas.openxmlformats.org/officeDocument/2006/relationships/image" Target="../media/image116.png"/><Relationship Id="rId28" Type="http://schemas.openxmlformats.org/officeDocument/2006/relationships/image" Target="../media/image121.png"/><Relationship Id="rId10" Type="http://schemas.openxmlformats.org/officeDocument/2006/relationships/image" Target="../media/image1030.png"/><Relationship Id="rId19" Type="http://schemas.openxmlformats.org/officeDocument/2006/relationships/image" Target="../media/image112.png"/><Relationship Id="rId4" Type="http://schemas.openxmlformats.org/officeDocument/2006/relationships/image" Target="../media/image100.png"/><Relationship Id="rId9" Type="http://schemas.openxmlformats.org/officeDocument/2006/relationships/image" Target="../media/image1020.png"/><Relationship Id="rId14" Type="http://schemas.openxmlformats.org/officeDocument/2006/relationships/image" Target="../media/image107.png"/><Relationship Id="rId22" Type="http://schemas.openxmlformats.org/officeDocument/2006/relationships/image" Target="../media/image115.png"/><Relationship Id="rId27" Type="http://schemas.openxmlformats.org/officeDocument/2006/relationships/image" Target="../media/image1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0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2.png"/><Relationship Id="rId16" Type="http://schemas.openxmlformats.org/officeDocument/2006/relationships/image" Target="../media/image26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3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2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8" Type="http://schemas.openxmlformats.org/officeDocument/2006/relationships/image" Target="../media/image39.png"/><Relationship Id="rId39" Type="http://schemas.openxmlformats.org/officeDocument/2006/relationships/image" Target="../media/image48.png"/><Relationship Id="rId3" Type="http://schemas.openxmlformats.org/officeDocument/2006/relationships/image" Target="../media/image49.png"/><Relationship Id="rId34" Type="http://schemas.openxmlformats.org/officeDocument/2006/relationships/image" Target="../media/image43.png"/><Relationship Id="rId7" Type="http://schemas.openxmlformats.org/officeDocument/2006/relationships/image" Target="../media/image36.png"/><Relationship Id="rId17" Type="http://schemas.openxmlformats.org/officeDocument/2006/relationships/image" Target="../media/image38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2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50.png"/><Relationship Id="rId5" Type="http://schemas.openxmlformats.org/officeDocument/2006/relationships/image" Target="../media/image34.png"/><Relationship Id="rId36" Type="http://schemas.openxmlformats.org/officeDocument/2006/relationships/image" Target="../media/image45.png"/><Relationship Id="rId19" Type="http://schemas.openxmlformats.org/officeDocument/2006/relationships/image" Target="../media/image40.png"/><Relationship Id="rId31" Type="http://schemas.openxmlformats.org/officeDocument/2006/relationships/image" Target="../media/image320.png"/><Relationship Id="rId4" Type="http://schemas.openxmlformats.org/officeDocument/2006/relationships/image" Target="../media/image330.png"/><Relationship Id="rId35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7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12" Type="http://schemas.openxmlformats.org/officeDocument/2006/relationships/image" Target="../media/image580.png"/><Relationship Id="rId17" Type="http://schemas.openxmlformats.org/officeDocument/2006/relationships/image" Target="../media/image61.png"/><Relationship Id="rId2" Type="http://schemas.openxmlformats.org/officeDocument/2006/relationships/image" Target="../media/image2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0.png"/><Relationship Id="rId5" Type="http://schemas.openxmlformats.org/officeDocument/2006/relationships/image" Target="../media/image53.png"/><Relationship Id="rId15" Type="http://schemas.openxmlformats.org/officeDocument/2006/relationships/image" Target="../media/image59.png"/><Relationship Id="rId4" Type="http://schemas.openxmlformats.org/officeDocument/2006/relationships/image" Target="../media/image510.png"/><Relationship Id="rId9" Type="http://schemas.openxmlformats.org/officeDocument/2006/relationships/image" Target="../media/image56.png"/><Relationship Id="rId1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0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3" b="9521"/>
          <a:stretch/>
        </p:blipFill>
        <p:spPr>
          <a:xfrm>
            <a:off x="0" y="-101600"/>
            <a:ext cx="9144000" cy="5435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164554"/>
            <a:ext cx="9144000" cy="54726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1624277" y="1775470"/>
            <a:ext cx="58991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Скрещивающиеся </a:t>
            </a:r>
          </a:p>
          <a:p>
            <a:pPr algn="ctr"/>
            <a:r>
              <a:rPr lang="ru-RU" sz="4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прямые</a:t>
            </a:r>
          </a:p>
        </p:txBody>
      </p:sp>
    </p:spTree>
    <p:extLst>
      <p:ext uri="{BB962C8B-B14F-4D97-AF65-F5344CB8AC3E}">
        <p14:creationId xmlns:p14="http://schemas.microsoft.com/office/powerpoint/2010/main" val="277098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 27"/>
          <p:cNvSpPr/>
          <p:nvPr/>
        </p:nvSpPr>
        <p:spPr>
          <a:xfrm>
            <a:off x="6543675" y="3014663"/>
            <a:ext cx="2181225" cy="552450"/>
          </a:xfrm>
          <a:custGeom>
            <a:avLst/>
            <a:gdLst>
              <a:gd name="connsiteX0" fmla="*/ 0 w 2181225"/>
              <a:gd name="connsiteY0" fmla="*/ 0 h 552450"/>
              <a:gd name="connsiteX1" fmla="*/ 2181225 w 2181225"/>
              <a:gd name="connsiteY1" fmla="*/ 61912 h 552450"/>
              <a:gd name="connsiteX2" fmla="*/ 985838 w 2181225"/>
              <a:gd name="connsiteY2" fmla="*/ 552450 h 552450"/>
              <a:gd name="connsiteX3" fmla="*/ 0 w 2181225"/>
              <a:gd name="connsiteY3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1225" h="552450">
                <a:moveTo>
                  <a:pt x="0" y="0"/>
                </a:moveTo>
                <a:lnTo>
                  <a:pt x="2181225" y="61912"/>
                </a:lnTo>
                <a:lnTo>
                  <a:pt x="985838" y="552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4924" y="220145"/>
                <a:ext cx="84855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Точки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𝑇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𝐾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лежат на ребре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𝐶𝐷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а точки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на ребре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𝐴𝐵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тетраэдра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𝐷𝐴𝐵𝐶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Докажите, что прямые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𝑇𝑂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𝐾𝐸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– скрещивающиеся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24" y="220145"/>
                <a:ext cx="8485548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647" t="-4717" r="-64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334924" y="915566"/>
            <a:ext cx="1944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Доказательство. </a:t>
            </a:r>
            <a:endParaRPr lang="ru-RU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Прямоугольник 41"/>
          <p:cNvSpPr/>
          <p:nvPr/>
        </p:nvSpPr>
        <p:spPr>
          <a:xfrm>
            <a:off x="334924" y="4155926"/>
            <a:ext cx="3141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и требовалось доказать.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327800" y="1275606"/>
                <a:ext cx="172392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𝑇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𝐾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00" y="1275606"/>
                <a:ext cx="172392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9836" r="-388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323528" y="1563638"/>
                <a:ext cx="9700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i="1" dirty="0" smtClean="0">
                          <a:latin typeface="Cambria Math"/>
                          <a:ea typeface="Cambria Math"/>
                        </a:rPr>
                        <m:t>∉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𝑂𝐸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63638"/>
                <a:ext cx="970074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503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323528" y="1897452"/>
                <a:ext cx="36004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Следовательно, прямые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𝑇𝐾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∸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𝑂𝐸</m:t>
                    </m:r>
                  </m:oMath>
                </a14:m>
                <a:r>
                  <a:rPr lang="ru-RU" dirty="0" smtClean="0">
                    <a:latin typeface="Times New Roman"/>
                    <a:ea typeface="Calibri"/>
                  </a:rPr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897452"/>
                <a:ext cx="360040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354" t="-9836" r="-135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319333" y="2215982"/>
                <a:ext cx="56123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/>
                    <a:ea typeface="Calibri"/>
                  </a:rPr>
                  <a:t>Значит, точки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𝑇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𝐾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и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не лежат в одной плоскости. </a:t>
                </a:r>
                <a:endParaRPr lang="ru-RU" dirty="0"/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33" y="2215982"/>
                <a:ext cx="5612352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869" t="-10000" r="-32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/>
              <p:cNvSpPr/>
              <p:nvPr/>
            </p:nvSpPr>
            <p:spPr>
              <a:xfrm>
                <a:off x="323528" y="3444313"/>
                <a:ext cx="55685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Отсюда, </a:t>
                </a:r>
                <a:r>
                  <a:rPr lang="ru-RU" dirty="0">
                    <a:latin typeface="Times New Roman"/>
                    <a:ea typeface="Calibri"/>
                  </a:rPr>
                  <a:t>прямые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𝑇𝑂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и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𝐾𝐸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 не лежат в одной плоскости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444313"/>
                <a:ext cx="5568512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875" t="-9836" r="-76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82"/>
              <p:cNvSpPr/>
              <p:nvPr/>
            </p:nvSpPr>
            <p:spPr>
              <a:xfrm>
                <a:off x="323528" y="3795886"/>
                <a:ext cx="28080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Значит, прямые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𝑇𝑂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∸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𝐾𝐸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795886"/>
                <a:ext cx="2808076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735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 flipH="1" flipV="1">
            <a:off x="7380312" y="1923678"/>
            <a:ext cx="720080" cy="1440160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596336" y="1707654"/>
            <a:ext cx="720080" cy="151216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илиния 4"/>
          <p:cNvSpPr/>
          <p:nvPr/>
        </p:nvSpPr>
        <p:spPr>
          <a:xfrm>
            <a:off x="6521450" y="1930400"/>
            <a:ext cx="1571625" cy="1409700"/>
          </a:xfrm>
          <a:custGeom>
            <a:avLst/>
            <a:gdLst>
              <a:gd name="connsiteX0" fmla="*/ 0 w 1571625"/>
              <a:gd name="connsiteY0" fmla="*/ 1066800 h 1409700"/>
              <a:gd name="connsiteX1" fmla="*/ 860425 w 1571625"/>
              <a:gd name="connsiteY1" fmla="*/ 0 h 1409700"/>
              <a:gd name="connsiteX2" fmla="*/ 1571625 w 1571625"/>
              <a:gd name="connsiteY2" fmla="*/ 1409700 h 1409700"/>
              <a:gd name="connsiteX3" fmla="*/ 0 w 1571625"/>
              <a:gd name="connsiteY3" fmla="*/ 10668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625" h="1409700">
                <a:moveTo>
                  <a:pt x="0" y="1066800"/>
                </a:moveTo>
                <a:lnTo>
                  <a:pt x="860425" y="0"/>
                </a:lnTo>
                <a:lnTo>
                  <a:pt x="1571625" y="14097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>
            <a:off x="6524683" y="1144254"/>
            <a:ext cx="1571625" cy="2201862"/>
          </a:xfrm>
          <a:custGeom>
            <a:avLst/>
            <a:gdLst>
              <a:gd name="connsiteX0" fmla="*/ 0 w 1571625"/>
              <a:gd name="connsiteY0" fmla="*/ 1066800 h 1409700"/>
              <a:gd name="connsiteX1" fmla="*/ 860425 w 1571625"/>
              <a:gd name="connsiteY1" fmla="*/ 0 h 1409700"/>
              <a:gd name="connsiteX2" fmla="*/ 1571625 w 1571625"/>
              <a:gd name="connsiteY2" fmla="*/ 1409700 h 1409700"/>
              <a:gd name="connsiteX3" fmla="*/ 0 w 1571625"/>
              <a:gd name="connsiteY3" fmla="*/ 1066800 h 1409700"/>
              <a:gd name="connsiteX0" fmla="*/ 0 w 1571625"/>
              <a:gd name="connsiteY0" fmla="*/ 1330325 h 1673225"/>
              <a:gd name="connsiteX1" fmla="*/ 1066800 w 1571625"/>
              <a:gd name="connsiteY1" fmla="*/ 0 h 1673225"/>
              <a:gd name="connsiteX2" fmla="*/ 1571625 w 1571625"/>
              <a:gd name="connsiteY2" fmla="*/ 1673225 h 1673225"/>
              <a:gd name="connsiteX3" fmla="*/ 0 w 1571625"/>
              <a:gd name="connsiteY3" fmla="*/ 1330325 h 1673225"/>
              <a:gd name="connsiteX0" fmla="*/ 0 w 1571625"/>
              <a:gd name="connsiteY0" fmla="*/ 1858962 h 2201862"/>
              <a:gd name="connsiteX1" fmla="*/ 1500187 w 1571625"/>
              <a:gd name="connsiteY1" fmla="*/ 0 h 2201862"/>
              <a:gd name="connsiteX2" fmla="*/ 1571625 w 1571625"/>
              <a:gd name="connsiteY2" fmla="*/ 2201862 h 2201862"/>
              <a:gd name="connsiteX3" fmla="*/ 0 w 1571625"/>
              <a:gd name="connsiteY3" fmla="*/ 1858962 h 220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625" h="2201862">
                <a:moveTo>
                  <a:pt x="0" y="1858962"/>
                </a:moveTo>
                <a:lnTo>
                  <a:pt x="1500187" y="0"/>
                </a:lnTo>
                <a:lnTo>
                  <a:pt x="1571625" y="2201862"/>
                </a:lnTo>
                <a:lnTo>
                  <a:pt x="0" y="185896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228184" y="771550"/>
            <a:ext cx="2847671" cy="3105636"/>
            <a:chOff x="6228184" y="771550"/>
            <a:chExt cx="2847671" cy="3105636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6516216" y="1131590"/>
              <a:ext cx="1512168" cy="187220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8028384" y="1131590"/>
              <a:ext cx="720080" cy="194421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6516216" y="3003798"/>
              <a:ext cx="1008112" cy="57606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7524328" y="3075806"/>
              <a:ext cx="1224136" cy="50405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6516216" y="3003798"/>
              <a:ext cx="2232248" cy="72008"/>
            </a:xfrm>
            <a:prstGeom prst="line">
              <a:avLst/>
            </a:prstGeom>
            <a:ln w="19050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7524328" y="1131590"/>
              <a:ext cx="504056" cy="2448272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Прямоугольник 20"/>
                <p:cNvSpPr/>
                <p:nvPr/>
              </p:nvSpPr>
              <p:spPr>
                <a:xfrm>
                  <a:off x="6228184" y="2748533"/>
                  <a:ext cx="3855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oMath>
                    </m:oMathPara>
                  </a14:m>
                  <a:endParaRPr lang="ru-RU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Прямоугольник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8184" y="2748533"/>
                  <a:ext cx="385554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333" r="-20635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Прямоугольник 21"/>
                <p:cNvSpPr/>
                <p:nvPr/>
              </p:nvSpPr>
              <p:spPr>
                <a:xfrm>
                  <a:off x="8690173" y="2859782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oMath>
                    </m:oMathPara>
                  </a14:m>
                  <a:endParaRPr lang="ru-RU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Прямоугольник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0173" y="2859782"/>
                  <a:ext cx="385682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197" r="-20635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Прямоугольник 24"/>
                <p:cNvSpPr/>
                <p:nvPr/>
              </p:nvSpPr>
              <p:spPr>
                <a:xfrm>
                  <a:off x="7380312" y="3507854"/>
                  <a:ext cx="3960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oMath>
                    </m:oMathPara>
                  </a14:m>
                  <a:endParaRPr lang="ru-RU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Прямоугольник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312" y="3507854"/>
                  <a:ext cx="396070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8197" r="-20000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Прямоугольник 33"/>
                <p:cNvSpPr/>
                <p:nvPr/>
              </p:nvSpPr>
              <p:spPr>
                <a:xfrm>
                  <a:off x="7812360" y="771550"/>
                  <a:ext cx="4045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oMath>
                    </m:oMathPara>
                  </a14:m>
                  <a:endParaRPr lang="ru-RU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Прямоугольник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2360" y="771550"/>
                  <a:ext cx="404598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333" r="-19697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7308304" y="1347614"/>
                <a:ext cx="406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𝐾</m:t>
                      </m:r>
                    </m:oMath>
                  </m:oMathPara>
                </a14:m>
                <a:endParaRPr lang="ru-RU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1347614"/>
                <a:ext cx="406458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r="-1791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7092280" y="1635646"/>
                <a:ext cx="385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635646"/>
                <a:ext cx="385554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1875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7956376" y="3291830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3291830"/>
                <a:ext cx="398699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197" r="-1818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8244408" y="3185914"/>
                <a:ext cx="3908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</m:oMath>
                  </m:oMathPara>
                </a14:m>
                <a:endParaRPr lang="ru-RU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3185914"/>
                <a:ext cx="390876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333" r="-2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единительная линия 44"/>
          <p:cNvCxnSpPr/>
          <p:nvPr/>
        </p:nvCxnSpPr>
        <p:spPr>
          <a:xfrm flipV="1">
            <a:off x="6525741" y="1122065"/>
            <a:ext cx="1512168" cy="187220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7351737" y="1880245"/>
            <a:ext cx="72000" cy="72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7538712" y="3072938"/>
            <a:ext cx="1224136" cy="504056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8056967" y="3301363"/>
            <a:ext cx="72000" cy="72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7551762" y="1626121"/>
            <a:ext cx="72000" cy="720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8297374" y="3213356"/>
            <a:ext cx="72000" cy="720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6498964" y="2974920"/>
            <a:ext cx="72000" cy="72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53201" y="2546349"/>
                <a:ext cx="12792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libri"/>
                        </a:rPr>
                        <m:t>𝑇𝑂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𝑇𝑂𝐶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01" y="2546349"/>
                <a:ext cx="1279261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333" r="-285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36267" y="2842848"/>
                <a:ext cx="171545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𝐾𝐸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𝑇𝑂𝐶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𝐾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67" y="2842848"/>
                <a:ext cx="1715453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197" r="-248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323528" y="3138522"/>
                <a:ext cx="9811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US" i="1" dirty="0" smtClean="0">
                          <a:latin typeface="Cambria Math"/>
                          <a:ea typeface="Cambria Math"/>
                        </a:rPr>
                        <m:t>∉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𝑇𝑂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138522"/>
                <a:ext cx="981166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333" r="-496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81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/>
      <p:bldP spid="3" grpId="0"/>
      <p:bldP spid="42" grpId="0"/>
      <p:bldP spid="38" grpId="0"/>
      <p:bldP spid="77" grpId="0"/>
      <p:bldP spid="78" grpId="0"/>
      <p:bldP spid="81" grpId="0"/>
      <p:bldP spid="82" grpId="0"/>
      <p:bldP spid="83" grpId="0"/>
      <p:bldP spid="5" grpId="0" animBg="1"/>
      <p:bldP spid="5" grpId="1" animBg="1"/>
      <p:bldP spid="48" grpId="0" animBg="1"/>
      <p:bldP spid="48" grpId="1" animBg="1"/>
      <p:bldP spid="35" grpId="0"/>
      <p:bldP spid="36" grpId="0"/>
      <p:bldP spid="37" grpId="0"/>
      <p:bldP spid="39" grpId="0"/>
      <p:bldP spid="40" grpId="0" animBg="1"/>
      <p:bldP spid="41" grpId="0" animBg="1"/>
      <p:bldP spid="43" grpId="0" animBg="1"/>
      <p:bldP spid="44" grpId="0" animBg="1"/>
      <p:bldP spid="47" grpId="0" animBg="1"/>
      <p:bldP spid="4" grpId="0"/>
      <p:bldP spid="7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 flipV="1">
            <a:off x="6804573" y="3147814"/>
            <a:ext cx="208086" cy="617119"/>
          </a:xfrm>
          <a:prstGeom prst="line">
            <a:avLst/>
          </a:prstGeom>
          <a:ln w="19050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08" y="178552"/>
            <a:ext cx="8351256" cy="6650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21174" y="13625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Теорема. </a:t>
            </a:r>
            <a:r>
              <a:rPr lang="ru-RU" dirty="0">
                <a:latin typeface="Times New Roman"/>
                <a:ea typeface="Calibri"/>
              </a:rPr>
              <a:t>Через каждую из двух скрещивающихся прямых проходит плоскость, параллельная другой прямой, и притом только одна.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4383" y="1122298"/>
            <a:ext cx="1944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Доказательство.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44383" y="1563638"/>
                <a:ext cx="22834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Пусть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прямые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𝑎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∸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83" y="1563638"/>
                <a:ext cx="2283401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133" t="-8333" r="-186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334032" y="1923678"/>
                <a:ext cx="351788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Докажем, что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>
                    <a:latin typeface="Times New Roman"/>
                    <a:ea typeface="Calibri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ru-RU" dirty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ru-RU" dirty="0" smtClean="0">
                    <a:latin typeface="Times New Roman"/>
                    <a:ea typeface="Calibri"/>
                  </a:rPr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32" y="1923678"/>
                <a:ext cx="351788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560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Прямоугольник 112"/>
              <p:cNvSpPr/>
              <p:nvPr/>
            </p:nvSpPr>
            <p:spPr>
              <a:xfrm>
                <a:off x="328860" y="3440041"/>
                <a:ext cx="237093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/>
                    <a:ea typeface="Calibri"/>
                  </a:rPr>
                  <a:t>Таким образом,</a:t>
                </a:r>
                <a:r>
                  <a:rPr lang="ru-RU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ru-RU" dirty="0">
                        <a:latin typeface="Cambria Math"/>
                        <a:ea typeface="Cambria Math"/>
                      </a:rPr>
                      <m:t>∥</m:t>
                    </m:r>
                    <m:r>
                      <a:rPr lang="ru-RU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13" name="Прямоугольник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60" y="3440041"/>
                <a:ext cx="2370932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314" t="-9836" r="-257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38386" y="2707299"/>
                <a:ext cx="22003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>
                    <a:solidFill>
                      <a:srgbClr val="00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>
                    <a:solidFill>
                      <a:srgbClr val="00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86" y="2707299"/>
                <a:ext cx="220034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500" t="-8197" r="-444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рямоугольник 40"/>
          <p:cNvSpPr/>
          <p:nvPr/>
        </p:nvSpPr>
        <p:spPr>
          <a:xfrm>
            <a:off x="344382" y="3939902"/>
            <a:ext cx="2099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Теорема доказана.</a:t>
            </a:r>
            <a:endParaRPr lang="ru-RU" b="1" dirty="0"/>
          </a:p>
        </p:txBody>
      </p:sp>
      <p:sp>
        <p:nvSpPr>
          <p:cNvPr id="12" name="Полилиния 11"/>
          <p:cNvSpPr/>
          <p:nvPr/>
        </p:nvSpPr>
        <p:spPr>
          <a:xfrm>
            <a:off x="5004048" y="1275606"/>
            <a:ext cx="2160240" cy="2880320"/>
          </a:xfrm>
          <a:custGeom>
            <a:avLst/>
            <a:gdLst>
              <a:gd name="connsiteX0" fmla="*/ 0 w 1354667"/>
              <a:gd name="connsiteY0" fmla="*/ 1845734 h 1845734"/>
              <a:gd name="connsiteX1" fmla="*/ 541867 w 1354667"/>
              <a:gd name="connsiteY1" fmla="*/ 220134 h 1845734"/>
              <a:gd name="connsiteX2" fmla="*/ 1354667 w 1354667"/>
              <a:gd name="connsiteY2" fmla="*/ 0 h 1845734"/>
              <a:gd name="connsiteX3" fmla="*/ 795867 w 1354667"/>
              <a:gd name="connsiteY3" fmla="*/ 1642534 h 1845734"/>
              <a:gd name="connsiteX4" fmla="*/ 0 w 1354667"/>
              <a:gd name="connsiteY4" fmla="*/ 1845734 h 184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4667" h="1845734">
                <a:moveTo>
                  <a:pt x="0" y="1845734"/>
                </a:moveTo>
                <a:lnTo>
                  <a:pt x="541867" y="220134"/>
                </a:lnTo>
                <a:lnTo>
                  <a:pt x="1354667" y="0"/>
                </a:lnTo>
                <a:lnTo>
                  <a:pt x="795867" y="1642534"/>
                </a:lnTo>
                <a:lnTo>
                  <a:pt x="0" y="184573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5724128" y="3181148"/>
            <a:ext cx="206500" cy="61241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олилиния 26"/>
          <p:cNvSpPr/>
          <p:nvPr/>
        </p:nvSpPr>
        <p:spPr>
          <a:xfrm>
            <a:off x="4644008" y="1491630"/>
            <a:ext cx="3168352" cy="2448272"/>
          </a:xfrm>
          <a:custGeom>
            <a:avLst/>
            <a:gdLst>
              <a:gd name="connsiteX0" fmla="*/ 25400 w 2980267"/>
              <a:gd name="connsiteY0" fmla="*/ 1405467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25400 w 2980267"/>
              <a:gd name="connsiteY50" fmla="*/ 1210733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25400 w 2980267"/>
              <a:gd name="connsiteY50" fmla="*/ 1210733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980267" h="2074333">
                <a:moveTo>
                  <a:pt x="6350" y="1262592"/>
                </a:moveTo>
                <a:lnTo>
                  <a:pt x="8467" y="1253067"/>
                </a:lnTo>
                <a:lnTo>
                  <a:pt x="25400" y="1083733"/>
                </a:lnTo>
                <a:lnTo>
                  <a:pt x="110067" y="948267"/>
                </a:lnTo>
                <a:lnTo>
                  <a:pt x="186267" y="838200"/>
                </a:lnTo>
                <a:lnTo>
                  <a:pt x="287867" y="753533"/>
                </a:lnTo>
                <a:lnTo>
                  <a:pt x="448733" y="643467"/>
                </a:lnTo>
                <a:lnTo>
                  <a:pt x="550333" y="601133"/>
                </a:lnTo>
                <a:lnTo>
                  <a:pt x="601133" y="516467"/>
                </a:lnTo>
                <a:lnTo>
                  <a:pt x="601133" y="406400"/>
                </a:lnTo>
                <a:lnTo>
                  <a:pt x="677333" y="321733"/>
                </a:lnTo>
                <a:lnTo>
                  <a:pt x="787400" y="262467"/>
                </a:lnTo>
                <a:lnTo>
                  <a:pt x="931333" y="228600"/>
                </a:lnTo>
                <a:lnTo>
                  <a:pt x="1168400" y="211667"/>
                </a:lnTo>
                <a:lnTo>
                  <a:pt x="1430867" y="237067"/>
                </a:lnTo>
                <a:lnTo>
                  <a:pt x="1574800" y="220133"/>
                </a:lnTo>
                <a:lnTo>
                  <a:pt x="1761067" y="160867"/>
                </a:lnTo>
                <a:lnTo>
                  <a:pt x="1921933" y="76200"/>
                </a:lnTo>
                <a:lnTo>
                  <a:pt x="2108200" y="8467"/>
                </a:lnTo>
                <a:lnTo>
                  <a:pt x="2345267" y="0"/>
                </a:lnTo>
                <a:lnTo>
                  <a:pt x="2565400" y="33867"/>
                </a:lnTo>
                <a:lnTo>
                  <a:pt x="2760133" y="101600"/>
                </a:lnTo>
                <a:lnTo>
                  <a:pt x="2904067" y="203200"/>
                </a:lnTo>
                <a:lnTo>
                  <a:pt x="2980267" y="389467"/>
                </a:lnTo>
                <a:lnTo>
                  <a:pt x="2980267" y="558800"/>
                </a:lnTo>
                <a:lnTo>
                  <a:pt x="2912533" y="728133"/>
                </a:lnTo>
                <a:lnTo>
                  <a:pt x="2802467" y="889000"/>
                </a:lnTo>
                <a:lnTo>
                  <a:pt x="2709333" y="1049867"/>
                </a:lnTo>
                <a:lnTo>
                  <a:pt x="2683933" y="1227667"/>
                </a:lnTo>
                <a:lnTo>
                  <a:pt x="2633133" y="1473200"/>
                </a:lnTo>
                <a:lnTo>
                  <a:pt x="2556933" y="1634067"/>
                </a:lnTo>
                <a:lnTo>
                  <a:pt x="2497667" y="1744133"/>
                </a:lnTo>
                <a:lnTo>
                  <a:pt x="2379133" y="1845733"/>
                </a:lnTo>
                <a:lnTo>
                  <a:pt x="2226733" y="1938867"/>
                </a:lnTo>
                <a:lnTo>
                  <a:pt x="2074333" y="1964267"/>
                </a:lnTo>
                <a:lnTo>
                  <a:pt x="1921933" y="1955800"/>
                </a:lnTo>
                <a:lnTo>
                  <a:pt x="1727200" y="1964267"/>
                </a:lnTo>
                <a:lnTo>
                  <a:pt x="1566333" y="1955800"/>
                </a:lnTo>
                <a:lnTo>
                  <a:pt x="1388533" y="1955800"/>
                </a:lnTo>
                <a:lnTo>
                  <a:pt x="1176867" y="1955800"/>
                </a:lnTo>
                <a:lnTo>
                  <a:pt x="939800" y="2006600"/>
                </a:lnTo>
                <a:lnTo>
                  <a:pt x="795867" y="2057400"/>
                </a:lnTo>
                <a:lnTo>
                  <a:pt x="541867" y="2074333"/>
                </a:lnTo>
                <a:lnTo>
                  <a:pt x="338667" y="2074333"/>
                </a:lnTo>
                <a:lnTo>
                  <a:pt x="254000" y="2048933"/>
                </a:lnTo>
                <a:lnTo>
                  <a:pt x="169333" y="1947333"/>
                </a:lnTo>
                <a:lnTo>
                  <a:pt x="110067" y="1811867"/>
                </a:lnTo>
                <a:lnTo>
                  <a:pt x="50800" y="1625600"/>
                </a:lnTo>
                <a:lnTo>
                  <a:pt x="0" y="1473200"/>
                </a:lnTo>
                <a:lnTo>
                  <a:pt x="0" y="1320800"/>
                </a:lnTo>
                <a:lnTo>
                  <a:pt x="6350" y="1244071"/>
                </a:lnTo>
              </a:path>
            </a:pathLst>
          </a:custGeom>
          <a:solidFill>
            <a:schemeClr val="accent6">
              <a:lumMod val="20000"/>
              <a:lumOff val="80000"/>
              <a:alpha val="6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262052" y="2033826"/>
                <a:ext cx="3858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052" y="2033826"/>
                <a:ext cx="385875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7692" r="-23438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61032" y="2313391"/>
                <a:ext cx="24860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𝑀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𝑏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и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𝑀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ru-RU" dirty="0" smtClean="0">
                    <a:latin typeface="Times New Roman"/>
                    <a:ea typeface="Calibri"/>
                  </a:rPr>
                  <a:t>,</a:t>
                </a:r>
                <a:r>
                  <a:rPr lang="en-US" dirty="0" smtClean="0">
                    <a:latin typeface="Times New Roman"/>
                    <a:ea typeface="Calibri"/>
                  </a:rPr>
                  <a:t> </a:t>
                </a:r>
                <a:r>
                  <a:rPr lang="ru-RU" dirty="0" smtClean="0">
                    <a:latin typeface="Times New Roman"/>
                    <a:ea typeface="Calibri"/>
                  </a:rPr>
                  <a:t>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ru-RU" dirty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ru-RU" dirty="0" smtClean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32" y="2313391"/>
                <a:ext cx="2486002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9836" r="-220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5585445" y="2893690"/>
                <a:ext cx="4666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</m:oMath>
                  </m:oMathPara>
                </a14:m>
                <a:endParaRPr lang="ru-RU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445" y="2893690"/>
                <a:ext cx="466666" cy="400110"/>
              </a:xfrm>
              <a:prstGeom prst="rect">
                <a:avLst/>
              </a:prstGeom>
              <a:blipFill rotWithShape="1">
                <a:blip r:embed="rId11"/>
                <a:stretch>
                  <a:fillRect t="-7692" r="-19481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 flipV="1">
            <a:off x="5466028" y="2175551"/>
            <a:ext cx="1194204" cy="1620335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076056" y="3723878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723878"/>
                <a:ext cx="404020" cy="400110"/>
              </a:xfrm>
              <a:prstGeom prst="rect">
                <a:avLst/>
              </a:prstGeom>
              <a:blipFill rotWithShape="1">
                <a:blip r:embed="rId12"/>
                <a:stretch>
                  <a:fillRect t="-7576" r="-22727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6020550" y="1707654"/>
                <a:ext cx="3691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ru-RU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550" y="1707654"/>
                <a:ext cx="369139" cy="400110"/>
              </a:xfrm>
              <a:prstGeom prst="rect">
                <a:avLst/>
              </a:prstGeom>
              <a:blipFill rotWithShape="1">
                <a:blip r:embed="rId13"/>
                <a:stretch>
                  <a:fillRect t="-7576" r="-26667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/>
          <p:cNvCxnSpPr/>
          <p:nvPr/>
        </p:nvCxnSpPr>
        <p:spPr>
          <a:xfrm flipV="1">
            <a:off x="5724128" y="1865750"/>
            <a:ext cx="648072" cy="192198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7401518" y="1811600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518" y="1811600"/>
                <a:ext cx="404020" cy="400110"/>
              </a:xfrm>
              <a:prstGeom prst="rect">
                <a:avLst/>
              </a:prstGeom>
              <a:blipFill rotWithShape="1">
                <a:blip r:embed="rId14"/>
                <a:stretch>
                  <a:fillRect t="-7576" r="-22727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Прямая соединительная линия 104"/>
          <p:cNvCxnSpPr/>
          <p:nvPr/>
        </p:nvCxnSpPr>
        <p:spPr>
          <a:xfrm flipV="1">
            <a:off x="6804248" y="1923678"/>
            <a:ext cx="622959" cy="1847508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958201" y="1851670"/>
            <a:ext cx="413329" cy="125163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029796" y="1923678"/>
            <a:ext cx="394907" cy="1171176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6982649" y="3102094"/>
            <a:ext cx="72000" cy="72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5727556" y="1850510"/>
            <a:ext cx="648072" cy="192198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5905534" y="3105479"/>
            <a:ext cx="72000" cy="72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V="1">
            <a:off x="6804248" y="1923678"/>
            <a:ext cx="622959" cy="1847508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319333" y="3075806"/>
                <a:ext cx="2833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dirty="0">
                    <a:solidFill>
                      <a:srgbClr val="00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Т.к.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ru-RU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⊄</m:t>
                    </m:r>
                    <m:r>
                      <a:rPr lang="ru-RU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>
                    <a:solidFill>
                      <a:prstClr val="black"/>
                    </a:solidFill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</a:t>
                </a:r>
                <a:r>
                  <a:rPr lang="ru-RU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ru-RU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ru-RU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то</a:t>
                </a:r>
                <a:r>
                  <a:rPr lang="ru-RU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ru-RU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∥</m:t>
                    </m:r>
                    <m:r>
                      <a:rPr lang="ru-RU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33" y="3075806"/>
                <a:ext cx="2833724" cy="369332"/>
              </a:xfrm>
              <a:prstGeom prst="rect">
                <a:avLst/>
              </a:prstGeom>
              <a:blipFill rotWithShape="1">
                <a:blip r:embed="rId15"/>
                <a:stretch>
                  <a:fillRect l="-1720" t="-10000" r="-322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12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34" grpId="0"/>
      <p:bldP spid="113" grpId="0"/>
      <p:bldP spid="2" grpId="0"/>
      <p:bldP spid="41" grpId="0"/>
      <p:bldP spid="12" grpId="0" animBg="1"/>
      <p:bldP spid="27" grpId="0" animBg="1"/>
      <p:bldP spid="27" grpId="1" animBg="1"/>
      <p:bldP spid="22" grpId="0"/>
      <p:bldP spid="20" grpId="0"/>
      <p:bldP spid="26" grpId="0"/>
      <p:bldP spid="24" grpId="0"/>
      <p:bldP spid="37" grpId="0"/>
      <p:bldP spid="21" grpId="0"/>
      <p:bldP spid="36" grpId="0" animBg="1"/>
      <p:bldP spid="36" grpId="1" animBg="1"/>
      <p:bldP spid="25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1" b="12528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323528" y="2246550"/>
            <a:ext cx="6120680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/>
                <a:ea typeface="Calibri"/>
              </a:rPr>
              <a:t>Наглядным примером этой теоремы служат две дороги, одна из которых проходит по эстакаде, а другая – под эстакадой. </a:t>
            </a:r>
            <a:endParaRPr lang="en-US" dirty="0" smtClean="0">
              <a:latin typeface="Times New Roman"/>
              <a:ea typeface="Calibri"/>
            </a:endParaRPr>
          </a:p>
          <a:p>
            <a:pPr algn="ctr"/>
            <a:r>
              <a:rPr lang="ru-RU" dirty="0" smtClean="0">
                <a:latin typeface="Times New Roman"/>
                <a:ea typeface="Calibri"/>
              </a:rPr>
              <a:t>Нижняя </a:t>
            </a:r>
            <a:r>
              <a:rPr lang="ru-RU" dirty="0">
                <a:latin typeface="Times New Roman"/>
                <a:ea typeface="Calibri"/>
              </a:rPr>
              <a:t>дорога лежит в плоскости земли, параллельной дороге на эстакаде</a:t>
            </a:r>
            <a:r>
              <a:rPr lang="ru-RU" dirty="0" smtClean="0">
                <a:latin typeface="Times New Roman"/>
                <a:ea typeface="Calibri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7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3528" y="220145"/>
                <a:ext cx="85689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Задача.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Точки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𝐾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– центры граней куба. Докажите, что прямые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и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𝐾</m:t>
                    </m:r>
                  </m:oMath>
                </a14:m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скрещиваются.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20145"/>
                <a:ext cx="8568952" cy="338554"/>
              </a:xfrm>
              <a:prstGeom prst="rect">
                <a:avLst/>
              </a:prstGeom>
              <a:blipFill rotWithShape="1">
                <a:blip r:embed="rId2"/>
                <a:stretch>
                  <a:fillRect l="-356" t="-535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334924" y="627534"/>
            <a:ext cx="17490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Доказательство. </a:t>
            </a:r>
            <a:endParaRPr lang="ru-RU" sz="160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Прямоугольник 41"/>
          <p:cNvSpPr/>
          <p:nvPr/>
        </p:nvSpPr>
        <p:spPr>
          <a:xfrm>
            <a:off x="334924" y="4371950"/>
            <a:ext cx="2813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Что и требовалось доказать.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327800" y="987574"/>
                <a:ext cx="316408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𝐵</m:t>
                    </m:r>
                    <m:sSub>
                      <m:sSubPr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∥</m:t>
                    </m:r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𝐷</m:t>
                    </m:r>
                    <m:sSub>
                      <m:sSubPr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𝐾</m:t>
                    </m:r>
                    <m:r>
                      <a:rPr lang="en-US" sz="160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sSub>
                      <m:sSubPr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ru-RU" sz="1600" dirty="0" smtClean="0"/>
                  <a:t>.</a:t>
                </a:r>
                <a:endParaRPr lang="ru-RU" sz="1600" dirty="0"/>
              </a:p>
              <a:p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00" y="987574"/>
                <a:ext cx="3164080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156" t="-4167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323528" y="1779662"/>
                <a:ext cx="266429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latin typeface="Times New Roman"/>
                    <a:ea typeface="Calibri"/>
                  </a:rPr>
                  <a:t>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𝐸</m:t>
                    </m:r>
                    <m:r>
                      <a:rPr lang="en-US" sz="16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∥</m:t>
                    </m:r>
                    <m:sSub>
                      <m:sSubPr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1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sSub>
                      <m:sSubPr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79662"/>
                <a:ext cx="2664296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1144" t="-545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327800" y="2804708"/>
                <a:ext cx="561235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i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Плоскость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𝐴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𝐸</m:t>
                    </m:r>
                    <m:r>
                      <a:rPr lang="en-US" sz="16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1600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проходит через прямую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𝐴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, которая параллельна плоскости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𝐵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ru-RU" sz="1600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, </a:t>
                </a:r>
                <a:r>
                  <a:rPr lang="ru-RU" sz="1600" i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т. к. </a:t>
                </a:r>
                <a:r>
                  <a:rPr lang="ru-RU" sz="1600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прямая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𝐴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∥</m:t>
                    </m:r>
                    <m:r>
                      <a:rPr lang="en-US" sz="16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𝐷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i="1" dirty="0" smtClean="0">
                    <a:solidFill>
                      <a:schemeClr val="tx2">
                        <a:lumMod val="50000"/>
                      </a:schemeClr>
                    </a:solidFill>
                  </a:rPr>
                  <a:t>.</a:t>
                </a:r>
                <a:endParaRPr lang="ru-RU" sz="1600" i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00" y="2804708"/>
                <a:ext cx="5612352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652" t="-3125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/>
              <p:cNvSpPr/>
              <p:nvPr/>
            </p:nvSpPr>
            <p:spPr>
              <a:xfrm>
                <a:off x="323528" y="3410445"/>
                <a:ext cx="182825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>
                    <a:latin typeface="Times New Roman"/>
                    <a:ea typeface="Calibri"/>
                  </a:rPr>
                  <a:t>3</a:t>
                </a:r>
                <a:r>
                  <a:rPr lang="en-US" sz="1600" dirty="0" smtClean="0">
                    <a:latin typeface="Times New Roman"/>
                    <a:ea typeface="Calibri"/>
                  </a:rPr>
                  <a:t>)</a:t>
                </a:r>
                <a:r>
                  <a:rPr lang="ru-RU" sz="1600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16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∩</m:t>
                    </m:r>
                    <m:sSub>
                      <m:sSubPr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𝑃</m:t>
                    </m:r>
                    <m:r>
                      <a:rPr lang="ru-RU" sz="1600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410445"/>
                <a:ext cx="1828257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1667" t="-7143" r="-3000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олилиния 14"/>
          <p:cNvSpPr/>
          <p:nvPr/>
        </p:nvSpPr>
        <p:spPr>
          <a:xfrm>
            <a:off x="5891213" y="1500188"/>
            <a:ext cx="2428875" cy="2328862"/>
          </a:xfrm>
          <a:custGeom>
            <a:avLst/>
            <a:gdLst>
              <a:gd name="connsiteX0" fmla="*/ 9525 w 2428875"/>
              <a:gd name="connsiteY0" fmla="*/ 361950 h 2328862"/>
              <a:gd name="connsiteX1" fmla="*/ 2428875 w 2428875"/>
              <a:gd name="connsiteY1" fmla="*/ 0 h 2328862"/>
              <a:gd name="connsiteX2" fmla="*/ 2424112 w 2428875"/>
              <a:gd name="connsiteY2" fmla="*/ 1981200 h 2328862"/>
              <a:gd name="connsiteX3" fmla="*/ 0 w 2428875"/>
              <a:gd name="connsiteY3" fmla="*/ 2328862 h 2328862"/>
              <a:gd name="connsiteX4" fmla="*/ 9525 w 2428875"/>
              <a:gd name="connsiteY4" fmla="*/ 361950 h 232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875" h="2328862">
                <a:moveTo>
                  <a:pt x="9525" y="361950"/>
                </a:moveTo>
                <a:lnTo>
                  <a:pt x="2428875" y="0"/>
                </a:lnTo>
                <a:cubicBezTo>
                  <a:pt x="2427287" y="660400"/>
                  <a:pt x="2425700" y="1320800"/>
                  <a:pt x="2424112" y="1981200"/>
                </a:cubicBezTo>
                <a:lnTo>
                  <a:pt x="0" y="2328862"/>
                </a:lnTo>
                <a:lnTo>
                  <a:pt x="9525" y="36195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50000"/>
            </a:schemeClr>
          </a:solidFill>
          <a:ln w="95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82"/>
              <p:cNvSpPr/>
              <p:nvPr/>
            </p:nvSpPr>
            <p:spPr>
              <a:xfrm>
                <a:off x="323528" y="3969575"/>
                <a:ext cx="254403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>
                    <a:latin typeface="Times New Roman"/>
                    <a:ea typeface="Calibri"/>
                  </a:rPr>
                  <a:t>Значит</a:t>
                </a:r>
                <a:r>
                  <a:rPr lang="ru-RU" sz="1600" dirty="0">
                    <a:latin typeface="Times New Roman"/>
                    <a:ea typeface="Calibri"/>
                  </a:rPr>
                  <a:t>, </a:t>
                </a:r>
                <a:r>
                  <a:rPr lang="ru-RU" sz="1600" dirty="0" smtClean="0">
                    <a:latin typeface="Times New Roman"/>
                    <a:ea typeface="Calibri"/>
                  </a:rPr>
                  <a:t>прямые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1400" i="1" dirty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∸</m:t>
                    </m:r>
                    <m:sSub>
                      <m:sSubPr>
                        <m:ctrlPr>
                          <a:rPr lang="en-US" sz="1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1400" i="1" dirty="0">
                        <a:latin typeface="Cambria Math"/>
                        <a:cs typeface="Times New Roman" pitchFamily="18" charset="0"/>
                      </a:rPr>
                      <m:t>𝐾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969575"/>
                <a:ext cx="2544030" cy="338554"/>
              </a:xfrm>
              <a:prstGeom prst="rect">
                <a:avLst/>
              </a:prstGeom>
              <a:blipFill rotWithShape="1">
                <a:blip r:embed="rId8"/>
                <a:stretch>
                  <a:fillRect l="-1199" t="-7143" r="-2158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Прямая соединительная линия 64"/>
          <p:cNvCxnSpPr/>
          <p:nvPr/>
        </p:nvCxnSpPr>
        <p:spPr>
          <a:xfrm>
            <a:off x="7464803" y="1655228"/>
            <a:ext cx="0" cy="1959233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лилиния 6"/>
          <p:cNvSpPr/>
          <p:nvPr/>
        </p:nvSpPr>
        <p:spPr>
          <a:xfrm>
            <a:off x="6557963" y="1204913"/>
            <a:ext cx="1395412" cy="2638425"/>
          </a:xfrm>
          <a:custGeom>
            <a:avLst/>
            <a:gdLst>
              <a:gd name="connsiteX0" fmla="*/ 0 w 1395412"/>
              <a:gd name="connsiteY0" fmla="*/ 0 h 2638425"/>
              <a:gd name="connsiteX1" fmla="*/ 1395412 w 1395412"/>
              <a:gd name="connsiteY1" fmla="*/ 652462 h 2638425"/>
              <a:gd name="connsiteX2" fmla="*/ 1395412 w 1395412"/>
              <a:gd name="connsiteY2" fmla="*/ 2638425 h 2638425"/>
              <a:gd name="connsiteX3" fmla="*/ 4762 w 1395412"/>
              <a:gd name="connsiteY3" fmla="*/ 1976437 h 2638425"/>
              <a:gd name="connsiteX4" fmla="*/ 0 w 1395412"/>
              <a:gd name="connsiteY4" fmla="*/ 0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2" h="2638425">
                <a:moveTo>
                  <a:pt x="0" y="0"/>
                </a:moveTo>
                <a:lnTo>
                  <a:pt x="1395412" y="652462"/>
                </a:lnTo>
                <a:lnTo>
                  <a:pt x="1395412" y="2638425"/>
                </a:lnTo>
                <a:lnTo>
                  <a:pt x="4762" y="1976437"/>
                </a:lnTo>
                <a:cubicBezTo>
                  <a:pt x="3175" y="1320800"/>
                  <a:pt x="1587" y="665162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50000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endCxn id="43" idx="0"/>
          </p:cNvCxnSpPr>
          <p:nvPr/>
        </p:nvCxnSpPr>
        <p:spPr>
          <a:xfrm>
            <a:off x="6547966" y="1209948"/>
            <a:ext cx="681518" cy="225604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6876256" y="3435846"/>
                <a:ext cx="4064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𝐾</m:t>
                      </m:r>
                    </m:oMath>
                  </m:oMathPara>
                </a14:m>
                <a:endParaRPr lang="ru-RU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435846"/>
                <a:ext cx="406458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1791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8172400" y="3507854"/>
                <a:ext cx="3908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3507854"/>
                <a:ext cx="390876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2031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8227434" y="2162820"/>
                <a:ext cx="4403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434" y="2162820"/>
                <a:ext cx="440377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1805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7380312" y="2271777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</m:oMath>
                  </m:oMathPara>
                </a14:m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271777"/>
                <a:ext cx="398699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r="-1846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Овал 42"/>
          <p:cNvSpPr/>
          <p:nvPr/>
        </p:nvSpPr>
        <p:spPr>
          <a:xfrm>
            <a:off x="7193484" y="3465996"/>
            <a:ext cx="72000" cy="720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5465290" y="771550"/>
            <a:ext cx="3461698" cy="3391106"/>
            <a:chOff x="5631692" y="867941"/>
            <a:chExt cx="2841807" cy="2881764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5980299" y="1241698"/>
              <a:ext cx="2232248" cy="2232248"/>
              <a:chOff x="3347864" y="2571750"/>
              <a:chExt cx="1584176" cy="1584176"/>
            </a:xfrm>
          </p:grpSpPr>
          <p:sp>
            <p:nvSpPr>
              <p:cNvPr id="58" name="Куб 57"/>
              <p:cNvSpPr/>
              <p:nvPr/>
            </p:nvSpPr>
            <p:spPr>
              <a:xfrm>
                <a:off x="3347864" y="2571750"/>
                <a:ext cx="1584176" cy="1584176"/>
              </a:xfrm>
              <a:prstGeom prst="cub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9" name="Прямая соединительная линия 58"/>
              <p:cNvCxnSpPr/>
              <p:nvPr/>
            </p:nvCxnSpPr>
            <p:spPr>
              <a:xfrm>
                <a:off x="3739190" y="2581890"/>
                <a:ext cx="0" cy="1181583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 flipH="1">
                <a:off x="3767212" y="3758803"/>
                <a:ext cx="1155211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 flipV="1">
                <a:off x="3347864" y="3765281"/>
                <a:ext cx="396044" cy="388746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Прямоугольник 49"/>
                <p:cNvSpPr/>
                <p:nvPr/>
              </p:nvSpPr>
              <p:spPr>
                <a:xfrm>
                  <a:off x="5868144" y="3435846"/>
                  <a:ext cx="316617" cy="313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oMath>
                    </m:oMathPara>
                  </a14:m>
                  <a:endParaRPr lang="ru-RU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Прямоугольник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144" y="3435846"/>
                  <a:ext cx="316617" cy="313859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8197" r="-20635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Прямоугольник 50"/>
                <p:cNvSpPr/>
                <p:nvPr/>
              </p:nvSpPr>
              <p:spPr>
                <a:xfrm>
                  <a:off x="6236426" y="2762103"/>
                  <a:ext cx="325145" cy="313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oMath>
                    </m:oMathPara>
                  </a14:m>
                  <a:endParaRPr lang="ru-RU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Прямоугольник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6426" y="2762103"/>
                  <a:ext cx="325145" cy="313859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8197" r="-21538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Прямоугольник 51"/>
                <p:cNvSpPr/>
                <p:nvPr/>
              </p:nvSpPr>
              <p:spPr>
                <a:xfrm>
                  <a:off x="8156986" y="2774788"/>
                  <a:ext cx="316513" cy="313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oMath>
                    </m:oMathPara>
                  </a14:m>
                  <a:endParaRPr lang="ru-RU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Прямоугольник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6986" y="2774788"/>
                  <a:ext cx="316513" cy="313859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8333" r="-22222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Прямоугольник 52"/>
                <p:cNvSpPr/>
                <p:nvPr/>
              </p:nvSpPr>
              <p:spPr>
                <a:xfrm>
                  <a:off x="7587778" y="3430126"/>
                  <a:ext cx="332146" cy="313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oMath>
                    </m:oMathPara>
                  </a14:m>
                  <a:endParaRPr lang="ru-RU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Прямоугольник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7778" y="3430126"/>
                  <a:ext cx="332146" cy="313859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8197" r="-19403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Прямоугольник 53"/>
                <p:cNvSpPr/>
                <p:nvPr/>
              </p:nvSpPr>
              <p:spPr>
                <a:xfrm>
                  <a:off x="5631692" y="1751087"/>
                  <a:ext cx="398522" cy="313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Прямоугольник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1692" y="1751087"/>
                  <a:ext cx="398522" cy="313859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8197" r="-16456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Прямоугольник 54"/>
                <p:cNvSpPr/>
                <p:nvPr/>
              </p:nvSpPr>
              <p:spPr>
                <a:xfrm>
                  <a:off x="6482308" y="867941"/>
                  <a:ext cx="395469" cy="313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Прямоугольник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2308" y="867941"/>
                  <a:ext cx="395469" cy="313859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t="-8333" r="-16456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Прямоугольник 55"/>
                <p:cNvSpPr/>
                <p:nvPr/>
              </p:nvSpPr>
              <p:spPr>
                <a:xfrm>
                  <a:off x="8064339" y="877466"/>
                  <a:ext cx="380836" cy="313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Прямоугольник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4339" y="877466"/>
                  <a:ext cx="380836" cy="313859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t="-8197" r="-17105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Прямоугольник 56"/>
                <p:cNvSpPr/>
                <p:nvPr/>
              </p:nvSpPr>
              <p:spPr>
                <a:xfrm>
                  <a:off x="7585465" y="1751320"/>
                  <a:ext cx="399260" cy="313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Прямоугольник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5465" y="1751320"/>
                  <a:ext cx="399260" cy="313859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t="-8197" r="-15000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23528" y="1215890"/>
                <a:ext cx="54006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latin typeface="Times New Roman"/>
                    <a:ea typeface="Calibri"/>
                  </a:rPr>
                  <a:t>Покажем, что прямая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 пересекает эту плоскость в точке, не принадлежащей прямой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𝐾</m:t>
                    </m:r>
                  </m:oMath>
                </a14:m>
                <a:r>
                  <a:rPr lang="ru-RU" sz="1600" dirty="0">
                    <a:latin typeface="Times New Roman"/>
                    <a:ea typeface="Calibri"/>
                  </a:rPr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15890"/>
                <a:ext cx="5400600" cy="584775"/>
              </a:xfrm>
              <a:prstGeom prst="rect">
                <a:avLst/>
              </a:prstGeom>
              <a:blipFill rotWithShape="1">
                <a:blip r:embed="rId21"/>
                <a:stretch>
                  <a:fillRect l="-564" t="-3125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Прямая соединительная линия 61"/>
          <p:cNvCxnSpPr/>
          <p:nvPr/>
        </p:nvCxnSpPr>
        <p:spPr>
          <a:xfrm>
            <a:off x="8316416" y="1509971"/>
            <a:ext cx="0" cy="1959233"/>
          </a:xfrm>
          <a:prstGeom prst="line">
            <a:avLst/>
          </a:prstGeom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8278284" y="2478613"/>
            <a:ext cx="72000" cy="72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8273286" y="1439874"/>
            <a:ext cx="72000" cy="72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8278912" y="3438854"/>
            <a:ext cx="72000" cy="72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8028384" y="1114338"/>
                <a:ext cx="4714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accent4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4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4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1114338"/>
                <a:ext cx="471476" cy="369332"/>
              </a:xfrm>
              <a:prstGeom prst="rect">
                <a:avLst/>
              </a:prstGeom>
              <a:blipFill rotWithShape="1">
                <a:blip r:embed="rId22"/>
                <a:stretch>
                  <a:fillRect t="-8333" r="-1688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 flipH="1" flipV="1">
            <a:off x="5893544" y="1870720"/>
            <a:ext cx="2350864" cy="629022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23528" y="2012620"/>
                <a:ext cx="15947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sz="1600" i="1" dirty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dirty="0">
                          <a:latin typeface="Cambria Math"/>
                          <a:cs typeface="Times New Roman" pitchFamily="18" charset="0"/>
                        </a:rPr>
                        <m:t>𝐸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012620"/>
                <a:ext cx="1594796" cy="338554"/>
              </a:xfrm>
              <a:prstGeom prst="rect">
                <a:avLst/>
              </a:prstGeom>
              <a:blipFill rotWithShape="1">
                <a:blip r:embed="rId23"/>
                <a:stretch>
                  <a:fillRect t="-5357" r="-1145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23528" y="2271056"/>
                <a:ext cx="24779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/>
                          <a:cs typeface="Times New Roman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/>
                              <a:cs typeface="Times New Roman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/>
                              <a:cs typeface="Times New Roman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/>
                          <a:cs typeface="Times New Roman" pitchFamily="18" charset="0"/>
                        </a:rPr>
                        <m:t>𝐷</m:t>
                      </m:r>
                      <m:r>
                        <a:rPr lang="en-US" sz="160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∩</m:t>
                      </m:r>
                      <m:r>
                        <a:rPr lang="en-US" sz="1600" i="1" dirty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dirty="0">
                          <a:latin typeface="Cambria Math"/>
                          <a:cs typeface="Times New Roman" pitchFamily="18" charset="0"/>
                        </a:rPr>
                        <m:t>𝐸</m:t>
                      </m:r>
                      <m:r>
                        <a:rPr lang="en-US" sz="1600" b="0" i="1" dirty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1600" b="0" i="1" dirty="0" smtClean="0">
                          <a:latin typeface="Cambria Math"/>
                          <a:cs typeface="Times New Roman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271056"/>
                <a:ext cx="2477922" cy="338554"/>
              </a:xfrm>
              <a:prstGeom prst="rect">
                <a:avLst/>
              </a:prstGeom>
              <a:blipFill rotWithShape="1">
                <a:blip r:embed="rId24"/>
                <a:stretch>
                  <a:fillRect t="-5455" r="-246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7421484" y="3291830"/>
                <a:ext cx="3908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484" y="3291830"/>
                <a:ext cx="390876" cy="369332"/>
              </a:xfrm>
              <a:prstGeom prst="rect">
                <a:avLst/>
              </a:prstGeom>
              <a:blipFill rotWithShape="1">
                <a:blip r:embed="rId25"/>
                <a:stretch>
                  <a:fillRect t="-8197" r="-1846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Овал 65"/>
          <p:cNvSpPr/>
          <p:nvPr/>
        </p:nvSpPr>
        <p:spPr>
          <a:xfrm>
            <a:off x="7426435" y="1585131"/>
            <a:ext cx="72000" cy="72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7427299" y="3584111"/>
            <a:ext cx="72000" cy="72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7181533" y="1259595"/>
                <a:ext cx="4714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accent4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accent4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4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533" y="1259595"/>
                <a:ext cx="471476" cy="369332"/>
              </a:xfrm>
              <a:prstGeom prst="rect">
                <a:avLst/>
              </a:prstGeom>
              <a:blipFill rotWithShape="1">
                <a:blip r:embed="rId26"/>
                <a:stretch>
                  <a:fillRect t="-8333" r="-1688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323528" y="2542077"/>
                <a:ext cx="11101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/>
                          <a:cs typeface="Times New Roman" pitchFamily="18" charset="0"/>
                        </a:rPr>
                        <m:t>𝑃</m:t>
                      </m:r>
                      <m:r>
                        <a:rPr lang="en-US" sz="1600" i="1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dirty="0">
                          <a:latin typeface="Cambria Math"/>
                          <a:cs typeface="Times New Roman" pitchFamily="18" charset="0"/>
                        </a:rPr>
                        <m:t>𝐸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542077"/>
                <a:ext cx="1110112" cy="338554"/>
              </a:xfrm>
              <a:prstGeom prst="rect">
                <a:avLst/>
              </a:prstGeom>
              <a:blipFill rotWithShape="1">
                <a:blip r:embed="rId27"/>
                <a:stretch>
                  <a:fillRect t="-5357" r="-2198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Овал 46"/>
          <p:cNvSpPr/>
          <p:nvPr/>
        </p:nvSpPr>
        <p:spPr>
          <a:xfrm>
            <a:off x="7426442" y="2257840"/>
            <a:ext cx="72000" cy="72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323528" y="3673076"/>
                <a:ext cx="31185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16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∩</m:t>
                    </m:r>
                    <m:r>
                      <a:rPr lang="en-US" sz="16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  <m:sSub>
                      <m:sSubPr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𝐷</m:t>
                    </m:r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1600" b="0" i="1" dirty="0" smtClean="0">
                        <a:latin typeface="Cambria Math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,      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sz="16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∉</m:t>
                    </m:r>
                    <m:sSub>
                      <m:sSubPr>
                        <m:ctrlP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 dirty="0">
                        <a:latin typeface="Cambria Math"/>
                        <a:cs typeface="Times New Roman" pitchFamily="18" charset="0"/>
                      </a:rPr>
                      <m:t>𝐾</m:t>
                    </m:r>
                  </m:oMath>
                </a14:m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673076"/>
                <a:ext cx="3118546" cy="338554"/>
              </a:xfrm>
              <a:prstGeom prst="rect">
                <a:avLst/>
              </a:prstGeom>
              <a:blipFill rotWithShape="1">
                <a:blip r:embed="rId28"/>
                <a:stretch>
                  <a:fillRect t="-5455" r="-1758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030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2" grpId="0"/>
      <p:bldP spid="38" grpId="0"/>
      <p:bldP spid="78" grpId="0"/>
      <p:bldP spid="81" grpId="0"/>
      <p:bldP spid="82" grpId="0"/>
      <p:bldP spid="15" grpId="0" animBg="1"/>
      <p:bldP spid="83" grpId="0"/>
      <p:bldP spid="7" grpId="0" animBg="1"/>
      <p:bldP spid="35" grpId="0"/>
      <p:bldP spid="36" grpId="0"/>
      <p:bldP spid="37" grpId="0"/>
      <p:bldP spid="39" grpId="0"/>
      <p:bldP spid="43" grpId="0" animBg="1"/>
      <p:bldP spid="11" grpId="0"/>
      <p:bldP spid="41" grpId="0" animBg="1"/>
      <p:bldP spid="40" grpId="0" animBg="1"/>
      <p:bldP spid="63" grpId="0" animBg="1"/>
      <p:bldP spid="13" grpId="0"/>
      <p:bldP spid="17" grpId="0"/>
      <p:bldP spid="19" grpId="0"/>
      <p:bldP spid="64" grpId="0"/>
      <p:bldP spid="66" grpId="0" animBg="1"/>
      <p:bldP spid="67" grpId="0" animBg="1"/>
      <p:bldP spid="68" grpId="0"/>
      <p:bldP spid="29" grpId="0"/>
      <p:bldP spid="47" grpId="0" animBg="1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780557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985408">
                <a:tc>
                  <a:txBody>
                    <a:bodyPr/>
                    <a:lstStyle/>
                    <a:p>
                      <a:pPr marL="179388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i="1" dirty="0" smtClean="0">
                        <a:solidFill>
                          <a:schemeClr val="bg1"/>
                        </a:solidFill>
                        <a:effectLst>
                          <a:glow rad="63500">
                            <a:schemeClr val="tx1">
                              <a:alpha val="55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5CD">
                        <a:alpha val="70000"/>
                      </a:srgbClr>
                    </a:solidFill>
                  </a:tcPr>
                </a:tc>
              </a:tr>
              <a:tr h="4158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   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endParaRP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16718" y="186775"/>
            <a:ext cx="4709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5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Скрещивающиеся прямые</a:t>
            </a:r>
            <a:endParaRPr lang="ru-RU" sz="3200" i="1" dirty="0">
              <a:solidFill>
                <a:schemeClr val="bg1"/>
              </a:solidFill>
              <a:effectLst>
                <a:glow rad="63500">
                  <a:schemeClr val="tx1">
                    <a:alpha val="5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859" y="1122964"/>
            <a:ext cx="7594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/>
                <a:ea typeface="Calibri"/>
              </a:rPr>
              <a:t>Две прямые называются 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ea typeface="Calibri"/>
              </a:rPr>
              <a:t>скрещивающимися</a:t>
            </a:r>
            <a:r>
              <a:rPr lang="ru-RU" sz="1600" dirty="0">
                <a:latin typeface="Times New Roman"/>
                <a:ea typeface="Calibri"/>
              </a:rPr>
              <a:t>, если они не лежат в одной плоскости.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108" y="2571750"/>
            <a:ext cx="5279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Times New Roman"/>
                <a:ea typeface="Calibri"/>
              </a:rPr>
              <a:t>Взаимное расположение двух прямых в </a:t>
            </a:r>
            <a:r>
              <a:rPr lang="ru-RU" sz="1600" i="1" dirty="0" smtClean="0">
                <a:latin typeface="Times New Roman"/>
                <a:ea typeface="Calibri"/>
              </a:rPr>
              <a:t>пространстве:</a:t>
            </a:r>
            <a:endParaRPr lang="ru-RU" sz="1600" i="1" dirty="0">
              <a:latin typeface="Times New Roman"/>
              <a:ea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917" y="1517882"/>
            <a:ext cx="2094126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54111" y="3219822"/>
            <a:ext cx="8738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/>
                <a:ea typeface="Calibri"/>
              </a:rPr>
              <a:t>Теорема (Признак скрещивающихся прямых). </a:t>
            </a:r>
          </a:p>
          <a:p>
            <a:r>
              <a:rPr lang="ru-RU" sz="1600" dirty="0" smtClean="0">
                <a:latin typeface="Times New Roman"/>
                <a:ea typeface="Calibri"/>
              </a:rPr>
              <a:t>Если </a:t>
            </a:r>
            <a:r>
              <a:rPr lang="ru-RU" sz="1600" dirty="0">
                <a:latin typeface="Times New Roman"/>
                <a:ea typeface="Calibri"/>
              </a:rPr>
              <a:t>одна из двух прямых лежит в некоторой плоскости, а другая прямая пересекает эту плоскость в точке, не лежащей на первой прямой, то эти прямые скрещивающиеся.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2578" y="4168700"/>
            <a:ext cx="8729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/>
                <a:ea typeface="Calibri"/>
              </a:rPr>
              <a:t>Теорема. </a:t>
            </a:r>
            <a:r>
              <a:rPr lang="ru-RU" sz="1600" dirty="0">
                <a:latin typeface="Times New Roman"/>
                <a:ea typeface="Calibri"/>
              </a:rPr>
              <a:t>Через каждую из двух скрещивающихся прямых проходит плоскость, параллельная другой прямой, и притом только одна.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31772" y="990574"/>
            <a:ext cx="9361040" cy="4245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40228"/>
            <a:ext cx="1152000" cy="635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330" y="2545872"/>
            <a:ext cx="1152000" cy="617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596" y="2465238"/>
            <a:ext cx="1152128" cy="832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95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-36512" y="-92546"/>
            <a:ext cx="9289032" cy="5472608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" descr="\\USER-PC-15\Disk D\projects\Руслан\рисунки Png\161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44391" y="-1861622"/>
            <a:ext cx="5127232" cy="885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1789566" y="929283"/>
            <a:ext cx="5774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Segoe Print" pitchFamily="2" charset="0"/>
              </a:rPr>
              <a:t>определение скрещивающихся прямых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03818" y="2583944"/>
            <a:ext cx="6368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докажем </a:t>
            </a:r>
            <a:r>
              <a:rPr lang="ru-RU" sz="2000" dirty="0">
                <a:solidFill>
                  <a:srgbClr val="0070C0"/>
                </a:solidFill>
                <a:latin typeface="Segoe Print" pitchFamily="2" charset="0"/>
              </a:rPr>
              <a:t>теорему, которая выражает признак скрещивающихся прямых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43608" y="381893"/>
            <a:ext cx="29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Сегодня на уроке:</a:t>
            </a:r>
            <a:endParaRPr lang="ru-RU" sz="24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8192" y="1419622"/>
            <a:ext cx="6374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рассмотрим </a:t>
            </a:r>
            <a:r>
              <a:rPr lang="ru-RU" sz="2000" dirty="0">
                <a:solidFill>
                  <a:srgbClr val="0070C0"/>
                </a:solidFill>
                <a:latin typeface="Segoe Print" pitchFamily="2" charset="0"/>
              </a:rPr>
              <a:t>возможные случаи взаимного расположения двух прямых в пространстве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8192" y="3408043"/>
            <a:ext cx="6374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Segoe Print" pitchFamily="2" charset="0"/>
              </a:rPr>
              <a:t>докажем теорему о том, что через каждую из скрещивающихся прямых можно провести плоскость, параллельную другой прямой</a:t>
            </a:r>
          </a:p>
        </p:txBody>
      </p:sp>
    </p:spTree>
    <p:extLst>
      <p:ext uri="{BB962C8B-B14F-4D97-AF65-F5344CB8AC3E}">
        <p14:creationId xmlns:p14="http://schemas.microsoft.com/office/powerpoint/2010/main" val="391262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16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9502"/>
            <a:ext cx="8352928" cy="72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539552" y="36502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Определение. </a:t>
            </a:r>
            <a:r>
              <a:rPr lang="ru-RU" dirty="0">
                <a:latin typeface="Times New Roman"/>
                <a:ea typeface="Calibri"/>
              </a:rPr>
              <a:t>Две прямые в пространстве называются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</a:rPr>
              <a:t>параллельными</a:t>
            </a:r>
            <a:r>
              <a:rPr lang="ru-RU" dirty="0">
                <a:latin typeface="Times New Roman"/>
                <a:ea typeface="Calibri"/>
              </a:rPr>
              <a:t>,  </a:t>
            </a:r>
          </a:p>
          <a:p>
            <a:r>
              <a:rPr lang="ru-RU" dirty="0">
                <a:latin typeface="Times New Roman"/>
                <a:ea typeface="Calibri"/>
              </a:rPr>
              <a:t>                         если они лежат в одной плоскости и не пересекаются.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4506333" y="3222203"/>
            <a:ext cx="125013" cy="722461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араллелограмм 26"/>
          <p:cNvSpPr/>
          <p:nvPr/>
        </p:nvSpPr>
        <p:spPr>
          <a:xfrm>
            <a:off x="1318901" y="1779662"/>
            <a:ext cx="3960440" cy="2160240"/>
          </a:xfrm>
          <a:prstGeom prst="parallelogram">
            <a:avLst/>
          </a:prstGeom>
          <a:solidFill>
            <a:srgbClr val="E3EBF5">
              <a:alpha val="69804"/>
            </a:srgb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528614" y="3579862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614" y="3579862"/>
                <a:ext cx="404020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r="-22727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3184798" y="1851670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798" y="1851670"/>
                <a:ext cx="404020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692" r="-20896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3616846" y="2283718"/>
                <a:ext cx="3858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846" y="2283718"/>
                <a:ext cx="385875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692" r="-23438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516216" y="1923678"/>
                <a:ext cx="8176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𝒂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𝒃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923678"/>
                <a:ext cx="817660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692" r="-10448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3760862" y="3003798"/>
                <a:ext cx="3691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862" y="3003798"/>
                <a:ext cx="369139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692" r="-26667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4480942" y="1779662"/>
                <a:ext cx="39959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</m:oMath>
                  </m:oMathPara>
                </a14:m>
                <a:endParaRPr lang="ru-RU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942" y="1779662"/>
                <a:ext cx="399597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7576" r="-2424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531074" y="2594223"/>
                <a:ext cx="8176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𝑎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∦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074" y="2594223"/>
                <a:ext cx="817660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7692" r="-10370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559649" y="3291830"/>
                <a:ext cx="8176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𝑏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∦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𝑑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649" y="3291830"/>
                <a:ext cx="817660" cy="400110"/>
              </a:xfrm>
              <a:prstGeom prst="rect">
                <a:avLst/>
              </a:prstGeom>
              <a:blipFill rotWithShape="1">
                <a:blip r:embed="rId11"/>
                <a:stretch>
                  <a:fillRect t="-7576" r="-12687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Прямая соединительная линия 61"/>
          <p:cNvCxnSpPr/>
          <p:nvPr/>
        </p:nvCxnSpPr>
        <p:spPr>
          <a:xfrm>
            <a:off x="2172494" y="2283718"/>
            <a:ext cx="1800200" cy="1152128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4627074" y="1568400"/>
            <a:ext cx="288032" cy="166456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4413588" y="3954189"/>
            <a:ext cx="90676" cy="524026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4586858" y="3204964"/>
            <a:ext cx="72000" cy="720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2104678" y="2571750"/>
            <a:ext cx="1872208" cy="100811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1816646" y="2139702"/>
            <a:ext cx="1872208" cy="100811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5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7" grpId="0" animBg="1"/>
      <p:bldP spid="29" grpId="0"/>
      <p:bldP spid="30" grpId="0"/>
      <p:bldP spid="31" grpId="0"/>
      <p:bldP spid="32" grpId="0"/>
      <p:bldP spid="35" grpId="0"/>
      <p:bldP spid="38" grpId="0"/>
      <p:bldP spid="51" grpId="0"/>
      <p:bldP spid="52" grpId="0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олилиния 45"/>
          <p:cNvSpPr/>
          <p:nvPr/>
        </p:nvSpPr>
        <p:spPr>
          <a:xfrm>
            <a:off x="907927" y="1204913"/>
            <a:ext cx="657225" cy="2609850"/>
          </a:xfrm>
          <a:custGeom>
            <a:avLst/>
            <a:gdLst>
              <a:gd name="connsiteX0" fmla="*/ 0 w 657225"/>
              <a:gd name="connsiteY0" fmla="*/ 2609850 h 2609850"/>
              <a:gd name="connsiteX1" fmla="*/ 657225 w 657225"/>
              <a:gd name="connsiteY1" fmla="*/ 1985962 h 2609850"/>
              <a:gd name="connsiteX2" fmla="*/ 652463 w 657225"/>
              <a:gd name="connsiteY2" fmla="*/ 0 h 2609850"/>
              <a:gd name="connsiteX3" fmla="*/ 9525 w 657225"/>
              <a:gd name="connsiteY3" fmla="*/ 647700 h 2609850"/>
              <a:gd name="connsiteX4" fmla="*/ 0 w 657225"/>
              <a:gd name="connsiteY4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2609850">
                <a:moveTo>
                  <a:pt x="0" y="2609850"/>
                </a:moveTo>
                <a:lnTo>
                  <a:pt x="657225" y="1985962"/>
                </a:lnTo>
                <a:cubicBezTo>
                  <a:pt x="655638" y="1323975"/>
                  <a:pt x="654050" y="661987"/>
                  <a:pt x="652463" y="0"/>
                </a:cubicBezTo>
                <a:lnTo>
                  <a:pt x="9525" y="647700"/>
                </a:lnTo>
                <a:lnTo>
                  <a:pt x="0" y="260985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896419" y="3183305"/>
            <a:ext cx="2702397" cy="644900"/>
          </a:xfrm>
          <a:custGeom>
            <a:avLst/>
            <a:gdLst>
              <a:gd name="connsiteX0" fmla="*/ 0 w 2205038"/>
              <a:gd name="connsiteY0" fmla="*/ 540544 h 540544"/>
              <a:gd name="connsiteX1" fmla="*/ 552450 w 2205038"/>
              <a:gd name="connsiteY1" fmla="*/ 4763 h 540544"/>
              <a:gd name="connsiteX2" fmla="*/ 2205038 w 2205038"/>
              <a:gd name="connsiteY2" fmla="*/ 0 h 540544"/>
              <a:gd name="connsiteX3" fmla="*/ 1662113 w 2205038"/>
              <a:gd name="connsiteY3" fmla="*/ 540544 h 540544"/>
              <a:gd name="connsiteX4" fmla="*/ 0 w 2205038"/>
              <a:gd name="connsiteY4" fmla="*/ 540544 h 540544"/>
              <a:gd name="connsiteX0" fmla="*/ 0 w 2223432"/>
              <a:gd name="connsiteY0" fmla="*/ 512644 h 540544"/>
              <a:gd name="connsiteX1" fmla="*/ 570844 w 2223432"/>
              <a:gd name="connsiteY1" fmla="*/ 4763 h 540544"/>
              <a:gd name="connsiteX2" fmla="*/ 2223432 w 2223432"/>
              <a:gd name="connsiteY2" fmla="*/ 0 h 540544"/>
              <a:gd name="connsiteX3" fmla="*/ 1680507 w 2223432"/>
              <a:gd name="connsiteY3" fmla="*/ 540544 h 540544"/>
              <a:gd name="connsiteX4" fmla="*/ 0 w 2223432"/>
              <a:gd name="connsiteY4" fmla="*/ 512644 h 540544"/>
              <a:gd name="connsiteX0" fmla="*/ 0 w 2223432"/>
              <a:gd name="connsiteY0" fmla="*/ 512644 h 512644"/>
              <a:gd name="connsiteX1" fmla="*/ 570844 w 2223432"/>
              <a:gd name="connsiteY1" fmla="*/ 4763 h 512644"/>
              <a:gd name="connsiteX2" fmla="*/ 2223432 w 2223432"/>
              <a:gd name="connsiteY2" fmla="*/ 0 h 512644"/>
              <a:gd name="connsiteX3" fmla="*/ 1701528 w 2223432"/>
              <a:gd name="connsiteY3" fmla="*/ 510108 h 512644"/>
              <a:gd name="connsiteX4" fmla="*/ 0 w 2223432"/>
              <a:gd name="connsiteY4" fmla="*/ 512644 h 512644"/>
              <a:gd name="connsiteX0" fmla="*/ 0 w 2236571"/>
              <a:gd name="connsiteY0" fmla="*/ 515180 h 515180"/>
              <a:gd name="connsiteX1" fmla="*/ 570844 w 2236571"/>
              <a:gd name="connsiteY1" fmla="*/ 7299 h 515180"/>
              <a:gd name="connsiteX2" fmla="*/ 2236571 w 2236571"/>
              <a:gd name="connsiteY2" fmla="*/ 0 h 515180"/>
              <a:gd name="connsiteX3" fmla="*/ 1701528 w 2236571"/>
              <a:gd name="connsiteY3" fmla="*/ 512644 h 515180"/>
              <a:gd name="connsiteX4" fmla="*/ 0 w 2236571"/>
              <a:gd name="connsiteY4" fmla="*/ 515180 h 51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571" h="515180">
                <a:moveTo>
                  <a:pt x="0" y="515180"/>
                </a:moveTo>
                <a:lnTo>
                  <a:pt x="570844" y="7299"/>
                </a:lnTo>
                <a:lnTo>
                  <a:pt x="2236571" y="0"/>
                </a:lnTo>
                <a:lnTo>
                  <a:pt x="1701528" y="512644"/>
                </a:lnTo>
                <a:lnTo>
                  <a:pt x="0" y="51518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9" name="Прямая соединительная линия 28"/>
          <p:cNvCxnSpPr>
            <a:stCxn id="36" idx="0"/>
          </p:cNvCxnSpPr>
          <p:nvPr/>
        </p:nvCxnSpPr>
        <p:spPr>
          <a:xfrm flipV="1">
            <a:off x="896419" y="1203598"/>
            <a:ext cx="670296" cy="2624607"/>
          </a:xfrm>
          <a:prstGeom prst="line">
            <a:avLst/>
          </a:prstGeom>
          <a:ln w="285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894452" y="1872023"/>
            <a:ext cx="673036" cy="1314353"/>
          </a:xfrm>
          <a:prstGeom prst="line">
            <a:avLst/>
          </a:prstGeom>
          <a:ln w="285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46" idx="2"/>
            <a:endCxn id="36" idx="3"/>
          </p:cNvCxnSpPr>
          <p:nvPr/>
        </p:nvCxnSpPr>
        <p:spPr>
          <a:xfrm>
            <a:off x="1560390" y="1204913"/>
            <a:ext cx="1391946" cy="262011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467544" y="771550"/>
            <a:ext cx="3427194" cy="3391106"/>
            <a:chOff x="5631692" y="867941"/>
            <a:chExt cx="2813483" cy="2881764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5980299" y="1241698"/>
              <a:ext cx="2232248" cy="2232248"/>
              <a:chOff x="3347864" y="2571750"/>
              <a:chExt cx="1584176" cy="1584176"/>
            </a:xfrm>
          </p:grpSpPr>
          <p:sp>
            <p:nvSpPr>
              <p:cNvPr id="22" name="Куб 21"/>
              <p:cNvSpPr/>
              <p:nvPr/>
            </p:nvSpPr>
            <p:spPr>
              <a:xfrm>
                <a:off x="3347864" y="2571750"/>
                <a:ext cx="1584176" cy="1584176"/>
              </a:xfrm>
              <a:prstGeom prst="cub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3739190" y="2581890"/>
                <a:ext cx="0" cy="1181583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3767212" y="3758803"/>
                <a:ext cx="1155211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V="1">
                <a:off x="3347864" y="3765281"/>
                <a:ext cx="396044" cy="388746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Прямоугольник 13"/>
                <p:cNvSpPr/>
                <p:nvPr/>
              </p:nvSpPr>
              <p:spPr>
                <a:xfrm>
                  <a:off x="5868144" y="3435846"/>
                  <a:ext cx="316617" cy="313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oMath>
                    </m:oMathPara>
                  </a14:m>
                  <a:endParaRPr lang="ru-RU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Прямоугольник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144" y="3435846"/>
                  <a:ext cx="316617" cy="31385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20313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Прямоугольник 14"/>
                <p:cNvSpPr/>
                <p:nvPr/>
              </p:nvSpPr>
              <p:spPr>
                <a:xfrm>
                  <a:off x="6429703" y="2879394"/>
                  <a:ext cx="325145" cy="313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oMath>
                    </m:oMathPara>
                  </a14:m>
                  <a:endParaRPr lang="ru-RU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Прямоугольник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9703" y="2879394"/>
                  <a:ext cx="325145" cy="31385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r="-20000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Прямоугольник 15"/>
                <p:cNvSpPr/>
                <p:nvPr/>
              </p:nvSpPr>
              <p:spPr>
                <a:xfrm>
                  <a:off x="7818891" y="2879394"/>
                  <a:ext cx="316513" cy="313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oMath>
                    </m:oMathPara>
                  </a14:m>
                  <a:endParaRPr lang="ru-RU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Прямоугольник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8891" y="2879394"/>
                  <a:ext cx="316513" cy="31385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333" r="-22222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Прямоугольник 16"/>
                <p:cNvSpPr/>
                <p:nvPr/>
              </p:nvSpPr>
              <p:spPr>
                <a:xfrm>
                  <a:off x="7587778" y="3430126"/>
                  <a:ext cx="332146" cy="313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oMath>
                    </m:oMathPara>
                  </a14:m>
                  <a:endParaRPr lang="ru-RU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Прямоугольник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7778" y="3430126"/>
                  <a:ext cx="332146" cy="31385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21212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Прямоугольник 17"/>
                <p:cNvSpPr/>
                <p:nvPr/>
              </p:nvSpPr>
              <p:spPr>
                <a:xfrm>
                  <a:off x="5631692" y="1751087"/>
                  <a:ext cx="398522" cy="313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Прямоугольник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1692" y="1751087"/>
                  <a:ext cx="398522" cy="31385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16250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Прямоугольник 18"/>
                <p:cNvSpPr/>
                <p:nvPr/>
              </p:nvSpPr>
              <p:spPr>
                <a:xfrm>
                  <a:off x="6482308" y="867941"/>
                  <a:ext cx="395469" cy="313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Прямоугольник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2308" y="867941"/>
                  <a:ext cx="395469" cy="31385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333" r="-17722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Прямоугольник 19"/>
                <p:cNvSpPr/>
                <p:nvPr/>
              </p:nvSpPr>
              <p:spPr>
                <a:xfrm>
                  <a:off x="8064339" y="877466"/>
                  <a:ext cx="380836" cy="313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Прямоугольник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4339" y="877466"/>
                  <a:ext cx="380836" cy="31385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18421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Прямоугольник 20"/>
                <p:cNvSpPr/>
                <p:nvPr/>
              </p:nvSpPr>
              <p:spPr>
                <a:xfrm>
                  <a:off x="7585465" y="1751320"/>
                  <a:ext cx="399260" cy="313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Прямоугольник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5465" y="1751320"/>
                  <a:ext cx="399260" cy="31385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197" r="-16456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49924" y="771550"/>
                <a:ext cx="1085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𝐴𝐵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𝐷𝐶</m:t>
                      </m:r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924" y="771550"/>
                <a:ext cx="1085875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730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16016" y="1068874"/>
                <a:ext cx="12894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𝐴𝐵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𝐴𝐵𝐶</m:t>
                      </m:r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068874"/>
                <a:ext cx="1289456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r="-568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21349" y="1356906"/>
                <a:ext cx="12933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𝐷𝐶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𝐴𝐵𝐶</m:t>
                      </m:r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349" y="1356906"/>
                <a:ext cx="1293366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563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5516862" y="339502"/>
                <a:ext cx="24395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𝐴𝐵𝐶𝐷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/>
                    <a:ea typeface="Calibri"/>
                  </a:rPr>
                  <a:t>–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куб. </a:t>
                </a:r>
                <a:endParaRPr lang="ru-RU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62" y="339502"/>
                <a:ext cx="2439514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10000" r="-325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единительная линия 25"/>
          <p:cNvCxnSpPr/>
          <p:nvPr/>
        </p:nvCxnSpPr>
        <p:spPr>
          <a:xfrm flipV="1">
            <a:off x="549457" y="2915164"/>
            <a:ext cx="1312431" cy="1244478"/>
          </a:xfrm>
          <a:prstGeom prst="line">
            <a:avLst/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627785" y="2869307"/>
            <a:ext cx="1296143" cy="1296143"/>
          </a:xfrm>
          <a:prstGeom prst="line">
            <a:avLst/>
          </a:pr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1195245" y="2495550"/>
            <a:ext cx="72000" cy="720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125987" y="771550"/>
                <a:ext cx="1567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ru-RU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987" y="771550"/>
                <a:ext cx="1567673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333" r="-466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131320" y="1068049"/>
                <a:ext cx="15854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i="1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320" y="1068049"/>
                <a:ext cx="1585499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197" r="-423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155660" y="1398416"/>
                <a:ext cx="12959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accent3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660" y="1398416"/>
                <a:ext cx="1295931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197" r="-566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единительная линия 49"/>
          <p:cNvCxnSpPr/>
          <p:nvPr/>
        </p:nvCxnSpPr>
        <p:spPr>
          <a:xfrm>
            <a:off x="891126" y="1874793"/>
            <a:ext cx="0" cy="195923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680868" y="774550"/>
                <a:ext cx="12836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?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868" y="774550"/>
                <a:ext cx="1283620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197" r="-521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85852" y="339502"/>
                <a:ext cx="4114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Прямые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скрещивающиеся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2" y="339502"/>
                <a:ext cx="4114140" cy="369332"/>
              </a:xfrm>
              <a:prstGeom prst="rect">
                <a:avLst/>
              </a:prstGeom>
              <a:blipFill rotWithShape="1">
                <a:blip r:embed="rId19"/>
                <a:stretch>
                  <a:fillRect l="-1185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51670"/>
            <a:ext cx="4320480" cy="1008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4644008" y="1859037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Определение. </a:t>
            </a:r>
            <a:r>
              <a:rPr lang="ru-RU" dirty="0">
                <a:latin typeface="Times New Roman"/>
                <a:ea typeface="Calibri"/>
              </a:rPr>
              <a:t>Две прямые называются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</a:rPr>
              <a:t>скрещивающимися</a:t>
            </a:r>
            <a:r>
              <a:rPr lang="ru-RU" dirty="0">
                <a:latin typeface="Times New Roman"/>
                <a:ea typeface="Calibri"/>
              </a:rPr>
              <a:t>, если они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не лежат в одной плоскости</a:t>
            </a:r>
            <a:r>
              <a:rPr lang="ru-RU" dirty="0" smtClean="0">
                <a:latin typeface="Times New Roman"/>
                <a:ea typeface="Calibri"/>
              </a:rPr>
              <a:t>.</a:t>
            </a:r>
            <a:endParaRPr lang="ru-RU" dirty="0">
              <a:latin typeface="Times New Roman"/>
              <a:ea typeface="Calibri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H="1">
            <a:off x="7948439" y="3994976"/>
            <a:ext cx="141949" cy="27109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араллелограмм 56"/>
          <p:cNvSpPr/>
          <p:nvPr/>
        </p:nvSpPr>
        <p:spPr>
          <a:xfrm>
            <a:off x="4716016" y="3079689"/>
            <a:ext cx="3960440" cy="1186385"/>
          </a:xfrm>
          <a:prstGeom prst="parallelogram">
            <a:avLst/>
          </a:prstGeom>
          <a:solidFill>
            <a:srgbClr val="E3EBF5">
              <a:alpha val="69804"/>
            </a:srgb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4874927" y="3834026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927" y="3834026"/>
                <a:ext cx="404020" cy="400110"/>
              </a:xfrm>
              <a:prstGeom prst="rect">
                <a:avLst/>
              </a:prstGeom>
              <a:blipFill rotWithShape="1">
                <a:blip r:embed="rId21"/>
                <a:stretch>
                  <a:fillRect t="-7576" r="-22727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6581913" y="3151697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913" y="3151697"/>
                <a:ext cx="404020" cy="400110"/>
              </a:xfrm>
              <a:prstGeom prst="rect">
                <a:avLst/>
              </a:prstGeom>
              <a:blipFill rotWithShape="1">
                <a:blip r:embed="rId22"/>
                <a:stretch>
                  <a:fillRect t="-7576" r="-2121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8062292" y="2969930"/>
                <a:ext cx="39959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292" y="2969930"/>
                <a:ext cx="399597" cy="400110"/>
              </a:xfrm>
              <a:prstGeom prst="rect">
                <a:avLst/>
              </a:prstGeom>
              <a:blipFill rotWithShape="1">
                <a:blip r:embed="rId23"/>
                <a:stretch>
                  <a:fillRect t="-7576" r="-21538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Прямая соединительная линия 60"/>
          <p:cNvCxnSpPr/>
          <p:nvPr/>
        </p:nvCxnSpPr>
        <p:spPr>
          <a:xfrm flipH="1">
            <a:off x="8100392" y="2969930"/>
            <a:ext cx="432049" cy="100811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7803629" y="4266074"/>
            <a:ext cx="143058" cy="28803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8062260" y="3944174"/>
            <a:ext cx="72000" cy="720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V="1">
            <a:off x="5508104" y="3439729"/>
            <a:ext cx="1577865" cy="39429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89134" y="4380417"/>
                <a:ext cx="8565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𝒂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∸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𝒃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134" y="4380417"/>
                <a:ext cx="856517" cy="400110"/>
              </a:xfrm>
              <a:prstGeom prst="rect">
                <a:avLst/>
              </a:prstGeom>
              <a:blipFill rotWithShape="1">
                <a:blip r:embed="rId24"/>
                <a:stretch>
                  <a:fillRect t="-7692" r="-10638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30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5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6" grpId="0" animBg="1"/>
      <p:bldP spid="36" grpId="0" animBg="1"/>
      <p:bldP spid="6" grpId="0"/>
      <p:bldP spid="7" grpId="0"/>
      <p:bldP spid="32" grpId="0"/>
      <p:bldP spid="34" grpId="0"/>
      <p:bldP spid="42" grpId="0" animBg="1"/>
      <p:bldP spid="43" grpId="0"/>
      <p:bldP spid="45" grpId="0"/>
      <p:bldP spid="47" grpId="0"/>
      <p:bldP spid="51" grpId="0"/>
      <p:bldP spid="55" grpId="0"/>
      <p:bldP spid="57" grpId="0" animBg="1"/>
      <p:bldP spid="58" grpId="0"/>
      <p:bldP spid="59" grpId="0"/>
      <p:bldP spid="60" grpId="0"/>
      <p:bldP spid="63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6012290" y="1131590"/>
            <a:ext cx="3131840" cy="401191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144750" y="1131590"/>
            <a:ext cx="2861060" cy="4011910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131590"/>
            <a:ext cx="3131840" cy="401191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Параллелограмм 43"/>
          <p:cNvSpPr/>
          <p:nvPr/>
        </p:nvSpPr>
        <p:spPr>
          <a:xfrm>
            <a:off x="251520" y="3196126"/>
            <a:ext cx="2592288" cy="1368153"/>
          </a:xfrm>
          <a:prstGeom prst="parallelogram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251520" y="4204239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04239"/>
                <a:ext cx="404020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692" r="-22388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2051720" y="3219822"/>
                <a:ext cx="371447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219822"/>
                <a:ext cx="371447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9672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8244408" y="2787774"/>
                <a:ext cx="3858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2787774"/>
                <a:ext cx="385875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r="-23438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1428918" y="3939902"/>
                <a:ext cx="4067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918" y="3939902"/>
                <a:ext cx="406778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576" r="-2388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358719" y="396116"/>
            <a:ext cx="64082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/>
                <a:ea typeface="Calibri"/>
              </a:rPr>
              <a:t>Взаимное расположение двух прямых в </a:t>
            </a:r>
            <a:r>
              <a:rPr lang="ru-RU" sz="2000" b="1" i="1" dirty="0">
                <a:latin typeface="Times New Roman"/>
                <a:ea typeface="Calibri"/>
              </a:rPr>
              <a:t>пространстве</a:t>
            </a:r>
            <a:endParaRPr lang="ru-RU" sz="2000" b="1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293643"/>
            <a:ext cx="29523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/>
                <a:ea typeface="Calibri"/>
              </a:rPr>
              <a:t>1</a:t>
            </a:r>
            <a:r>
              <a:rPr lang="ru-RU" i="1" dirty="0" smtClean="0">
                <a:latin typeface="Times New Roman"/>
                <a:ea typeface="Calibri"/>
              </a:rPr>
              <a:t>. Прямые </a:t>
            </a:r>
            <a:r>
              <a:rPr lang="ru-RU" b="1" i="1" dirty="0">
                <a:latin typeface="Times New Roman"/>
                <a:ea typeface="Calibri"/>
              </a:rPr>
              <a:t>пересекаются</a:t>
            </a:r>
            <a:r>
              <a:rPr lang="ru-RU" i="1" dirty="0">
                <a:latin typeface="Times New Roman"/>
                <a:ea typeface="Calibri"/>
              </a:rPr>
              <a:t>, т.е.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имеют одну только общую точку</a:t>
            </a:r>
            <a:r>
              <a:rPr lang="ru-RU" i="1" dirty="0">
                <a:latin typeface="Times New Roman"/>
                <a:ea typeface="Calibri"/>
              </a:rPr>
              <a:t>.</a:t>
            </a:r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9700" y="2424777"/>
                <a:ext cx="817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00" y="2424777"/>
                <a:ext cx="81766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970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95400" y="2807057"/>
                <a:ext cx="12250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𝑪</m:t>
                      </m:r>
                    </m:oMath>
                  </m:oMathPara>
                </a14:m>
                <a:endParaRPr lang="ru-RU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400" y="2807057"/>
                <a:ext cx="1225014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547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3275856" y="1294309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/>
                <a:ea typeface="Calibri"/>
              </a:rPr>
              <a:t>2. </a:t>
            </a:r>
            <a:r>
              <a:rPr lang="ru-RU" i="1" dirty="0" smtClean="0">
                <a:latin typeface="Times New Roman"/>
                <a:ea typeface="Calibri"/>
              </a:rPr>
              <a:t>Прямые </a:t>
            </a:r>
            <a:r>
              <a:rPr lang="ru-RU" b="1" i="1" dirty="0">
                <a:latin typeface="Times New Roman"/>
                <a:ea typeface="Calibri"/>
              </a:rPr>
              <a:t>параллельны</a:t>
            </a:r>
            <a:r>
              <a:rPr lang="ru-RU" i="1" dirty="0">
                <a:latin typeface="Times New Roman"/>
                <a:ea typeface="Calibri"/>
              </a:rPr>
              <a:t>, т.е.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лежат в одной плоскости</a:t>
            </a:r>
            <a:r>
              <a:rPr lang="ru-RU" i="1" dirty="0">
                <a:latin typeface="Times New Roman"/>
                <a:ea typeface="Calibri"/>
              </a:rPr>
              <a:t> и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не пересекаются</a:t>
            </a:r>
            <a:r>
              <a:rPr lang="en-US" i="1" dirty="0" smtClean="0">
                <a:latin typeface="Times New Roman"/>
                <a:ea typeface="Calibri"/>
              </a:rPr>
              <a:t>.</a:t>
            </a:r>
            <a:endParaRPr lang="ru-RU" i="1" dirty="0"/>
          </a:p>
        </p:txBody>
      </p:sp>
      <p:sp>
        <p:nvSpPr>
          <p:cNvPr id="87" name="Параллелограмм 86"/>
          <p:cNvSpPr/>
          <p:nvPr/>
        </p:nvSpPr>
        <p:spPr>
          <a:xfrm>
            <a:off x="3275856" y="3205536"/>
            <a:ext cx="2592288" cy="1368153"/>
          </a:xfrm>
          <a:prstGeom prst="parallelogram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3275856" y="4213649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213649"/>
                <a:ext cx="404020" cy="400110"/>
              </a:xfrm>
              <a:prstGeom prst="rect">
                <a:avLst/>
              </a:prstGeom>
              <a:blipFill rotWithShape="1">
                <a:blip r:embed="rId16"/>
                <a:stretch>
                  <a:fillRect t="-7576" r="-2388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Прямая соединительная линия 56"/>
          <p:cNvCxnSpPr/>
          <p:nvPr/>
        </p:nvCxnSpPr>
        <p:spPr>
          <a:xfrm flipH="1">
            <a:off x="827586" y="3579862"/>
            <a:ext cx="1584174" cy="59622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142797" y="2806824"/>
                <a:ext cx="7553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797" y="2806824"/>
                <a:ext cx="755335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197" r="-1056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570953" y="2423542"/>
                <a:ext cx="8192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953" y="2423542"/>
                <a:ext cx="819263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333" r="-970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651073" y="2423542"/>
                <a:ext cx="8154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073" y="2423542"/>
                <a:ext cx="815480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333" r="-895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6048672" y="1288380"/>
            <a:ext cx="3095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/>
                <a:ea typeface="Calibri"/>
              </a:rPr>
              <a:t>3. Прямые </a:t>
            </a:r>
            <a:r>
              <a:rPr lang="ru-RU" b="1" i="1" dirty="0">
                <a:latin typeface="Times New Roman"/>
                <a:ea typeface="Calibri"/>
              </a:rPr>
              <a:t>скрещивающиеся</a:t>
            </a:r>
            <a:r>
              <a:rPr lang="ru-RU" i="1" dirty="0">
                <a:latin typeface="Times New Roman"/>
                <a:ea typeface="Calibri"/>
              </a:rPr>
              <a:t>, т.е.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не лежат в одной плоскости</a:t>
            </a:r>
            <a:r>
              <a:rPr lang="ru-RU" i="1" dirty="0">
                <a:latin typeface="Times New Roman"/>
                <a:ea typeface="Calibri"/>
              </a:rPr>
              <a:t>. </a:t>
            </a:r>
            <a:endParaRPr lang="ru-RU" i="1" dirty="0"/>
          </a:p>
        </p:txBody>
      </p:sp>
      <p:cxnSp>
        <p:nvCxnSpPr>
          <p:cNvPr id="145" name="Прямая соединительная линия 144"/>
          <p:cNvCxnSpPr/>
          <p:nvPr/>
        </p:nvCxnSpPr>
        <p:spPr>
          <a:xfrm flipV="1">
            <a:off x="7668344" y="3795886"/>
            <a:ext cx="504056" cy="936104"/>
          </a:xfrm>
          <a:prstGeom prst="line">
            <a:avLst/>
          </a:prstGeom>
          <a:ln w="19050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араллелограмм 119"/>
          <p:cNvSpPr/>
          <p:nvPr/>
        </p:nvSpPr>
        <p:spPr>
          <a:xfrm>
            <a:off x="6260951" y="3219821"/>
            <a:ext cx="2592288" cy="1368153"/>
          </a:xfrm>
          <a:prstGeom prst="parallelogram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6348352" y="4155926"/>
                <a:ext cx="3838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352" y="4155926"/>
                <a:ext cx="383888" cy="400110"/>
              </a:xfrm>
              <a:prstGeom prst="rect">
                <a:avLst/>
              </a:prstGeom>
              <a:blipFill rotWithShape="1">
                <a:blip r:embed="rId31"/>
                <a:stretch>
                  <a:fillRect t="-7692" r="-25397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Прямая соединительная линия 71"/>
          <p:cNvCxnSpPr/>
          <p:nvPr/>
        </p:nvCxnSpPr>
        <p:spPr>
          <a:xfrm flipV="1">
            <a:off x="8172400" y="2859782"/>
            <a:ext cx="504056" cy="93610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flipH="1" flipV="1">
            <a:off x="899592" y="3579862"/>
            <a:ext cx="1368152" cy="57606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Прямоугольник 135"/>
              <p:cNvSpPr/>
              <p:nvPr/>
            </p:nvSpPr>
            <p:spPr>
              <a:xfrm>
                <a:off x="2051720" y="3795886"/>
                <a:ext cx="34624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1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36" name="Прямоугольник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795886"/>
                <a:ext cx="346249" cy="338554"/>
              </a:xfrm>
              <a:prstGeom prst="rect">
                <a:avLst/>
              </a:prstGeom>
              <a:blipFill rotWithShape="1">
                <a:blip r:embed="rId32"/>
                <a:stretch>
                  <a:fillRect t="-5455" r="-16071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Овал 42"/>
          <p:cNvSpPr/>
          <p:nvPr/>
        </p:nvSpPr>
        <p:spPr>
          <a:xfrm>
            <a:off x="1576247" y="3848844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1709820" y="2424777"/>
                <a:ext cx="813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820" y="2424777"/>
                <a:ext cx="813877" cy="369332"/>
              </a:xfrm>
              <a:prstGeom prst="rect">
                <a:avLst/>
              </a:prstGeom>
              <a:blipFill rotWithShape="1">
                <a:blip r:embed="rId33"/>
                <a:stretch>
                  <a:fillRect t="-8333" r="-970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Прямоугольник 89"/>
              <p:cNvSpPr/>
              <p:nvPr/>
            </p:nvSpPr>
            <p:spPr>
              <a:xfrm>
                <a:off x="8100392" y="3651870"/>
                <a:ext cx="4403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3651870"/>
                <a:ext cx="440377" cy="369332"/>
              </a:xfrm>
              <a:prstGeom prst="rect">
                <a:avLst/>
              </a:prstGeom>
              <a:blipFill rotWithShape="1">
                <a:blip r:embed="rId34"/>
                <a:stretch>
                  <a:fillRect t="-8197" r="-1805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Прямоугольник 137"/>
              <p:cNvSpPr/>
              <p:nvPr/>
            </p:nvSpPr>
            <p:spPr>
              <a:xfrm>
                <a:off x="4848625" y="3133189"/>
                <a:ext cx="371447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8" name="Прямоугольник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625" y="3133189"/>
                <a:ext cx="371447" cy="369332"/>
              </a:xfrm>
              <a:prstGeom prst="rect">
                <a:avLst/>
              </a:prstGeom>
              <a:blipFill rotWithShape="1">
                <a:blip r:embed="rId35"/>
                <a:stretch>
                  <a:fillRect t="-8197" r="-21311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Прямая соединительная линия 138"/>
          <p:cNvCxnSpPr/>
          <p:nvPr/>
        </p:nvCxnSpPr>
        <p:spPr>
          <a:xfrm flipH="1">
            <a:off x="3624491" y="3415683"/>
            <a:ext cx="1584174" cy="59622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Прямоугольник 139"/>
              <p:cNvSpPr/>
              <p:nvPr/>
            </p:nvSpPr>
            <p:spPr>
              <a:xfrm>
                <a:off x="5001025" y="3493229"/>
                <a:ext cx="371447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sz="1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40" name="Прямоугольник 1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025" y="3493229"/>
                <a:ext cx="371447" cy="369332"/>
              </a:xfrm>
              <a:prstGeom prst="rect">
                <a:avLst/>
              </a:prstGeom>
              <a:blipFill rotWithShape="1">
                <a:blip r:embed="rId36"/>
                <a:stretch>
                  <a:fillRect t="-8197" r="-21311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1" name="Прямая соединительная линия 140"/>
          <p:cNvCxnSpPr/>
          <p:nvPr/>
        </p:nvCxnSpPr>
        <p:spPr>
          <a:xfrm flipH="1">
            <a:off x="3776891" y="3775723"/>
            <a:ext cx="1584174" cy="59622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Прямоугольник 141"/>
              <p:cNvSpPr/>
              <p:nvPr/>
            </p:nvSpPr>
            <p:spPr>
              <a:xfrm>
                <a:off x="7728945" y="3147814"/>
                <a:ext cx="371447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2" name="Прямоугольник 1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945" y="3147814"/>
                <a:ext cx="371447" cy="369332"/>
              </a:xfrm>
              <a:prstGeom prst="rect">
                <a:avLst/>
              </a:prstGeom>
              <a:blipFill rotWithShape="1">
                <a:blip r:embed="rId37"/>
                <a:stretch>
                  <a:fillRect t="-8197" r="-19672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" name="Прямая соединительная линия 142"/>
          <p:cNvCxnSpPr/>
          <p:nvPr/>
        </p:nvCxnSpPr>
        <p:spPr>
          <a:xfrm flipH="1">
            <a:off x="6504811" y="3430308"/>
            <a:ext cx="1584174" cy="59622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6447490" y="2418209"/>
                <a:ext cx="800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490" y="2418209"/>
                <a:ext cx="800860" cy="369332"/>
              </a:xfrm>
              <a:prstGeom prst="rect">
                <a:avLst/>
              </a:prstGeom>
              <a:blipFill rotWithShape="1">
                <a:blip r:embed="rId38"/>
                <a:stretch>
                  <a:fillRect t="-8333" r="-992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Овал 145"/>
          <p:cNvSpPr/>
          <p:nvPr/>
        </p:nvSpPr>
        <p:spPr>
          <a:xfrm>
            <a:off x="8115250" y="3795886"/>
            <a:ext cx="72000" cy="7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7524328" y="2425184"/>
                <a:ext cx="1276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2425184"/>
                <a:ext cx="1276375" cy="369332"/>
              </a:xfrm>
              <a:prstGeom prst="rect">
                <a:avLst/>
              </a:prstGeom>
              <a:blipFill rotWithShape="1">
                <a:blip r:embed="rId39"/>
                <a:stretch>
                  <a:fillRect t="-8333" r="-571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129033" y="2808026"/>
                <a:ext cx="788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∸</m:t>
                      </m:r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033" y="2808026"/>
                <a:ext cx="788999" cy="369332"/>
              </a:xfrm>
              <a:prstGeom prst="rect">
                <a:avLst/>
              </a:prstGeom>
              <a:blipFill rotWithShape="1">
                <a:blip r:embed="rId40"/>
                <a:stretch>
                  <a:fillRect t="-8333" r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3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5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25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250"/>
                            </p:stCondLst>
                            <p:childTnLst>
                              <p:par>
                                <p:cTn id="1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75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  <p:bldP spid="14" grpId="0" animBg="1"/>
      <p:bldP spid="8" grpId="0" animBg="1"/>
      <p:bldP spid="44" grpId="0" animBg="1"/>
      <p:bldP spid="50" grpId="0"/>
      <p:bldP spid="51" grpId="0"/>
      <p:bldP spid="52" grpId="0"/>
      <p:bldP spid="56" grpId="0"/>
      <p:bldP spid="7" grpId="0"/>
      <p:bldP spid="15" grpId="0"/>
      <p:bldP spid="16" grpId="0"/>
      <p:bldP spid="48" grpId="0"/>
      <p:bldP spid="17" grpId="0"/>
      <p:bldP spid="87" grpId="0" animBg="1"/>
      <p:bldP spid="88" grpId="0"/>
      <p:bldP spid="91" grpId="0"/>
      <p:bldP spid="92" grpId="0"/>
      <p:bldP spid="93" grpId="0"/>
      <p:bldP spid="30" grpId="0"/>
      <p:bldP spid="120" grpId="0" animBg="1"/>
      <p:bldP spid="76" grpId="0"/>
      <p:bldP spid="136" grpId="0"/>
      <p:bldP spid="43" grpId="0" animBg="1"/>
      <p:bldP spid="137" grpId="0"/>
      <p:bldP spid="90" grpId="0"/>
      <p:bldP spid="138" grpId="0"/>
      <p:bldP spid="140" grpId="0"/>
      <p:bldP spid="142" grpId="0"/>
      <p:bldP spid="144" grpId="0"/>
      <p:bldP spid="146" grpId="0" animBg="1"/>
      <p:bldP spid="147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490"/>
            <a:ext cx="9144000" cy="548640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2737933" y="339502"/>
            <a:ext cx="3672407" cy="147732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/>
                <a:ea typeface="Calibri"/>
              </a:rPr>
              <a:t>Наглядным примером о скрещивающихся прямых дают две дороги, одна из которых проходит по эстакаде, а другая – под эстакадой.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30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9"/>
          <a:stretch/>
        </p:blipFill>
        <p:spPr>
          <a:xfrm>
            <a:off x="0" y="-139700"/>
            <a:ext cx="9144000" cy="5339647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2987824" y="2069068"/>
            <a:ext cx="3312368" cy="92333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/>
                <a:ea typeface="Calibri"/>
              </a:rPr>
              <a:t>Линии электропередач и </a:t>
            </a:r>
            <a:r>
              <a:rPr lang="ru-RU" dirty="0" smtClean="0">
                <a:latin typeface="Times New Roman"/>
                <a:ea typeface="Calibri"/>
              </a:rPr>
              <a:t>река</a:t>
            </a:r>
            <a:r>
              <a:rPr lang="en-US" dirty="0" smtClean="0"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дают нам представление о скрещивающихся прямых.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30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Прямая соединительная линия 40"/>
          <p:cNvCxnSpPr/>
          <p:nvPr/>
        </p:nvCxnSpPr>
        <p:spPr>
          <a:xfrm flipV="1">
            <a:off x="7128385" y="2907407"/>
            <a:ext cx="621492" cy="96048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8552"/>
            <a:ext cx="8351256" cy="1241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7" y="214707"/>
            <a:ext cx="8352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Теорема</a:t>
            </a:r>
            <a:r>
              <a:rPr lang="en-US" b="1" dirty="0" smtClean="0">
                <a:latin typeface="Times New Roman"/>
                <a:ea typeface="Calibri"/>
              </a:rPr>
              <a:t> (</a:t>
            </a:r>
            <a:r>
              <a:rPr lang="ru-RU" b="1" dirty="0" smtClean="0">
                <a:latin typeface="Times New Roman"/>
                <a:ea typeface="Calibri"/>
              </a:rPr>
              <a:t>Признак </a:t>
            </a:r>
            <a:r>
              <a:rPr lang="ru-RU" b="1" dirty="0">
                <a:latin typeface="Times New Roman"/>
                <a:ea typeface="Calibri"/>
              </a:rPr>
              <a:t>скрещивающихся прямых).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4383" y="1391047"/>
            <a:ext cx="1944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Доказательство.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44383" y="1679079"/>
                <a:ext cx="27154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r>
                  <a:rPr lang="ru-RU" dirty="0" smtClean="0">
                    <a:latin typeface="Times New Roman"/>
                    <a:ea typeface="Calibri"/>
                  </a:rPr>
                  <a:t>.</a:t>
                </a:r>
                <a:endParaRPr lang="ru-RU" i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83" y="1679079"/>
                <a:ext cx="2715449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794" t="-98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23529" y="1967111"/>
                <a:ext cx="302433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Докажем, что</a:t>
                </a:r>
                <a:r>
                  <a:rPr lang="en-US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 </a:t>
                </a:r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прямые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∸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9" y="1967111"/>
                <a:ext cx="3024335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613" t="-10000" r="-121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23528" y="2270001"/>
                <a:ext cx="424847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Предположим, </a:t>
                </a:r>
                <a:r>
                  <a:rPr lang="ru-RU" dirty="0">
                    <a:latin typeface="Times New Roman"/>
                    <a:ea typeface="Calibri"/>
                  </a:rPr>
                  <a:t>что прямая</a:t>
                </a:r>
                <a:r>
                  <a:rPr lang="ru-RU" dirty="0" smtClean="0"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dirty="0" smtClean="0">
                    <a:latin typeface="Times New Roman"/>
                    <a:ea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dirty="0" smtClean="0">
                    <a:latin typeface="Times New Roman"/>
                    <a:ea typeface="Calibri"/>
                  </a:rPr>
                  <a:t>.</a:t>
                </a:r>
                <a:endParaRPr lang="ru-RU" i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270001"/>
                <a:ext cx="4248472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148" t="-98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23529" y="2571750"/>
                <a:ext cx="496855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Тогда плоскость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 проходит через прямую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 и точку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9" y="2571750"/>
                <a:ext cx="4968552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982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44382" y="3369171"/>
                <a:ext cx="516372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Получили, что прямая</a:t>
                </a:r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/>
                    <a:ea typeface="Calibri"/>
                  </a:rPr>
                  <a:t>, а это противоречит условию теоремы. </a:t>
                </a:r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82" y="3369171"/>
                <a:ext cx="5163722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943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344382" y="4515966"/>
            <a:ext cx="2099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Теорема доказана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ru-RU" b="1" dirty="0"/>
          </a:p>
        </p:txBody>
      </p:sp>
      <p:sp>
        <p:nvSpPr>
          <p:cNvPr id="26" name="Параллелограмм 25"/>
          <p:cNvSpPr/>
          <p:nvPr/>
        </p:nvSpPr>
        <p:spPr>
          <a:xfrm>
            <a:off x="5292080" y="2139702"/>
            <a:ext cx="3312368" cy="1512168"/>
          </a:xfrm>
          <a:prstGeom prst="parallelogram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5817345" y="1560210"/>
            <a:ext cx="2980267" cy="2520280"/>
          </a:xfrm>
          <a:custGeom>
            <a:avLst/>
            <a:gdLst>
              <a:gd name="connsiteX0" fmla="*/ 25400 w 2980267"/>
              <a:gd name="connsiteY0" fmla="*/ 1405467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25400 w 2980267"/>
              <a:gd name="connsiteY50" fmla="*/ 1210733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25400 w 2980267"/>
              <a:gd name="connsiteY50" fmla="*/ 1210733 h 2074333"/>
              <a:gd name="connsiteX0" fmla="*/ 6350 w 2980267"/>
              <a:gd name="connsiteY0" fmla="*/ 1262592 h 2074333"/>
              <a:gd name="connsiteX1" fmla="*/ 8467 w 2980267"/>
              <a:gd name="connsiteY1" fmla="*/ 1253067 h 2074333"/>
              <a:gd name="connsiteX2" fmla="*/ 25400 w 2980267"/>
              <a:gd name="connsiteY2" fmla="*/ 1083733 h 2074333"/>
              <a:gd name="connsiteX3" fmla="*/ 110067 w 2980267"/>
              <a:gd name="connsiteY3" fmla="*/ 948267 h 2074333"/>
              <a:gd name="connsiteX4" fmla="*/ 186267 w 2980267"/>
              <a:gd name="connsiteY4" fmla="*/ 838200 h 2074333"/>
              <a:gd name="connsiteX5" fmla="*/ 287867 w 2980267"/>
              <a:gd name="connsiteY5" fmla="*/ 753533 h 2074333"/>
              <a:gd name="connsiteX6" fmla="*/ 448733 w 2980267"/>
              <a:gd name="connsiteY6" fmla="*/ 643467 h 2074333"/>
              <a:gd name="connsiteX7" fmla="*/ 550333 w 2980267"/>
              <a:gd name="connsiteY7" fmla="*/ 601133 h 2074333"/>
              <a:gd name="connsiteX8" fmla="*/ 601133 w 2980267"/>
              <a:gd name="connsiteY8" fmla="*/ 516467 h 2074333"/>
              <a:gd name="connsiteX9" fmla="*/ 601133 w 2980267"/>
              <a:gd name="connsiteY9" fmla="*/ 406400 h 2074333"/>
              <a:gd name="connsiteX10" fmla="*/ 677333 w 2980267"/>
              <a:gd name="connsiteY10" fmla="*/ 321733 h 2074333"/>
              <a:gd name="connsiteX11" fmla="*/ 787400 w 2980267"/>
              <a:gd name="connsiteY11" fmla="*/ 262467 h 2074333"/>
              <a:gd name="connsiteX12" fmla="*/ 931333 w 2980267"/>
              <a:gd name="connsiteY12" fmla="*/ 228600 h 2074333"/>
              <a:gd name="connsiteX13" fmla="*/ 1168400 w 2980267"/>
              <a:gd name="connsiteY13" fmla="*/ 211667 h 2074333"/>
              <a:gd name="connsiteX14" fmla="*/ 1430867 w 2980267"/>
              <a:gd name="connsiteY14" fmla="*/ 237067 h 2074333"/>
              <a:gd name="connsiteX15" fmla="*/ 1574800 w 2980267"/>
              <a:gd name="connsiteY15" fmla="*/ 220133 h 2074333"/>
              <a:gd name="connsiteX16" fmla="*/ 1761067 w 2980267"/>
              <a:gd name="connsiteY16" fmla="*/ 160867 h 2074333"/>
              <a:gd name="connsiteX17" fmla="*/ 1921933 w 2980267"/>
              <a:gd name="connsiteY17" fmla="*/ 76200 h 2074333"/>
              <a:gd name="connsiteX18" fmla="*/ 2108200 w 2980267"/>
              <a:gd name="connsiteY18" fmla="*/ 8467 h 2074333"/>
              <a:gd name="connsiteX19" fmla="*/ 2345267 w 2980267"/>
              <a:gd name="connsiteY19" fmla="*/ 0 h 2074333"/>
              <a:gd name="connsiteX20" fmla="*/ 2565400 w 2980267"/>
              <a:gd name="connsiteY20" fmla="*/ 33867 h 2074333"/>
              <a:gd name="connsiteX21" fmla="*/ 2760133 w 2980267"/>
              <a:gd name="connsiteY21" fmla="*/ 101600 h 2074333"/>
              <a:gd name="connsiteX22" fmla="*/ 2904067 w 2980267"/>
              <a:gd name="connsiteY22" fmla="*/ 203200 h 2074333"/>
              <a:gd name="connsiteX23" fmla="*/ 2980267 w 2980267"/>
              <a:gd name="connsiteY23" fmla="*/ 389467 h 2074333"/>
              <a:gd name="connsiteX24" fmla="*/ 2980267 w 2980267"/>
              <a:gd name="connsiteY24" fmla="*/ 558800 h 2074333"/>
              <a:gd name="connsiteX25" fmla="*/ 2912533 w 2980267"/>
              <a:gd name="connsiteY25" fmla="*/ 728133 h 2074333"/>
              <a:gd name="connsiteX26" fmla="*/ 2802467 w 2980267"/>
              <a:gd name="connsiteY26" fmla="*/ 889000 h 2074333"/>
              <a:gd name="connsiteX27" fmla="*/ 2709333 w 2980267"/>
              <a:gd name="connsiteY27" fmla="*/ 1049867 h 2074333"/>
              <a:gd name="connsiteX28" fmla="*/ 2683933 w 2980267"/>
              <a:gd name="connsiteY28" fmla="*/ 1227667 h 2074333"/>
              <a:gd name="connsiteX29" fmla="*/ 2633133 w 2980267"/>
              <a:gd name="connsiteY29" fmla="*/ 1473200 h 2074333"/>
              <a:gd name="connsiteX30" fmla="*/ 2556933 w 2980267"/>
              <a:gd name="connsiteY30" fmla="*/ 1634067 h 2074333"/>
              <a:gd name="connsiteX31" fmla="*/ 2497667 w 2980267"/>
              <a:gd name="connsiteY31" fmla="*/ 1744133 h 2074333"/>
              <a:gd name="connsiteX32" fmla="*/ 2379133 w 2980267"/>
              <a:gd name="connsiteY32" fmla="*/ 1845733 h 2074333"/>
              <a:gd name="connsiteX33" fmla="*/ 2226733 w 2980267"/>
              <a:gd name="connsiteY33" fmla="*/ 1938867 h 2074333"/>
              <a:gd name="connsiteX34" fmla="*/ 2074333 w 2980267"/>
              <a:gd name="connsiteY34" fmla="*/ 1964267 h 2074333"/>
              <a:gd name="connsiteX35" fmla="*/ 1921933 w 2980267"/>
              <a:gd name="connsiteY35" fmla="*/ 1955800 h 2074333"/>
              <a:gd name="connsiteX36" fmla="*/ 1727200 w 2980267"/>
              <a:gd name="connsiteY36" fmla="*/ 1964267 h 2074333"/>
              <a:gd name="connsiteX37" fmla="*/ 1566333 w 2980267"/>
              <a:gd name="connsiteY37" fmla="*/ 1955800 h 2074333"/>
              <a:gd name="connsiteX38" fmla="*/ 1388533 w 2980267"/>
              <a:gd name="connsiteY38" fmla="*/ 1955800 h 2074333"/>
              <a:gd name="connsiteX39" fmla="*/ 1176867 w 2980267"/>
              <a:gd name="connsiteY39" fmla="*/ 1955800 h 2074333"/>
              <a:gd name="connsiteX40" fmla="*/ 939800 w 2980267"/>
              <a:gd name="connsiteY40" fmla="*/ 2006600 h 2074333"/>
              <a:gd name="connsiteX41" fmla="*/ 795867 w 2980267"/>
              <a:gd name="connsiteY41" fmla="*/ 2057400 h 2074333"/>
              <a:gd name="connsiteX42" fmla="*/ 541867 w 2980267"/>
              <a:gd name="connsiteY42" fmla="*/ 2074333 h 2074333"/>
              <a:gd name="connsiteX43" fmla="*/ 338667 w 2980267"/>
              <a:gd name="connsiteY43" fmla="*/ 2074333 h 2074333"/>
              <a:gd name="connsiteX44" fmla="*/ 254000 w 2980267"/>
              <a:gd name="connsiteY44" fmla="*/ 2048933 h 2074333"/>
              <a:gd name="connsiteX45" fmla="*/ 169333 w 2980267"/>
              <a:gd name="connsiteY45" fmla="*/ 1947333 h 2074333"/>
              <a:gd name="connsiteX46" fmla="*/ 110067 w 2980267"/>
              <a:gd name="connsiteY46" fmla="*/ 1811867 h 2074333"/>
              <a:gd name="connsiteX47" fmla="*/ 50800 w 2980267"/>
              <a:gd name="connsiteY47" fmla="*/ 1625600 h 2074333"/>
              <a:gd name="connsiteX48" fmla="*/ 0 w 2980267"/>
              <a:gd name="connsiteY48" fmla="*/ 1473200 h 2074333"/>
              <a:gd name="connsiteX49" fmla="*/ 0 w 2980267"/>
              <a:gd name="connsiteY49" fmla="*/ 1320800 h 2074333"/>
              <a:gd name="connsiteX50" fmla="*/ 6350 w 2980267"/>
              <a:gd name="connsiteY50" fmla="*/ 1244071 h 207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980267" h="2074333">
                <a:moveTo>
                  <a:pt x="6350" y="1262592"/>
                </a:moveTo>
                <a:lnTo>
                  <a:pt x="8467" y="1253067"/>
                </a:lnTo>
                <a:lnTo>
                  <a:pt x="25400" y="1083733"/>
                </a:lnTo>
                <a:lnTo>
                  <a:pt x="110067" y="948267"/>
                </a:lnTo>
                <a:lnTo>
                  <a:pt x="186267" y="838200"/>
                </a:lnTo>
                <a:lnTo>
                  <a:pt x="287867" y="753533"/>
                </a:lnTo>
                <a:lnTo>
                  <a:pt x="448733" y="643467"/>
                </a:lnTo>
                <a:lnTo>
                  <a:pt x="550333" y="601133"/>
                </a:lnTo>
                <a:lnTo>
                  <a:pt x="601133" y="516467"/>
                </a:lnTo>
                <a:lnTo>
                  <a:pt x="601133" y="406400"/>
                </a:lnTo>
                <a:lnTo>
                  <a:pt x="677333" y="321733"/>
                </a:lnTo>
                <a:lnTo>
                  <a:pt x="787400" y="262467"/>
                </a:lnTo>
                <a:lnTo>
                  <a:pt x="931333" y="228600"/>
                </a:lnTo>
                <a:lnTo>
                  <a:pt x="1168400" y="211667"/>
                </a:lnTo>
                <a:lnTo>
                  <a:pt x="1430867" y="237067"/>
                </a:lnTo>
                <a:lnTo>
                  <a:pt x="1574800" y="220133"/>
                </a:lnTo>
                <a:lnTo>
                  <a:pt x="1761067" y="160867"/>
                </a:lnTo>
                <a:lnTo>
                  <a:pt x="1921933" y="76200"/>
                </a:lnTo>
                <a:lnTo>
                  <a:pt x="2108200" y="8467"/>
                </a:lnTo>
                <a:lnTo>
                  <a:pt x="2345267" y="0"/>
                </a:lnTo>
                <a:lnTo>
                  <a:pt x="2565400" y="33867"/>
                </a:lnTo>
                <a:lnTo>
                  <a:pt x="2760133" y="101600"/>
                </a:lnTo>
                <a:lnTo>
                  <a:pt x="2904067" y="203200"/>
                </a:lnTo>
                <a:lnTo>
                  <a:pt x="2980267" y="389467"/>
                </a:lnTo>
                <a:lnTo>
                  <a:pt x="2980267" y="558800"/>
                </a:lnTo>
                <a:lnTo>
                  <a:pt x="2912533" y="728133"/>
                </a:lnTo>
                <a:lnTo>
                  <a:pt x="2802467" y="889000"/>
                </a:lnTo>
                <a:lnTo>
                  <a:pt x="2709333" y="1049867"/>
                </a:lnTo>
                <a:lnTo>
                  <a:pt x="2683933" y="1227667"/>
                </a:lnTo>
                <a:lnTo>
                  <a:pt x="2633133" y="1473200"/>
                </a:lnTo>
                <a:lnTo>
                  <a:pt x="2556933" y="1634067"/>
                </a:lnTo>
                <a:lnTo>
                  <a:pt x="2497667" y="1744133"/>
                </a:lnTo>
                <a:lnTo>
                  <a:pt x="2379133" y="1845733"/>
                </a:lnTo>
                <a:lnTo>
                  <a:pt x="2226733" y="1938867"/>
                </a:lnTo>
                <a:lnTo>
                  <a:pt x="2074333" y="1964267"/>
                </a:lnTo>
                <a:lnTo>
                  <a:pt x="1921933" y="1955800"/>
                </a:lnTo>
                <a:lnTo>
                  <a:pt x="1727200" y="1964267"/>
                </a:lnTo>
                <a:lnTo>
                  <a:pt x="1566333" y="1955800"/>
                </a:lnTo>
                <a:lnTo>
                  <a:pt x="1388533" y="1955800"/>
                </a:lnTo>
                <a:lnTo>
                  <a:pt x="1176867" y="1955800"/>
                </a:lnTo>
                <a:lnTo>
                  <a:pt x="939800" y="2006600"/>
                </a:lnTo>
                <a:lnTo>
                  <a:pt x="795867" y="2057400"/>
                </a:lnTo>
                <a:lnTo>
                  <a:pt x="541867" y="2074333"/>
                </a:lnTo>
                <a:lnTo>
                  <a:pt x="338667" y="2074333"/>
                </a:lnTo>
                <a:lnTo>
                  <a:pt x="254000" y="2048933"/>
                </a:lnTo>
                <a:lnTo>
                  <a:pt x="169333" y="1947333"/>
                </a:lnTo>
                <a:lnTo>
                  <a:pt x="110067" y="1811867"/>
                </a:lnTo>
                <a:lnTo>
                  <a:pt x="50800" y="1625600"/>
                </a:lnTo>
                <a:lnTo>
                  <a:pt x="0" y="1473200"/>
                </a:lnTo>
                <a:lnTo>
                  <a:pt x="0" y="1320800"/>
                </a:lnTo>
                <a:lnTo>
                  <a:pt x="6350" y="1244071"/>
                </a:lnTo>
              </a:path>
            </a:pathLst>
          </a:custGeom>
          <a:solidFill>
            <a:schemeClr val="accent6">
              <a:lumMod val="20000"/>
              <a:lumOff val="80000"/>
              <a:alpha val="6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5868144" y="2427734"/>
            <a:ext cx="1656184" cy="629022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7092280" y="2096269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096269"/>
                <a:ext cx="404020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7576" r="-2089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 flipV="1">
            <a:off x="7740352" y="1707654"/>
            <a:ext cx="792088" cy="1224136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5364088" y="3251760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251760"/>
                <a:ext cx="404020" cy="400110"/>
              </a:xfrm>
              <a:prstGeom prst="rect">
                <a:avLst/>
              </a:prstGeom>
              <a:blipFill rotWithShape="1">
                <a:blip r:embed="rId12"/>
                <a:stretch>
                  <a:fillRect t="-7576" r="-22727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8028384" y="1563638"/>
                <a:ext cx="3858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1563638"/>
                <a:ext cx="385875" cy="400110"/>
              </a:xfrm>
              <a:prstGeom prst="rect">
                <a:avLst/>
              </a:prstGeom>
              <a:blipFill rotWithShape="1">
                <a:blip r:embed="rId13"/>
                <a:stretch>
                  <a:fillRect t="-7692" r="-23810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340780" y="3100189"/>
                <a:ext cx="43752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/>
                    <a:ea typeface="Calibri"/>
                  </a:rPr>
                  <a:t>Следовательно</a:t>
                </a:r>
                <a:r>
                  <a:rPr lang="ru-RU" dirty="0">
                    <a:latin typeface="Times New Roman"/>
                    <a:ea typeface="Calibri"/>
                  </a:rPr>
                  <a:t>, совпадает с плоскостью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80" y="3100189"/>
                <a:ext cx="4375236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1253" t="-10000" r="-181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Прямоугольник 38"/>
          <p:cNvSpPr/>
          <p:nvPr/>
        </p:nvSpPr>
        <p:spPr>
          <a:xfrm>
            <a:off x="5220072" y="384801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Т. к. через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прямую и не лежащую на ней точку проходит единственная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плоскость. 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0678" y="483518"/>
            <a:ext cx="82957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Если одна из двух прямых лежит в некоторой плоскости, а другая прямая пересекает эту плоскость в точке, не лежащей на первой прямой, то эти прямые скрещивающиеся.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711785" y="2872558"/>
            <a:ext cx="72000" cy="720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323528" y="3911327"/>
                <a:ext cx="475252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dirty="0">
                    <a:latin typeface="Times New Roman"/>
                    <a:ea typeface="Calibri"/>
                    <a:cs typeface="Times New Roman"/>
                  </a:rPr>
                  <a:t>Таким образом, наше предположение </a:t>
                </a:r>
                <a:r>
                  <a:rPr lang="ru-RU" dirty="0" smtClean="0">
                    <a:latin typeface="Times New Roman"/>
                    <a:ea typeface="Calibri"/>
                    <a:cs typeface="Times New Roman"/>
                  </a:rPr>
                  <a:t>неверно, а </a:t>
                </a:r>
                <a:r>
                  <a:rPr lang="ru-RU" dirty="0">
                    <a:latin typeface="Times New Roman"/>
                    <a:ea typeface="Calibri"/>
                    <a:cs typeface="Times New Roman"/>
                  </a:rPr>
                  <a:t>значит, прямые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∸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  <a:cs typeface="Times New Roman"/>
                  </a:rPr>
                  <a:t>.</a:t>
                </a:r>
                <a:endParaRPr lang="ru-RU" sz="14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911327"/>
                <a:ext cx="4752528" cy="646331"/>
              </a:xfrm>
              <a:prstGeom prst="rect">
                <a:avLst/>
              </a:prstGeom>
              <a:blipFill rotWithShape="1">
                <a:blip r:embed="rId15"/>
                <a:stretch>
                  <a:fillRect l="-1026" t="-4717" r="-166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7740352" y="2787774"/>
                <a:ext cx="4403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</m:oMath>
                  </m:oMathPara>
                </a14:m>
                <a:endParaRPr lang="ru-RU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2787774"/>
                <a:ext cx="440377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197" r="-1805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6084168" y="3651870"/>
                <a:ext cx="404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651870"/>
                <a:ext cx="404020" cy="400110"/>
              </a:xfrm>
              <a:prstGeom prst="rect">
                <a:avLst/>
              </a:prstGeom>
              <a:blipFill rotWithShape="1">
                <a:blip r:embed="rId17"/>
                <a:stretch>
                  <a:fillRect t="-7576" r="-25758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96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2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2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2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  <p:bldP spid="8" grpId="0"/>
      <p:bldP spid="13" grpId="0"/>
      <p:bldP spid="16" grpId="0"/>
      <p:bldP spid="19" grpId="0"/>
      <p:bldP spid="20" grpId="0"/>
      <p:bldP spid="21" grpId="0"/>
      <p:bldP spid="26" grpId="0" animBg="1"/>
      <p:bldP spid="43" grpId="0" animBg="1"/>
      <p:bldP spid="43" grpId="1" animBg="1"/>
      <p:bldP spid="23" grpId="0"/>
      <p:bldP spid="27" grpId="0"/>
      <p:bldP spid="29" grpId="0"/>
      <p:bldP spid="37" grpId="0"/>
      <p:bldP spid="39" grpId="0"/>
      <p:bldP spid="39" grpId="1"/>
      <p:bldP spid="2" grpId="0"/>
      <p:bldP spid="24" grpId="0" animBg="1"/>
      <p:bldP spid="45" grpId="0"/>
      <p:bldP spid="46" grpId="0"/>
      <p:bldP spid="30" grpId="0"/>
      <p:bldP spid="3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угольник 7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1335881" y="3557588"/>
            <a:ext cx="2066925" cy="509587"/>
          </a:xfrm>
          <a:custGeom>
            <a:avLst/>
            <a:gdLst>
              <a:gd name="connsiteX0" fmla="*/ 0 w 2066925"/>
              <a:gd name="connsiteY0" fmla="*/ 0 h 509587"/>
              <a:gd name="connsiteX1" fmla="*/ 2066925 w 2066925"/>
              <a:gd name="connsiteY1" fmla="*/ 4762 h 509587"/>
              <a:gd name="connsiteX2" fmla="*/ 621507 w 2066925"/>
              <a:gd name="connsiteY2" fmla="*/ 509587 h 509587"/>
              <a:gd name="connsiteX3" fmla="*/ 0 w 2066925"/>
              <a:gd name="connsiteY3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925" h="509587">
                <a:moveTo>
                  <a:pt x="0" y="0"/>
                </a:moveTo>
                <a:lnTo>
                  <a:pt x="2066925" y="4762"/>
                </a:lnTo>
                <a:lnTo>
                  <a:pt x="621507" y="509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Прямоугольник 120"/>
              <p:cNvSpPr/>
              <p:nvPr/>
            </p:nvSpPr>
            <p:spPr>
              <a:xfrm>
                <a:off x="4705740" y="1338322"/>
                <a:ext cx="43911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𝐴𝐵𝐶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/>
                    <a:ea typeface="Calibri"/>
                  </a:rPr>
                  <a:t>–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прямая треугольная призма. </a:t>
                </a:r>
                <a:endParaRPr lang="ru-RU" dirty="0"/>
              </a:p>
            </p:txBody>
          </p:sp>
        </mc:Choice>
        <mc:Fallback xmlns="">
          <p:sp>
            <p:nvSpPr>
              <p:cNvPr id="121" name="Прямоугольник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740" y="1338322"/>
                <a:ext cx="4391138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10000" r="-138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Прямоугольник 121"/>
              <p:cNvSpPr/>
              <p:nvPr/>
            </p:nvSpPr>
            <p:spPr>
              <a:xfrm>
                <a:off x="6300192" y="2059310"/>
                <a:ext cx="12042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∸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𝐵𝐶</m:t>
                      </m:r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2" name="Прямоугольник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059310"/>
                <a:ext cx="120424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656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Прямоугольник 122"/>
              <p:cNvSpPr/>
              <p:nvPr/>
            </p:nvSpPr>
            <p:spPr>
              <a:xfrm>
                <a:off x="6027100" y="2571750"/>
                <a:ext cx="17851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  <a:cs typeface="Times New Roman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∩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𝐴𝐵𝐶</m:t>
                      </m:r>
                      <m:r>
                        <a:rPr lang="ru-RU" b="0" i="1" dirty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3" name="Прямоугольник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100" y="2571750"/>
                <a:ext cx="1785169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375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Прямая соединительная линия 123"/>
          <p:cNvCxnSpPr/>
          <p:nvPr/>
        </p:nvCxnSpPr>
        <p:spPr>
          <a:xfrm flipV="1">
            <a:off x="1318940" y="1347614"/>
            <a:ext cx="2100932" cy="2190822"/>
          </a:xfrm>
          <a:prstGeom prst="line">
            <a:avLst/>
          </a:prstGeom>
          <a:ln w="28575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Прямоугольник 124"/>
              <p:cNvSpPr/>
              <p:nvPr/>
            </p:nvSpPr>
            <p:spPr>
              <a:xfrm>
                <a:off x="6587083" y="3138522"/>
                <a:ext cx="108012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∉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𝐵𝐶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5" name="Прямоугольник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083" y="3138522"/>
                <a:ext cx="108012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899592" y="987574"/>
            <a:ext cx="2952328" cy="3456384"/>
            <a:chOff x="899592" y="987574"/>
            <a:chExt cx="2952328" cy="3456384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1951137" y="1851670"/>
              <a:ext cx="0" cy="223224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Группа 20"/>
            <p:cNvGrpSpPr/>
            <p:nvPr/>
          </p:nvGrpSpPr>
          <p:grpSpPr>
            <a:xfrm>
              <a:off x="899592" y="987574"/>
              <a:ext cx="2952328" cy="3456384"/>
              <a:chOff x="899592" y="987574"/>
              <a:chExt cx="2952328" cy="34563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Прямоугольник 106"/>
                  <p:cNvSpPr/>
                  <p:nvPr/>
                </p:nvSpPr>
                <p:spPr>
                  <a:xfrm>
                    <a:off x="971358" y="3318480"/>
                    <a:ext cx="38568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ru-RU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Прямоугольник 10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358" y="3318480"/>
                    <a:ext cx="385682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8197" r="-20313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Прямоугольник 107"/>
                  <p:cNvSpPr/>
                  <p:nvPr/>
                </p:nvSpPr>
                <p:spPr>
                  <a:xfrm>
                    <a:off x="3398666" y="3313036"/>
                    <a:ext cx="39606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ru-RU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" name="Прямоугольник 10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8666" y="3313036"/>
                    <a:ext cx="396069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t="-8197" r="-2187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Прямоугольник 108"/>
                  <p:cNvSpPr/>
                  <p:nvPr/>
                </p:nvSpPr>
                <p:spPr>
                  <a:xfrm>
                    <a:off x="1772196" y="4074626"/>
                    <a:ext cx="38568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ru-RU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" name="Прямоугольник 10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2196" y="4074626"/>
                    <a:ext cx="385682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t="-8197" r="-20635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Прямоугольник 110"/>
                  <p:cNvSpPr/>
                  <p:nvPr/>
                </p:nvSpPr>
                <p:spPr>
                  <a:xfrm>
                    <a:off x="899592" y="987574"/>
                    <a:ext cx="48545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1" name="Прямоугольник 1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9592" y="987574"/>
                    <a:ext cx="485453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t="-8197" r="-16456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Прямоугольник 111"/>
                  <p:cNvSpPr/>
                  <p:nvPr/>
                </p:nvSpPr>
                <p:spPr>
                  <a:xfrm>
                    <a:off x="3370185" y="990089"/>
                    <a:ext cx="48173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2" name="Прямоугольник 1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0185" y="990089"/>
                    <a:ext cx="481735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t="-8197" r="-16456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Прямоугольник 112"/>
                  <p:cNvSpPr/>
                  <p:nvPr/>
                </p:nvSpPr>
                <p:spPr>
                  <a:xfrm>
                    <a:off x="1763688" y="1440830"/>
                    <a:ext cx="46390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3" name="Прямоугольник 1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3688" y="1440830"/>
                    <a:ext cx="463909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t="-8197" r="-18421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0" name="Группа 19"/>
              <p:cNvGrpSpPr/>
              <p:nvPr/>
            </p:nvGrpSpPr>
            <p:grpSpPr>
              <a:xfrm>
                <a:off x="1312590" y="1328564"/>
                <a:ext cx="2150687" cy="2754101"/>
                <a:chOff x="1312590" y="1328564"/>
                <a:chExt cx="2150687" cy="2754101"/>
              </a:xfrm>
            </p:grpSpPr>
            <p:cxnSp>
              <p:nvCxnSpPr>
                <p:cNvPr id="4" name="Прямая соединительная линия 3"/>
                <p:cNvCxnSpPr/>
                <p:nvPr/>
              </p:nvCxnSpPr>
              <p:spPr>
                <a:xfrm flipV="1">
                  <a:off x="1312590" y="1328564"/>
                  <a:ext cx="0" cy="2232248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flipV="1">
                  <a:off x="3448447" y="1328564"/>
                  <a:ext cx="0" cy="2232248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Прямая соединительная линия 5"/>
                <p:cNvCxnSpPr/>
                <p:nvPr/>
              </p:nvCxnSpPr>
              <p:spPr>
                <a:xfrm>
                  <a:off x="1313638" y="1338089"/>
                  <a:ext cx="2149639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>
                  <a:off x="1316327" y="3556047"/>
                  <a:ext cx="2128355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1323780" y="1345070"/>
                  <a:ext cx="625689" cy="513907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flipV="1">
                  <a:off x="1956397" y="1346691"/>
                  <a:ext cx="1480339" cy="511228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>
                  <a:off x="1317351" y="3560247"/>
                  <a:ext cx="625689" cy="513907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 flipV="1">
                  <a:off x="1947435" y="3555047"/>
                  <a:ext cx="1508915" cy="527618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16" name="Прямая соединительная линия 115"/>
          <p:cNvCxnSpPr/>
          <p:nvPr/>
        </p:nvCxnSpPr>
        <p:spPr>
          <a:xfrm flipV="1">
            <a:off x="1951528" y="3557836"/>
            <a:ext cx="1492941" cy="5187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1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31" grpId="0" animBg="1"/>
      <p:bldP spid="121" grpId="0"/>
      <p:bldP spid="122" grpId="0"/>
      <p:bldP spid="123" grpId="0"/>
      <p:bldP spid="1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3065</TotalTime>
  <Words>1205</Words>
  <Application>Microsoft Office PowerPoint</Application>
  <PresentationFormat>Экран (16:9)</PresentationFormat>
  <Paragraphs>163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657</cp:revision>
  <dcterms:created xsi:type="dcterms:W3CDTF">2014-07-28T06:44:27Z</dcterms:created>
  <dcterms:modified xsi:type="dcterms:W3CDTF">2015-05-25T08:59:39Z</dcterms:modified>
</cp:coreProperties>
</file>