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77" r:id="rId5"/>
    <p:sldId id="274" r:id="rId6"/>
    <p:sldId id="281" r:id="rId7"/>
    <p:sldId id="266" r:id="rId8"/>
    <p:sldId id="267" r:id="rId9"/>
    <p:sldId id="270" r:id="rId10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66"/>
    <a:srgbClr val="FBFFD1"/>
    <a:srgbClr val="CCFF99"/>
    <a:srgbClr val="FFFF99"/>
    <a:srgbClr val="FEFFF3"/>
    <a:srgbClr val="FDBBE5"/>
    <a:srgbClr val="FEECF7"/>
    <a:srgbClr val="F393F3"/>
    <a:srgbClr val="FFFFEB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6547" autoAdjust="0"/>
  </p:normalViewPr>
  <p:slideViewPr>
    <p:cSldViewPr>
      <p:cViewPr>
        <p:scale>
          <a:sx n="75" d="100"/>
          <a:sy n="75" d="100"/>
        </p:scale>
        <p:origin x="-1740" y="-71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2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18" Type="http://schemas.openxmlformats.org/officeDocument/2006/relationships/image" Target="../media/image2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17" Type="http://schemas.openxmlformats.org/officeDocument/2006/relationships/image" Target="../media/image30.png"/><Relationship Id="rId2" Type="http://schemas.openxmlformats.org/officeDocument/2006/relationships/image" Target="../media/image17.png"/><Relationship Id="rId16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5" Type="http://schemas.openxmlformats.org/officeDocument/2006/relationships/image" Target="../media/image28.png"/><Relationship Id="rId10" Type="http://schemas.openxmlformats.org/officeDocument/2006/relationships/image" Target="../media/image23.png"/><Relationship Id="rId4" Type="http://schemas.openxmlformats.org/officeDocument/2006/relationships/image" Target="../media/image170.png"/><Relationship Id="rId9" Type="http://schemas.openxmlformats.org/officeDocument/2006/relationships/image" Target="../media/image22.png"/><Relationship Id="rId14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33.png"/><Relationship Id="rId18" Type="http://schemas.openxmlformats.org/officeDocument/2006/relationships/image" Target="../media/image38.png"/><Relationship Id="rId21" Type="http://schemas.openxmlformats.org/officeDocument/2006/relationships/image" Target="../media/image41.png"/><Relationship Id="rId7" Type="http://schemas.openxmlformats.org/officeDocument/2006/relationships/image" Target="../media/image20.png"/><Relationship Id="rId12" Type="http://schemas.openxmlformats.org/officeDocument/2006/relationships/image" Target="../media/image30.png"/><Relationship Id="rId17" Type="http://schemas.openxmlformats.org/officeDocument/2006/relationships/image" Target="../media/image37.png"/><Relationship Id="rId25" Type="http://schemas.openxmlformats.org/officeDocument/2006/relationships/image" Target="../media/image2.png"/><Relationship Id="rId2" Type="http://schemas.openxmlformats.org/officeDocument/2006/relationships/image" Target="../media/image17.png"/><Relationship Id="rId16" Type="http://schemas.openxmlformats.org/officeDocument/2006/relationships/image" Target="../media/image36.png"/><Relationship Id="rId20" Type="http://schemas.openxmlformats.org/officeDocument/2006/relationships/image" Target="../media/image4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11" Type="http://schemas.openxmlformats.org/officeDocument/2006/relationships/image" Target="../media/image32.png"/><Relationship Id="rId24" Type="http://schemas.openxmlformats.org/officeDocument/2006/relationships/image" Target="../media/image44.png"/><Relationship Id="rId5" Type="http://schemas.openxmlformats.org/officeDocument/2006/relationships/image" Target="../media/image18.png"/><Relationship Id="rId15" Type="http://schemas.openxmlformats.org/officeDocument/2006/relationships/image" Target="../media/image35.png"/><Relationship Id="rId23" Type="http://schemas.openxmlformats.org/officeDocument/2006/relationships/image" Target="../media/image43.png"/><Relationship Id="rId10" Type="http://schemas.openxmlformats.org/officeDocument/2006/relationships/image" Target="../media/image22.png"/><Relationship Id="rId19" Type="http://schemas.openxmlformats.org/officeDocument/2006/relationships/image" Target="../media/image39.png"/><Relationship Id="rId4" Type="http://schemas.openxmlformats.org/officeDocument/2006/relationships/image" Target="../media/image170.png"/><Relationship Id="rId9" Type="http://schemas.openxmlformats.org/officeDocument/2006/relationships/image" Target="../media/image31.png"/><Relationship Id="rId14" Type="http://schemas.openxmlformats.org/officeDocument/2006/relationships/image" Target="../media/image34.png"/><Relationship Id="rId22" Type="http://schemas.openxmlformats.org/officeDocument/2006/relationships/image" Target="../media/image4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13" Type="http://schemas.openxmlformats.org/officeDocument/2006/relationships/image" Target="../media/image50.png"/><Relationship Id="rId3" Type="http://schemas.openxmlformats.org/officeDocument/2006/relationships/image" Target="../media/image71.png"/><Relationship Id="rId7" Type="http://schemas.openxmlformats.org/officeDocument/2006/relationships/image" Target="../media/image47.png"/><Relationship Id="rId12" Type="http://schemas.openxmlformats.org/officeDocument/2006/relationships/image" Target="../media/image49.png"/><Relationship Id="rId17" Type="http://schemas.openxmlformats.org/officeDocument/2006/relationships/image" Target="../media/image2.png"/><Relationship Id="rId16" Type="http://schemas.openxmlformats.org/officeDocument/2006/relationships/image" Target="../media/image5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4.png"/><Relationship Id="rId11" Type="http://schemas.openxmlformats.org/officeDocument/2006/relationships/image" Target="../media/image48.png"/><Relationship Id="rId5" Type="http://schemas.openxmlformats.org/officeDocument/2006/relationships/image" Target="../media/image46.png"/><Relationship Id="rId15" Type="http://schemas.openxmlformats.org/officeDocument/2006/relationships/image" Target="../media/image52.png"/><Relationship Id="rId10" Type="http://schemas.openxmlformats.org/officeDocument/2006/relationships/image" Target="../media/image78.png"/><Relationship Id="rId4" Type="http://schemas.openxmlformats.org/officeDocument/2006/relationships/image" Target="../media/image45.png"/><Relationship Id="rId9" Type="http://schemas.openxmlformats.org/officeDocument/2006/relationships/image" Target="../media/image77.png"/><Relationship Id="rId14" Type="http://schemas.openxmlformats.org/officeDocument/2006/relationships/image" Target="../media/image5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13" Type="http://schemas.openxmlformats.org/officeDocument/2006/relationships/image" Target="../media/image64.png"/><Relationship Id="rId18" Type="http://schemas.openxmlformats.org/officeDocument/2006/relationships/image" Target="../media/image69.png"/><Relationship Id="rId26" Type="http://schemas.openxmlformats.org/officeDocument/2006/relationships/image" Target="../media/image82.png"/><Relationship Id="rId34" Type="http://schemas.openxmlformats.org/officeDocument/2006/relationships/image" Target="../media/image80.png"/><Relationship Id="rId7" Type="http://schemas.openxmlformats.org/officeDocument/2006/relationships/image" Target="../media/image58.png"/><Relationship Id="rId17" Type="http://schemas.openxmlformats.org/officeDocument/2006/relationships/image" Target="../media/image68.png"/><Relationship Id="rId25" Type="http://schemas.openxmlformats.org/officeDocument/2006/relationships/image" Target="../media/image81.png"/><Relationship Id="rId33" Type="http://schemas.openxmlformats.org/officeDocument/2006/relationships/image" Target="../media/image73.png"/><Relationship Id="rId2" Type="http://schemas.openxmlformats.org/officeDocument/2006/relationships/image" Target="../media/image54.png"/><Relationship Id="rId16" Type="http://schemas.openxmlformats.org/officeDocument/2006/relationships/image" Target="../media/image67.png"/><Relationship Id="rId29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11" Type="http://schemas.openxmlformats.org/officeDocument/2006/relationships/image" Target="../media/image62.png"/><Relationship Id="rId32" Type="http://schemas.openxmlformats.org/officeDocument/2006/relationships/image" Target="../media/image72.png"/><Relationship Id="rId5" Type="http://schemas.openxmlformats.org/officeDocument/2006/relationships/image" Target="../media/image56.png"/><Relationship Id="rId15" Type="http://schemas.openxmlformats.org/officeDocument/2006/relationships/image" Target="../media/image66.png"/><Relationship Id="rId23" Type="http://schemas.openxmlformats.org/officeDocument/2006/relationships/image" Target="../media/image79.png"/><Relationship Id="rId28" Type="http://schemas.openxmlformats.org/officeDocument/2006/relationships/image" Target="../media/image63.png"/><Relationship Id="rId19" Type="http://schemas.openxmlformats.org/officeDocument/2006/relationships/image" Target="../media/image61.png"/><Relationship Id="rId31" Type="http://schemas.openxmlformats.org/officeDocument/2006/relationships/image" Target="../media/image70.png"/><Relationship Id="rId4" Type="http://schemas.openxmlformats.org/officeDocument/2006/relationships/image" Target="../media/image55.png"/><Relationship Id="rId9" Type="http://schemas.openxmlformats.org/officeDocument/2006/relationships/image" Target="../media/image60.png"/><Relationship Id="rId22" Type="http://schemas.openxmlformats.org/officeDocument/2006/relationships/image" Target="../media/image75.png"/><Relationship Id="rId27" Type="http://schemas.openxmlformats.org/officeDocument/2006/relationships/image" Target="../media/image83.png"/><Relationship Id="rId30" Type="http://schemas.openxmlformats.org/officeDocument/2006/relationships/image" Target="../media/image65.png"/><Relationship Id="rId35" Type="http://schemas.openxmlformats.org/officeDocument/2006/relationships/image" Target="../media/image8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12"/>
          <a:stretch/>
        </p:blipFill>
        <p:spPr>
          <a:xfrm>
            <a:off x="207890" y="0"/>
            <a:ext cx="8728220" cy="51435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4110" y="-12087"/>
            <a:ext cx="9144000" cy="514350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9" name="Группа 8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10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Прямоугольник 11"/>
          <p:cNvSpPr/>
          <p:nvPr/>
        </p:nvSpPr>
        <p:spPr>
          <a:xfrm>
            <a:off x="2077646" y="1775470"/>
            <a:ext cx="4988737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Параллельные </a:t>
            </a:r>
          </a:p>
          <a:p>
            <a:pPr algn="ctr"/>
            <a:r>
              <a:rPr lang="ru-RU" sz="4800" b="1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плоскости</a:t>
            </a:r>
          </a:p>
        </p:txBody>
      </p:sp>
    </p:spTree>
    <p:extLst>
      <p:ext uri="{BB962C8B-B14F-4D97-AF65-F5344CB8AC3E}">
        <p14:creationId xmlns:p14="http://schemas.microsoft.com/office/powerpoint/2010/main" val="2770984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Прямоугольник 40"/>
          <p:cNvSpPr/>
          <p:nvPr/>
        </p:nvSpPr>
        <p:spPr>
          <a:xfrm>
            <a:off x="4572000" y="1419622"/>
            <a:ext cx="4589252" cy="3723878"/>
          </a:xfrm>
          <a:prstGeom prst="rect">
            <a:avLst/>
          </a:prstGeom>
          <a:solidFill>
            <a:schemeClr val="accent3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0" y="1419622"/>
            <a:ext cx="4572000" cy="3723878"/>
          </a:xfrm>
          <a:prstGeom prst="rect">
            <a:avLst/>
          </a:prstGeom>
          <a:solidFill>
            <a:schemeClr val="accent4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9144000" cy="1419622"/>
          </a:xfrm>
          <a:prstGeom prst="rect">
            <a:avLst/>
          </a:prstGeom>
          <a:solidFill>
            <a:schemeClr val="accent5">
              <a:lumMod val="20000"/>
              <a:lumOff val="80000"/>
              <a:alpha val="50000"/>
            </a:schemeClr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83784" y="330210"/>
            <a:ext cx="88569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</a:rPr>
              <a:t>Аксиома 3.</a:t>
            </a:r>
            <a:r>
              <a:rPr lang="ru-RU" dirty="0" smtClean="0">
                <a:latin typeface="Times New Roman"/>
                <a:ea typeface="Calibri"/>
              </a:rPr>
              <a:t> </a:t>
            </a:r>
            <a:r>
              <a:rPr lang="ru-RU" i="1" dirty="0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</a:rPr>
              <a:t>Если 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</a:rPr>
              <a:t>две плоскости имеют общую точку, то они пересекаются по прямой.</a:t>
            </a:r>
            <a:endParaRPr lang="ru-RU" i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75656" y="762258"/>
            <a:ext cx="61941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/>
                <a:ea typeface="Calibri"/>
              </a:rPr>
              <a:t>Взаимное расположение двух плоскостей </a:t>
            </a:r>
            <a:r>
              <a:rPr lang="ru-RU" b="1" dirty="0">
                <a:latin typeface="Times New Roman"/>
                <a:ea typeface="Calibri"/>
              </a:rPr>
              <a:t>в пространстве</a:t>
            </a:r>
            <a:endParaRPr lang="ru-RU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1475656" y="1530801"/>
            <a:ext cx="30963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u-RU" i="1" dirty="0" smtClean="0">
                <a:latin typeface="Times New Roman"/>
                <a:ea typeface="Calibri"/>
              </a:rPr>
              <a:t>Две плоскости </a:t>
            </a:r>
          </a:p>
          <a:p>
            <a:r>
              <a:rPr lang="ru-RU" b="1" i="1" dirty="0">
                <a:latin typeface="Times New Roman"/>
                <a:ea typeface="Calibri"/>
              </a:rPr>
              <a:t> </a:t>
            </a:r>
            <a:r>
              <a:rPr lang="ru-RU" b="1" i="1" dirty="0" smtClean="0">
                <a:latin typeface="Times New Roman"/>
                <a:ea typeface="Calibri"/>
              </a:rPr>
              <a:t>    пересекаются</a:t>
            </a:r>
            <a:r>
              <a:rPr lang="ru-RU" i="1" dirty="0" smtClean="0">
                <a:latin typeface="Times New Roman"/>
                <a:ea typeface="Calibri"/>
              </a:rPr>
              <a:t> по прямой.</a:t>
            </a:r>
            <a:endParaRPr lang="ru-RU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970594" y="2225619"/>
                <a:ext cx="122097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∩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𝛽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𝑝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0594" y="2225619"/>
                <a:ext cx="1220975" cy="369332"/>
              </a:xfrm>
              <a:prstGeom prst="rect">
                <a:avLst/>
              </a:prstGeom>
              <a:blipFill rotWithShape="1">
                <a:blip r:embed="rId3"/>
                <a:stretch>
                  <a:fillRect t="-8197" r="-5970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3172626" y="2624875"/>
                <a:ext cx="78598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𝑝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∈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𝛼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2626" y="2624875"/>
                <a:ext cx="785984" cy="369332"/>
              </a:xfrm>
              <a:prstGeom prst="rect">
                <a:avLst/>
              </a:prstGeom>
              <a:blipFill rotWithShape="1">
                <a:blip r:embed="rId4"/>
                <a:stretch>
                  <a:fillRect t="-8333" r="-10078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3187957" y="3054600"/>
                <a:ext cx="78758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𝑝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∈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𝛽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7957" y="3054600"/>
                <a:ext cx="787587" cy="369332"/>
              </a:xfrm>
              <a:prstGeom prst="rect">
                <a:avLst/>
              </a:prstGeom>
              <a:blipFill rotWithShape="1">
                <a:blip r:embed="rId5"/>
                <a:stretch>
                  <a:fillRect t="-8197" r="-9302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Прямоугольник 16"/>
          <p:cNvSpPr/>
          <p:nvPr/>
        </p:nvSpPr>
        <p:spPr>
          <a:xfrm>
            <a:off x="5489054" y="1531467"/>
            <a:ext cx="219104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>
                <a:latin typeface="Times New Roman"/>
                <a:ea typeface="Calibri"/>
              </a:rPr>
              <a:t>2. </a:t>
            </a:r>
            <a:r>
              <a:rPr lang="ru-RU" i="1" dirty="0" smtClean="0">
                <a:latin typeface="Times New Roman"/>
                <a:ea typeface="Calibri"/>
              </a:rPr>
              <a:t>Две плоскости </a:t>
            </a:r>
            <a:endParaRPr lang="en-US" i="1" dirty="0" smtClean="0">
              <a:latin typeface="Times New Roman"/>
              <a:ea typeface="Calibri"/>
            </a:endParaRPr>
          </a:p>
          <a:p>
            <a:r>
              <a:rPr lang="en-US" i="1" dirty="0">
                <a:latin typeface="Times New Roman"/>
                <a:ea typeface="Calibri"/>
              </a:rPr>
              <a:t> </a:t>
            </a:r>
            <a:r>
              <a:rPr lang="en-US" i="1" dirty="0" smtClean="0">
                <a:latin typeface="Times New Roman"/>
                <a:ea typeface="Calibri"/>
              </a:rPr>
              <a:t>   </a:t>
            </a:r>
            <a:r>
              <a:rPr lang="ru-RU" b="1" i="1" dirty="0" smtClean="0">
                <a:latin typeface="Times New Roman"/>
                <a:ea typeface="Calibri"/>
              </a:rPr>
              <a:t>не пересекаются</a:t>
            </a:r>
            <a:r>
              <a:rPr lang="en-US" i="1" dirty="0" smtClean="0">
                <a:latin typeface="Times New Roman"/>
                <a:ea typeface="Calibri"/>
              </a:rPr>
              <a:t>.</a:t>
            </a:r>
            <a:endParaRPr lang="ru-RU" i="1" dirty="0"/>
          </a:p>
        </p:txBody>
      </p:sp>
      <p:sp>
        <p:nvSpPr>
          <p:cNvPr id="87" name="Параллелограмм 86"/>
          <p:cNvSpPr/>
          <p:nvPr/>
        </p:nvSpPr>
        <p:spPr>
          <a:xfrm>
            <a:off x="5724128" y="3522524"/>
            <a:ext cx="2304256" cy="809022"/>
          </a:xfrm>
          <a:prstGeom prst="parallelogram">
            <a:avLst>
              <a:gd name="adj" fmla="val 55573"/>
            </a:avLst>
          </a:prstGeom>
          <a:solidFill>
            <a:schemeClr val="accent1">
              <a:lumMod val="20000"/>
              <a:lumOff val="80000"/>
              <a:alpha val="70000"/>
            </a:schemeClr>
          </a:solidFill>
          <a:ln w="190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8" name="Прямоугольник 87"/>
              <p:cNvSpPr/>
              <p:nvPr/>
            </p:nvSpPr>
            <p:spPr>
              <a:xfrm>
                <a:off x="5796136" y="3946106"/>
                <a:ext cx="40402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i="1" smtClean="0">
                          <a:solidFill>
                            <a:schemeClr val="accent1"/>
                          </a:solidFill>
                          <a:latin typeface="Cambria Math"/>
                          <a:ea typeface="Cambria Math"/>
                        </a:rPr>
                        <m:t>𝛽</m:t>
                      </m:r>
                    </m:oMath>
                  </m:oMathPara>
                </a14:m>
                <a:endParaRPr lang="ru-RU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88" name="Прямоугольник 8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6136" y="3946106"/>
                <a:ext cx="404020" cy="400110"/>
              </a:xfrm>
              <a:prstGeom prst="rect">
                <a:avLst/>
              </a:prstGeom>
              <a:blipFill rotWithShape="1">
                <a:blip r:embed="rId6"/>
                <a:stretch>
                  <a:fillRect t="-7576" r="-24242" b="-2575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/>
              <p:cNvSpPr txBox="1"/>
              <p:nvPr/>
            </p:nvSpPr>
            <p:spPr>
              <a:xfrm>
                <a:off x="6399784" y="2211710"/>
                <a:ext cx="7645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∥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𝛽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91" name="TextBox 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9784" y="2211710"/>
                <a:ext cx="764504" cy="369332"/>
              </a:xfrm>
              <a:prstGeom prst="rect">
                <a:avLst/>
              </a:prstGeom>
              <a:blipFill rotWithShape="1">
                <a:blip r:embed="rId7"/>
                <a:stretch>
                  <a:fillRect t="-8333" r="-10400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79662"/>
            <a:ext cx="2333327" cy="2931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4" name="Параллелограмм 153"/>
          <p:cNvSpPr/>
          <p:nvPr/>
        </p:nvSpPr>
        <p:spPr>
          <a:xfrm>
            <a:off x="5652120" y="2931790"/>
            <a:ext cx="2304256" cy="809022"/>
          </a:xfrm>
          <a:prstGeom prst="parallelogram">
            <a:avLst>
              <a:gd name="adj" fmla="val 55573"/>
            </a:avLst>
          </a:prstGeom>
          <a:solidFill>
            <a:schemeClr val="accent2">
              <a:lumMod val="20000"/>
              <a:lumOff val="80000"/>
              <a:alpha val="70000"/>
            </a:schemeClr>
          </a:solidFill>
          <a:ln w="1905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5" name="Прямоугольник 154"/>
              <p:cNvSpPr/>
              <p:nvPr/>
            </p:nvSpPr>
            <p:spPr>
              <a:xfrm>
                <a:off x="5724128" y="3355372"/>
                <a:ext cx="40402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i="1" smtClean="0">
                          <a:solidFill>
                            <a:schemeClr val="accent2"/>
                          </a:solidFill>
                          <a:latin typeface="Cambria Math"/>
                          <a:ea typeface="Cambria Math"/>
                        </a:rPr>
                        <m:t>𝛼</m:t>
                      </m:r>
                    </m:oMath>
                  </m:oMathPara>
                </a14:m>
                <a:endParaRPr lang="ru-RU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55" name="Прямоугольник 1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4128" y="3355372"/>
                <a:ext cx="404020" cy="400110"/>
              </a:xfrm>
              <a:prstGeom prst="rect">
                <a:avLst/>
              </a:prstGeom>
              <a:blipFill rotWithShape="1">
                <a:blip r:embed="rId9"/>
                <a:stretch>
                  <a:fillRect t="-7576" r="-22727" b="-2575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Группа 20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22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3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839382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75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25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7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14" grpId="0" animBg="1"/>
      <p:bldP spid="8" grpId="0" animBg="1"/>
      <p:bldP spid="6" grpId="0"/>
      <p:bldP spid="7" grpId="0"/>
      <p:bldP spid="15" grpId="0"/>
      <p:bldP spid="16" grpId="0"/>
      <p:bldP spid="48" grpId="0"/>
      <p:bldP spid="62" grpId="0"/>
      <p:bldP spid="17" grpId="0"/>
      <p:bldP spid="87" grpId="0" animBg="1"/>
      <p:bldP spid="88" grpId="0"/>
      <p:bldP spid="91" grpId="0"/>
      <p:bldP spid="154" grpId="0" animBg="1"/>
      <p:bldP spid="15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7" name="Прямоугольник 16"/>
              <p:cNvSpPr/>
              <p:nvPr/>
            </p:nvSpPr>
            <p:spPr>
              <a:xfrm>
                <a:off x="4144640" y="4259872"/>
                <a:ext cx="843241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𝜶</m:t>
                      </m:r>
                      <m:r>
                        <a:rPr lang="en-US" sz="2000" b="1" i="1" dirty="0" smtClean="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∥</m:t>
                      </m:r>
                      <m:r>
                        <a:rPr lang="en-US" sz="2000" b="1" i="1" dirty="0" smtClean="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𝜷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17" name="Прямоугольник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4640" y="4259872"/>
                <a:ext cx="843241" cy="400110"/>
              </a:xfrm>
              <a:prstGeom prst="rect">
                <a:avLst/>
              </a:prstGeom>
              <a:blipFill rotWithShape="1">
                <a:blip r:embed="rId3"/>
                <a:stretch>
                  <a:fillRect t="-7692" r="-10870" b="-2769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83518"/>
            <a:ext cx="7920880" cy="7920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Прямоугольник 39"/>
          <p:cNvSpPr/>
          <p:nvPr/>
        </p:nvSpPr>
        <p:spPr>
          <a:xfrm>
            <a:off x="676588" y="509042"/>
            <a:ext cx="77881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/>
                <a:ea typeface="Calibri"/>
              </a:rPr>
              <a:t>Определение. </a:t>
            </a:r>
            <a:r>
              <a:rPr lang="ru-RU" sz="2000" dirty="0">
                <a:latin typeface="Times New Roman"/>
                <a:ea typeface="Calibri"/>
              </a:rPr>
              <a:t>Две плоскости называются </a:t>
            </a:r>
            <a:r>
              <a:rPr lang="ru-RU" sz="2000" b="1" dirty="0">
                <a:solidFill>
                  <a:srgbClr val="C00000"/>
                </a:solidFill>
                <a:latin typeface="Times New Roman"/>
                <a:ea typeface="Calibri"/>
              </a:rPr>
              <a:t>параллельными</a:t>
            </a:r>
            <a:r>
              <a:rPr lang="ru-RU" sz="2000" dirty="0">
                <a:latin typeface="Times New Roman"/>
                <a:ea typeface="Calibri"/>
              </a:rPr>
              <a:t>, если они </a:t>
            </a:r>
            <a:endParaRPr lang="ru-RU" sz="2000" dirty="0" smtClean="0">
              <a:latin typeface="Times New Roman"/>
              <a:ea typeface="Calibri"/>
            </a:endParaRPr>
          </a:p>
          <a:p>
            <a:r>
              <a:rPr lang="ru-RU" sz="2000" dirty="0">
                <a:latin typeface="Times New Roman"/>
                <a:ea typeface="Calibri"/>
              </a:rPr>
              <a:t> </a:t>
            </a:r>
            <a:r>
              <a:rPr lang="ru-RU" sz="2000" dirty="0" smtClean="0">
                <a:latin typeface="Times New Roman"/>
                <a:ea typeface="Calibri"/>
              </a:rPr>
              <a:t>                         </a:t>
            </a:r>
            <a:r>
              <a:rPr lang="ru-RU" sz="2000" i="1" dirty="0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</a:rPr>
              <a:t>не </a:t>
            </a:r>
            <a:r>
              <a:rPr lang="ru-RU" sz="2000" i="1" dirty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</a:rPr>
              <a:t>пересекаются</a:t>
            </a:r>
            <a:r>
              <a:rPr lang="ru-RU" sz="2000" dirty="0">
                <a:latin typeface="Times New Roman"/>
                <a:ea typeface="Calibri"/>
              </a:rPr>
              <a:t>.</a:t>
            </a:r>
            <a:endParaRPr lang="ru-RU" sz="2000" dirty="0"/>
          </a:p>
        </p:txBody>
      </p:sp>
      <p:sp>
        <p:nvSpPr>
          <p:cNvPr id="27" name="Параллелограмм 26"/>
          <p:cNvSpPr/>
          <p:nvPr/>
        </p:nvSpPr>
        <p:spPr>
          <a:xfrm>
            <a:off x="2339752" y="2637556"/>
            <a:ext cx="4320000" cy="1440000"/>
          </a:xfrm>
          <a:prstGeom prst="parallelogram">
            <a:avLst>
              <a:gd name="adj" fmla="val 78504"/>
            </a:avLst>
          </a:prstGeom>
          <a:solidFill>
            <a:schemeClr val="accent1">
              <a:lumMod val="20000"/>
              <a:lumOff val="80000"/>
              <a:alpha val="70000"/>
            </a:schemeClr>
          </a:solidFill>
          <a:ln w="190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Прямоугольник 27"/>
              <p:cNvSpPr/>
              <p:nvPr/>
            </p:nvSpPr>
            <p:spPr>
              <a:xfrm>
                <a:off x="2445628" y="3683808"/>
                <a:ext cx="40402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i="1" smtClean="0">
                          <a:solidFill>
                            <a:schemeClr val="accent1"/>
                          </a:solidFill>
                          <a:latin typeface="Cambria Math"/>
                          <a:ea typeface="Cambria Math"/>
                        </a:rPr>
                        <m:t>𝛽</m:t>
                      </m:r>
                    </m:oMath>
                  </m:oMathPara>
                </a14:m>
                <a:endParaRPr lang="ru-RU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28" name="Прямоугольник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5628" y="3683808"/>
                <a:ext cx="404020" cy="400110"/>
              </a:xfrm>
              <a:prstGeom prst="rect">
                <a:avLst/>
              </a:prstGeom>
              <a:blipFill rotWithShape="1">
                <a:blip r:embed="rId5"/>
                <a:stretch>
                  <a:fillRect t="-7576" r="-25758" b="-2575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Параллелограмм 28"/>
          <p:cNvSpPr/>
          <p:nvPr/>
        </p:nvSpPr>
        <p:spPr>
          <a:xfrm>
            <a:off x="2411760" y="1635646"/>
            <a:ext cx="4320000" cy="1440000"/>
          </a:xfrm>
          <a:prstGeom prst="parallelogram">
            <a:avLst>
              <a:gd name="adj" fmla="val 73212"/>
            </a:avLst>
          </a:prstGeom>
          <a:solidFill>
            <a:schemeClr val="accent2">
              <a:lumMod val="20000"/>
              <a:lumOff val="80000"/>
              <a:alpha val="70000"/>
            </a:schemeClr>
          </a:solidFill>
          <a:ln w="1905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Прямоугольник 29"/>
              <p:cNvSpPr/>
              <p:nvPr/>
            </p:nvSpPr>
            <p:spPr>
              <a:xfrm>
                <a:off x="2483768" y="2671501"/>
                <a:ext cx="40402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i="1" smtClean="0">
                          <a:solidFill>
                            <a:schemeClr val="accent2"/>
                          </a:solidFill>
                          <a:latin typeface="Cambria Math"/>
                          <a:ea typeface="Cambria Math"/>
                        </a:rPr>
                        <m:t>𝛼</m:t>
                      </m:r>
                    </m:oMath>
                  </m:oMathPara>
                </a14:m>
                <a:endParaRPr lang="ru-RU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30" name="Прямоугольник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3768" y="2671501"/>
                <a:ext cx="404020" cy="400110"/>
              </a:xfrm>
              <a:prstGeom prst="rect">
                <a:avLst/>
              </a:prstGeom>
              <a:blipFill rotWithShape="1">
                <a:blip r:embed="rId6"/>
                <a:stretch>
                  <a:fillRect t="-7576" r="-22388" b="-2575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Группа 11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13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4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8759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40" grpId="0"/>
      <p:bldP spid="27" grpId="0" animBg="1"/>
      <p:bldP spid="28" grpId="0"/>
      <p:bldP spid="29" grpId="0" animBg="1"/>
      <p:bldP spid="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:\projects\Математика\Катя\рисунки\Геометрия 10\artleo.com-4626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54"/>
          <a:stretch/>
        </p:blipFill>
        <p:spPr bwMode="auto">
          <a:xfrm>
            <a:off x="3034" y="1497"/>
            <a:ext cx="9177478" cy="5142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Прямоугольник 36"/>
          <p:cNvSpPr/>
          <p:nvPr/>
        </p:nvSpPr>
        <p:spPr>
          <a:xfrm>
            <a:off x="3059832" y="2361352"/>
            <a:ext cx="3011915" cy="400110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none">
            <a:spAutoFit/>
          </a:bodyPr>
          <a:lstStyle/>
          <a:p>
            <a:r>
              <a:rPr lang="ru-RU" sz="2000" b="1" i="1" dirty="0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</a:rPr>
              <a:t>Пол и потолок комнаты</a:t>
            </a:r>
            <a:endParaRPr lang="ru-RU" sz="2000" b="1" i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7" name="Полилиния 6"/>
          <p:cNvSpPr/>
          <p:nvPr/>
        </p:nvSpPr>
        <p:spPr>
          <a:xfrm>
            <a:off x="-8626" y="-17253"/>
            <a:ext cx="9187132" cy="1518249"/>
          </a:xfrm>
          <a:custGeom>
            <a:avLst/>
            <a:gdLst>
              <a:gd name="connsiteX0" fmla="*/ 0 w 9187132"/>
              <a:gd name="connsiteY0" fmla="*/ 0 h 1518249"/>
              <a:gd name="connsiteX1" fmla="*/ 0 w 9187132"/>
              <a:gd name="connsiteY1" fmla="*/ 146649 h 1518249"/>
              <a:gd name="connsiteX2" fmla="*/ 2398143 w 9187132"/>
              <a:gd name="connsiteY2" fmla="*/ 1518249 h 1518249"/>
              <a:gd name="connsiteX3" fmla="*/ 6814868 w 9187132"/>
              <a:gd name="connsiteY3" fmla="*/ 1518249 h 1518249"/>
              <a:gd name="connsiteX4" fmla="*/ 9187132 w 9187132"/>
              <a:gd name="connsiteY4" fmla="*/ 155276 h 1518249"/>
              <a:gd name="connsiteX5" fmla="*/ 9187132 w 9187132"/>
              <a:gd name="connsiteY5" fmla="*/ 25879 h 1518249"/>
              <a:gd name="connsiteX6" fmla="*/ 0 w 9187132"/>
              <a:gd name="connsiteY6" fmla="*/ 0 h 1518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87132" h="1518249">
                <a:moveTo>
                  <a:pt x="0" y="0"/>
                </a:moveTo>
                <a:lnTo>
                  <a:pt x="0" y="146649"/>
                </a:lnTo>
                <a:lnTo>
                  <a:pt x="2398143" y="1518249"/>
                </a:lnTo>
                <a:lnTo>
                  <a:pt x="6814868" y="1518249"/>
                </a:lnTo>
                <a:lnTo>
                  <a:pt x="9187132" y="155276"/>
                </a:lnTo>
                <a:lnTo>
                  <a:pt x="9187132" y="2587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  <a:alpha val="30000"/>
            </a:schemeClr>
          </a:solidFill>
          <a:ln w="12700"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олилиния 7"/>
          <p:cNvSpPr/>
          <p:nvPr/>
        </p:nvSpPr>
        <p:spPr>
          <a:xfrm>
            <a:off x="-8626" y="3692106"/>
            <a:ext cx="9187132" cy="1524799"/>
          </a:xfrm>
          <a:custGeom>
            <a:avLst/>
            <a:gdLst>
              <a:gd name="connsiteX0" fmla="*/ 0 w 9187132"/>
              <a:gd name="connsiteY0" fmla="*/ 1414732 h 1492369"/>
              <a:gd name="connsiteX1" fmla="*/ 8626 w 9187132"/>
              <a:gd name="connsiteY1" fmla="*/ 1043796 h 1492369"/>
              <a:gd name="connsiteX2" fmla="*/ 2415396 w 9187132"/>
              <a:gd name="connsiteY2" fmla="*/ 0 h 1492369"/>
              <a:gd name="connsiteX3" fmla="*/ 6788988 w 9187132"/>
              <a:gd name="connsiteY3" fmla="*/ 8626 h 1492369"/>
              <a:gd name="connsiteX4" fmla="*/ 9187132 w 9187132"/>
              <a:gd name="connsiteY4" fmla="*/ 1043796 h 1492369"/>
              <a:gd name="connsiteX5" fmla="*/ 9161252 w 9187132"/>
              <a:gd name="connsiteY5" fmla="*/ 1492369 h 1492369"/>
              <a:gd name="connsiteX6" fmla="*/ 0 w 9187132"/>
              <a:gd name="connsiteY6" fmla="*/ 1414732 h 1492369"/>
              <a:gd name="connsiteX0" fmla="*/ 0 w 9187132"/>
              <a:gd name="connsiteY0" fmla="*/ 1524799 h 1524799"/>
              <a:gd name="connsiteX1" fmla="*/ 8626 w 9187132"/>
              <a:gd name="connsiteY1" fmla="*/ 1043796 h 1524799"/>
              <a:gd name="connsiteX2" fmla="*/ 2415396 w 9187132"/>
              <a:gd name="connsiteY2" fmla="*/ 0 h 1524799"/>
              <a:gd name="connsiteX3" fmla="*/ 6788988 w 9187132"/>
              <a:gd name="connsiteY3" fmla="*/ 8626 h 1524799"/>
              <a:gd name="connsiteX4" fmla="*/ 9187132 w 9187132"/>
              <a:gd name="connsiteY4" fmla="*/ 1043796 h 1524799"/>
              <a:gd name="connsiteX5" fmla="*/ 9161252 w 9187132"/>
              <a:gd name="connsiteY5" fmla="*/ 1492369 h 1524799"/>
              <a:gd name="connsiteX6" fmla="*/ 0 w 9187132"/>
              <a:gd name="connsiteY6" fmla="*/ 1524799 h 1524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87132" h="1524799">
                <a:moveTo>
                  <a:pt x="0" y="1524799"/>
                </a:moveTo>
                <a:lnTo>
                  <a:pt x="8626" y="1043796"/>
                </a:lnTo>
                <a:lnTo>
                  <a:pt x="2415396" y="0"/>
                </a:lnTo>
                <a:lnTo>
                  <a:pt x="6788988" y="8626"/>
                </a:lnTo>
                <a:lnTo>
                  <a:pt x="9187132" y="1043796"/>
                </a:lnTo>
                <a:lnTo>
                  <a:pt x="9161252" y="1492369"/>
                </a:lnTo>
                <a:lnTo>
                  <a:pt x="0" y="1524799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  <a:alpha val="30000"/>
            </a:schemeClr>
          </a:solidFill>
          <a:ln w="127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1429" y="3238804"/>
            <a:ext cx="1941142" cy="1493186"/>
          </a:xfrm>
          <a:prstGeom prst="rect">
            <a:avLst/>
          </a:prstGeom>
        </p:spPr>
      </p:pic>
      <p:sp>
        <p:nvSpPr>
          <p:cNvPr id="44" name="Прямоугольник 43"/>
          <p:cNvSpPr/>
          <p:nvPr/>
        </p:nvSpPr>
        <p:spPr>
          <a:xfrm>
            <a:off x="3491880" y="2237588"/>
            <a:ext cx="2160240" cy="646331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</a:rPr>
              <a:t>Плоскость пола 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</a:rPr>
              <a:t>и </a:t>
            </a:r>
            <a:endParaRPr lang="ru-RU" b="1" i="1" dirty="0" smtClean="0">
              <a:solidFill>
                <a:schemeClr val="tx2">
                  <a:lumMod val="50000"/>
                </a:schemeClr>
              </a:solidFill>
              <a:latin typeface="Times New Roman"/>
              <a:ea typeface="Calibri"/>
            </a:endParaRPr>
          </a:p>
          <a:p>
            <a:pPr algn="ctr"/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</a:rPr>
              <a:t>поверхность</a:t>
            </a: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</a:rPr>
              <a:t> стола</a:t>
            </a:r>
            <a:endParaRPr lang="ru-RU" b="1" i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026" name="Picture 2" descr="\\USER-PC-15\projects\Руслан\рисунки Png\0411 шкаф.pn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4948" y="1454950"/>
            <a:ext cx="1584176" cy="2934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Полилиния 17"/>
          <p:cNvSpPr/>
          <p:nvPr/>
        </p:nvSpPr>
        <p:spPr>
          <a:xfrm>
            <a:off x="6773566" y="1688039"/>
            <a:ext cx="995363" cy="2452688"/>
          </a:xfrm>
          <a:custGeom>
            <a:avLst/>
            <a:gdLst>
              <a:gd name="connsiteX0" fmla="*/ 4763 w 985838"/>
              <a:gd name="connsiteY0" fmla="*/ 147638 h 2714625"/>
              <a:gd name="connsiteX1" fmla="*/ 985838 w 985838"/>
              <a:gd name="connsiteY1" fmla="*/ 0 h 2714625"/>
              <a:gd name="connsiteX2" fmla="*/ 981075 w 985838"/>
              <a:gd name="connsiteY2" fmla="*/ 2714625 h 2714625"/>
              <a:gd name="connsiteX3" fmla="*/ 0 w 985838"/>
              <a:gd name="connsiteY3" fmla="*/ 2433638 h 2714625"/>
              <a:gd name="connsiteX4" fmla="*/ 4763 w 985838"/>
              <a:gd name="connsiteY4" fmla="*/ 147638 h 2714625"/>
              <a:gd name="connsiteX0" fmla="*/ 4763 w 985838"/>
              <a:gd name="connsiteY0" fmla="*/ 147638 h 2452688"/>
              <a:gd name="connsiteX1" fmla="*/ 985838 w 985838"/>
              <a:gd name="connsiteY1" fmla="*/ 0 h 2452688"/>
              <a:gd name="connsiteX2" fmla="*/ 981075 w 985838"/>
              <a:gd name="connsiteY2" fmla="*/ 2452688 h 2452688"/>
              <a:gd name="connsiteX3" fmla="*/ 0 w 985838"/>
              <a:gd name="connsiteY3" fmla="*/ 2433638 h 2452688"/>
              <a:gd name="connsiteX4" fmla="*/ 4763 w 985838"/>
              <a:gd name="connsiteY4" fmla="*/ 147638 h 2452688"/>
              <a:gd name="connsiteX0" fmla="*/ 14288 w 995363"/>
              <a:gd name="connsiteY0" fmla="*/ 147638 h 2452688"/>
              <a:gd name="connsiteX1" fmla="*/ 995363 w 995363"/>
              <a:gd name="connsiteY1" fmla="*/ 0 h 2452688"/>
              <a:gd name="connsiteX2" fmla="*/ 990600 w 995363"/>
              <a:gd name="connsiteY2" fmla="*/ 2452688 h 2452688"/>
              <a:gd name="connsiteX3" fmla="*/ 0 w 995363"/>
              <a:gd name="connsiteY3" fmla="*/ 2205038 h 2452688"/>
              <a:gd name="connsiteX4" fmla="*/ 14288 w 995363"/>
              <a:gd name="connsiteY4" fmla="*/ 147638 h 2452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5363" h="2452688">
                <a:moveTo>
                  <a:pt x="14288" y="147638"/>
                </a:moveTo>
                <a:lnTo>
                  <a:pt x="995363" y="0"/>
                </a:lnTo>
                <a:cubicBezTo>
                  <a:pt x="993775" y="904875"/>
                  <a:pt x="992188" y="1547813"/>
                  <a:pt x="990600" y="2452688"/>
                </a:cubicBezTo>
                <a:lnTo>
                  <a:pt x="0" y="2205038"/>
                </a:lnTo>
                <a:cubicBezTo>
                  <a:pt x="1588" y="1443038"/>
                  <a:pt x="12700" y="909638"/>
                  <a:pt x="14288" y="147638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  <a:alpha val="50000"/>
            </a:schemeClr>
          </a:solidFill>
          <a:ln w="12700">
            <a:solidFill>
              <a:schemeClr val="accent4">
                <a:lumMod val="20000"/>
                <a:lumOff val="8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2691166" y="2384604"/>
            <a:ext cx="3764877" cy="369332"/>
          </a:xfrm>
          <a:prstGeom prst="rect">
            <a:avLst/>
          </a:prstGeom>
          <a:solidFill>
            <a:schemeClr val="bg1">
              <a:alpha val="30000"/>
            </a:schemeClr>
          </a:solidFill>
        </p:spPr>
        <p:txBody>
          <a:bodyPr wrap="none">
            <a:spAutoFit/>
          </a:bodyPr>
          <a:lstStyle/>
          <a:p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</a:rPr>
              <a:t>Противоположные 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</a:rPr>
              <a:t>стенки </a:t>
            </a: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</a:rPr>
              <a:t>шкафа</a:t>
            </a:r>
            <a:endParaRPr lang="ru-RU" b="1" i="1" dirty="0">
              <a:solidFill>
                <a:schemeClr val="tx2">
                  <a:lumMod val="50000"/>
                </a:schemeClr>
              </a:solidFill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14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5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Полилиния 1"/>
          <p:cNvSpPr/>
          <p:nvPr/>
        </p:nvSpPr>
        <p:spPr>
          <a:xfrm>
            <a:off x="3600450" y="3319463"/>
            <a:ext cx="1940719" cy="300037"/>
          </a:xfrm>
          <a:custGeom>
            <a:avLst/>
            <a:gdLst>
              <a:gd name="connsiteX0" fmla="*/ 209550 w 1940719"/>
              <a:gd name="connsiteY0" fmla="*/ 0 h 300037"/>
              <a:gd name="connsiteX1" fmla="*/ 1731169 w 1940719"/>
              <a:gd name="connsiteY1" fmla="*/ 0 h 300037"/>
              <a:gd name="connsiteX2" fmla="*/ 1940719 w 1940719"/>
              <a:gd name="connsiteY2" fmla="*/ 300037 h 300037"/>
              <a:gd name="connsiteX3" fmla="*/ 0 w 1940719"/>
              <a:gd name="connsiteY3" fmla="*/ 297656 h 300037"/>
              <a:gd name="connsiteX4" fmla="*/ 209550 w 1940719"/>
              <a:gd name="connsiteY4" fmla="*/ 0 h 30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0719" h="300037">
                <a:moveTo>
                  <a:pt x="209550" y="0"/>
                </a:moveTo>
                <a:lnTo>
                  <a:pt x="1731169" y="0"/>
                </a:lnTo>
                <a:lnTo>
                  <a:pt x="1940719" y="300037"/>
                </a:lnTo>
                <a:lnTo>
                  <a:pt x="0" y="297656"/>
                </a:lnTo>
                <a:lnTo>
                  <a:pt x="209550" y="0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  <a:alpha val="50000"/>
            </a:schemeClr>
          </a:solidFill>
          <a:ln w="1270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олилиния 2"/>
          <p:cNvSpPr/>
          <p:nvPr/>
        </p:nvSpPr>
        <p:spPr>
          <a:xfrm>
            <a:off x="6515100" y="1600200"/>
            <a:ext cx="985838" cy="2714625"/>
          </a:xfrm>
          <a:custGeom>
            <a:avLst/>
            <a:gdLst>
              <a:gd name="connsiteX0" fmla="*/ 4763 w 985838"/>
              <a:gd name="connsiteY0" fmla="*/ 147638 h 2714625"/>
              <a:gd name="connsiteX1" fmla="*/ 985838 w 985838"/>
              <a:gd name="connsiteY1" fmla="*/ 0 h 2714625"/>
              <a:gd name="connsiteX2" fmla="*/ 981075 w 985838"/>
              <a:gd name="connsiteY2" fmla="*/ 2714625 h 2714625"/>
              <a:gd name="connsiteX3" fmla="*/ 0 w 985838"/>
              <a:gd name="connsiteY3" fmla="*/ 2433638 h 2714625"/>
              <a:gd name="connsiteX4" fmla="*/ 4763 w 985838"/>
              <a:gd name="connsiteY4" fmla="*/ 147638 h 2714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5838" h="2714625">
                <a:moveTo>
                  <a:pt x="4763" y="147638"/>
                </a:moveTo>
                <a:lnTo>
                  <a:pt x="985838" y="0"/>
                </a:lnTo>
                <a:cubicBezTo>
                  <a:pt x="984250" y="904875"/>
                  <a:pt x="982663" y="1809750"/>
                  <a:pt x="981075" y="2714625"/>
                </a:cubicBezTo>
                <a:lnTo>
                  <a:pt x="0" y="2433638"/>
                </a:lnTo>
                <a:cubicBezTo>
                  <a:pt x="1588" y="1671638"/>
                  <a:pt x="3175" y="909638"/>
                  <a:pt x="4763" y="147638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  <a:alpha val="50000"/>
            </a:schemeClr>
          </a:solidFill>
          <a:ln w="127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8301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32" presetClass="emph" presetSubtype="0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animRot by="120000">
                                      <p:cBhvr>
                                        <p:cTn id="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26" presetClass="emph" presetSubtype="0" repeatCount="2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7" grpId="1" animBg="1"/>
      <p:bldP spid="7" grpId="0" animBg="1"/>
      <p:bldP spid="7" grpId="1" animBg="1"/>
      <p:bldP spid="8" grpId="0" animBg="1"/>
      <p:bldP spid="8" grpId="1" animBg="1"/>
      <p:bldP spid="8" grpId="2" animBg="1"/>
      <p:bldP spid="44" grpId="0" animBg="1"/>
      <p:bldP spid="44" grpId="1" animBg="1"/>
      <p:bldP spid="18" grpId="0" animBg="1"/>
      <p:bldP spid="12" grpId="0" animBg="1"/>
      <p:bldP spid="2" grpId="0" animBg="1"/>
      <p:bldP spid="2" grpId="1" animBg="1"/>
      <p:bldP spid="2" grpId="2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8552"/>
            <a:ext cx="8351256" cy="102504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38667" y="214707"/>
            <a:ext cx="835292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/>
                <a:ea typeface="Calibri"/>
              </a:rPr>
              <a:t>Теорема</a:t>
            </a:r>
            <a:r>
              <a:rPr lang="en-US" b="1" dirty="0" smtClean="0">
                <a:latin typeface="Times New Roman"/>
                <a:ea typeface="Calibri"/>
              </a:rPr>
              <a:t> (</a:t>
            </a:r>
            <a:r>
              <a:rPr lang="ru-RU" b="1" dirty="0" smtClean="0">
                <a:latin typeface="Times New Roman"/>
                <a:ea typeface="Calibri"/>
              </a:rPr>
              <a:t>Признак параллельности двух плоскостей). </a:t>
            </a:r>
            <a:endParaRPr lang="ru-RU" b="1" dirty="0">
              <a:latin typeface="Times New Roman"/>
              <a:ea typeface="Calibri"/>
            </a:endParaRPr>
          </a:p>
          <a:p>
            <a:r>
              <a:rPr lang="ru-RU" dirty="0">
                <a:latin typeface="Times New Roman"/>
                <a:ea typeface="Calibri"/>
              </a:rPr>
              <a:t>Если две пересекающиеся прямые одной плоскости соответственно параллельны двум прямым другой плоскости, то эти плоскости параллельны.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44383" y="1275606"/>
            <a:ext cx="19449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Доказательство. 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344383" y="1563638"/>
                <a:ext cx="3075489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dirty="0" smtClean="0">
                    <a:solidFill>
                      <a:srgbClr val="000000"/>
                    </a:solidFill>
                    <a:latin typeface="Times New Roman"/>
                    <a:ea typeface="Calibri"/>
                  </a:rPr>
                  <a:t>Пусть даны плоскости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𝛼</m:t>
                    </m:r>
                  </m:oMath>
                </a14:m>
                <a:r>
                  <a:rPr lang="ru-RU" dirty="0" smtClean="0">
                    <a:solidFill>
                      <a:srgbClr val="000000"/>
                    </a:solidFill>
                    <a:latin typeface="Times New Roman"/>
                    <a:ea typeface="Calibri"/>
                  </a:rPr>
                  <a:t> и </a:t>
                </a:r>
                <a14:m>
                  <m:oMath xmlns:m="http://schemas.openxmlformats.org/officeDocument/2006/math">
                    <m:r>
                      <a:rPr lang="ru-RU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𝛽</m:t>
                    </m:r>
                  </m:oMath>
                </a14:m>
                <a:r>
                  <a:rPr lang="ru-RU" dirty="0" smtClean="0">
                    <a:solidFill>
                      <a:srgbClr val="000000"/>
                    </a:solidFill>
                    <a:latin typeface="Times New Roman"/>
                    <a:ea typeface="Calibri"/>
                  </a:rPr>
                  <a:t>.</a:t>
                </a:r>
                <a:endParaRPr lang="ru-RU" dirty="0"/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383" y="1563638"/>
                <a:ext cx="3075489" cy="369332"/>
              </a:xfrm>
              <a:prstGeom prst="rect">
                <a:avLst/>
              </a:prstGeom>
              <a:blipFill rotWithShape="1">
                <a:blip r:embed="rId4"/>
                <a:stretch>
                  <a:fillRect l="-1584" t="-10000" r="-1782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Прямоугольник 12"/>
              <p:cNvSpPr/>
              <p:nvPr/>
            </p:nvSpPr>
            <p:spPr>
              <a:xfrm>
                <a:off x="348930" y="2139702"/>
                <a:ext cx="4680519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/>
                            <a:ea typeface="Calibri"/>
                          </a:rPr>
                          <m:t>𝑎</m:t>
                        </m:r>
                      </m:e>
                      <m:sub>
                        <m:r>
                          <a:rPr lang="ru-RU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⊂</m:t>
                    </m:r>
                    <m:r>
                      <a:rPr lang="ru-RU" i="1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𝛽</m:t>
                    </m:r>
                  </m:oMath>
                </a14:m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,</a:t>
                </a:r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/>
                            <a:ea typeface="Calibri"/>
                          </a:rPr>
                          <m:t>𝑏</m:t>
                        </m:r>
                      </m:e>
                      <m:sub>
                        <m:r>
                          <a:rPr lang="ru-RU" i="1">
                            <a:solidFill>
                              <a:srgbClr val="00000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⊂</m:t>
                    </m:r>
                    <m:r>
                      <a:rPr lang="ru-RU" i="1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𝛽</m:t>
                    </m:r>
                  </m:oMath>
                </a14:m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,</a:t>
                </a:r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/>
                            <a:ea typeface="Calibri"/>
                          </a:rPr>
                          <m:t>𝑎</m:t>
                        </m:r>
                      </m:e>
                      <m:sub>
                        <m:r>
                          <a:rPr lang="ru-RU" i="1">
                            <a:solidFill>
                              <a:srgbClr val="00000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∩</m:t>
                    </m:r>
                    <m:sSub>
                      <m:sSub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/>
                            <a:ea typeface="Calibri"/>
                          </a:rPr>
                          <m:t>𝑏</m:t>
                        </m:r>
                      </m:e>
                      <m:sub>
                        <m:r>
                          <a:rPr lang="ru-RU" i="1">
                            <a:solidFill>
                              <a:srgbClr val="00000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причем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/>
                            <a:ea typeface="Calibri"/>
                          </a:rPr>
                          <m:t>𝑎</m:t>
                        </m:r>
                      </m:e>
                      <m:sub>
                        <m:r>
                          <a:rPr lang="ru-RU" i="1">
                            <a:solidFill>
                              <a:srgbClr val="00000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∥</m:t>
                    </m:r>
                    <m:r>
                      <a:rPr lang="en-US" i="1" dirty="0">
                        <a:solidFill>
                          <a:srgbClr val="000000"/>
                        </a:solidFill>
                        <a:latin typeface="Cambria Math"/>
                      </a:rPr>
                      <m:t>𝑎</m:t>
                    </m:r>
                  </m:oMath>
                </a14:m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,</a:t>
                </a:r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/>
                            <a:ea typeface="Calibri"/>
                          </a:rPr>
                          <m:t>𝑏</m:t>
                        </m:r>
                      </m:e>
                      <m:sub>
                        <m:r>
                          <a:rPr lang="ru-RU" i="1">
                            <a:solidFill>
                              <a:srgbClr val="00000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∥</m:t>
                    </m:r>
                    <m:r>
                      <a:rPr lang="en-US" b="0" i="1" dirty="0" smtClean="0">
                        <a:solidFill>
                          <a:srgbClr val="000000"/>
                        </a:solidFill>
                        <a:latin typeface="Cambria Math"/>
                      </a:rPr>
                      <m:t>𝑏</m:t>
                    </m:r>
                  </m:oMath>
                </a14:m>
                <a:endParaRPr lang="ru-RU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3" name="Прямоугольник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930" y="2139702"/>
                <a:ext cx="4680519" cy="369332"/>
              </a:xfrm>
              <a:prstGeom prst="rect">
                <a:avLst/>
              </a:prstGeom>
              <a:blipFill rotWithShape="1">
                <a:blip r:embed="rId5"/>
                <a:stretch>
                  <a:fillRect t="-8197" r="-1042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Прямоугольник 13"/>
              <p:cNvSpPr/>
              <p:nvPr/>
            </p:nvSpPr>
            <p:spPr>
              <a:xfrm>
                <a:off x="344383" y="1851670"/>
                <a:ext cx="2715449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/>
                        <a:ea typeface="Calibri"/>
                      </a:rPr>
                      <m:t>𝑎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⊂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𝛼</m:t>
                    </m:r>
                  </m:oMath>
                </a14:m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00"/>
                        </a:solidFill>
                        <a:latin typeface="Cambria Math"/>
                        <a:ea typeface="Calibri"/>
                      </a:rPr>
                      <m:t>𝑏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⊂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𝛼</m:t>
                    </m:r>
                  </m:oMath>
                </a14:m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000000"/>
                        </a:solidFill>
                        <a:latin typeface="Cambria Math"/>
                      </a:rPr>
                      <m:t>𝑎</m:t>
                    </m:r>
                    <m:r>
                      <a:rPr lang="en-US" i="1" dirty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∩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/>
                        <a:ea typeface="Calibri"/>
                      </a:rPr>
                      <m:t>𝑏</m:t>
                    </m:r>
                    <m:r>
                      <a:rPr lang="en-US" i="1" dirty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en-US" i="1" dirty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𝑀</m:t>
                    </m:r>
                  </m:oMath>
                </a14:m>
                <a:endParaRPr lang="ru-RU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4" name="Прямоугольник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383" y="1851670"/>
                <a:ext cx="2715449" cy="369332"/>
              </a:xfrm>
              <a:prstGeom prst="rect">
                <a:avLst/>
              </a:prstGeom>
              <a:blipFill rotWithShape="1">
                <a:blip r:embed="rId6"/>
                <a:stretch>
                  <a:fillRect t="-8333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Прямоугольник 15"/>
              <p:cNvSpPr/>
              <p:nvPr/>
            </p:nvSpPr>
            <p:spPr>
              <a:xfrm>
                <a:off x="348929" y="2778482"/>
                <a:ext cx="838695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00"/>
                        </a:solidFill>
                        <a:latin typeface="Cambria Math"/>
                        <a:ea typeface="Calibri"/>
                      </a:rPr>
                      <m:t>𝑎</m:t>
                    </m:r>
                    <m:r>
                      <a:rPr lang="en-US" i="1" dirty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∥</m:t>
                    </m:r>
                    <m:r>
                      <a:rPr lang="ru-RU" i="1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𝛽</m:t>
                    </m:r>
                  </m:oMath>
                </a14:m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,</a:t>
                </a:r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ru-RU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6" name="Прямоугольник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929" y="2778482"/>
                <a:ext cx="838695" cy="369332"/>
              </a:xfrm>
              <a:prstGeom prst="rect">
                <a:avLst/>
              </a:prstGeom>
              <a:blipFill rotWithShape="1">
                <a:blip r:embed="rId7"/>
                <a:stretch>
                  <a:fillRect t="-8333" r="-10145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Прямоугольник 18"/>
              <p:cNvSpPr/>
              <p:nvPr/>
            </p:nvSpPr>
            <p:spPr>
              <a:xfrm>
                <a:off x="344383" y="2491275"/>
                <a:ext cx="214828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dirty="0">
                    <a:solidFill>
                      <a:srgbClr val="000000"/>
                    </a:solidFill>
                    <a:latin typeface="Times New Roman"/>
                    <a:ea typeface="Calibri"/>
                  </a:rPr>
                  <a:t>Докажем, что</a:t>
                </a:r>
                <a:r>
                  <a:rPr lang="ru-RU" dirty="0" smtClean="0">
                    <a:solidFill>
                      <a:srgbClr val="000000"/>
                    </a:solidFill>
                    <a:latin typeface="Times New Roman"/>
                    <a:ea typeface="Calibri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𝛼</m:t>
                    </m:r>
                    <m:r>
                      <a:rPr lang="en-US" i="1" dirty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∥</m:t>
                    </m:r>
                    <m:r>
                      <a:rPr lang="ru-RU" i="1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𝛽</m:t>
                    </m:r>
                  </m:oMath>
                </a14:m>
                <a:r>
                  <a:rPr lang="ru-RU" dirty="0">
                    <a:solidFill>
                      <a:srgbClr val="000000"/>
                    </a:solidFill>
                    <a:latin typeface="Times New Roman"/>
                    <a:ea typeface="Calibri"/>
                  </a:rPr>
                  <a:t>.</a:t>
                </a:r>
                <a:endParaRPr lang="ru-RU" dirty="0"/>
              </a:p>
            </p:txBody>
          </p:sp>
        </mc:Choice>
        <mc:Fallback xmlns="">
          <p:sp>
            <p:nvSpPr>
              <p:cNvPr id="19" name="Прямоугольник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383" y="2491275"/>
                <a:ext cx="2148280" cy="369332"/>
              </a:xfrm>
              <a:prstGeom prst="rect">
                <a:avLst/>
              </a:prstGeom>
              <a:blipFill rotWithShape="1">
                <a:blip r:embed="rId8"/>
                <a:stretch>
                  <a:fillRect l="-2266" t="-10000" r="-4816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Прямоугольник 36"/>
              <p:cNvSpPr/>
              <p:nvPr/>
            </p:nvSpPr>
            <p:spPr>
              <a:xfrm>
                <a:off x="340780" y="3075806"/>
                <a:ext cx="4447244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dirty="0" smtClean="0">
                    <a:latin typeface="Times New Roman"/>
                    <a:ea typeface="Calibri"/>
                  </a:rPr>
                  <a:t>Предположим, что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𝛼</m:t>
                    </m:r>
                    <m:r>
                      <a:rPr lang="en-US" i="1" dirty="0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∦</m:t>
                    </m:r>
                    <m:r>
                      <a:rPr lang="ru-RU" i="1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𝛽</m:t>
                    </m:r>
                  </m:oMath>
                </a14:m>
                <a:r>
                  <a:rPr lang="ru-RU" dirty="0" smtClean="0">
                    <a:solidFill>
                      <a:srgbClr val="000000"/>
                    </a:solidFill>
                    <a:latin typeface="Times New Roman"/>
                    <a:ea typeface="Calibri"/>
                  </a:rPr>
                  <a:t>, т.е.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𝛼</m:t>
                    </m:r>
                    <m:r>
                      <a:rPr lang="en-US" i="1" dirty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∩</m:t>
                    </m:r>
                    <m:r>
                      <a:rPr lang="ru-RU" i="1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𝛽</m:t>
                    </m:r>
                    <m:r>
                      <a:rPr lang="en-US" i="1" dirty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en-US" b="0" i="1" dirty="0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𝑐</m:t>
                    </m:r>
                  </m:oMath>
                </a14:m>
                <a:r>
                  <a:rPr lang="ru-RU" dirty="0" smtClean="0">
                    <a:solidFill>
                      <a:srgbClr val="000000"/>
                    </a:solidFill>
                    <a:latin typeface="Times New Roman"/>
                    <a:ea typeface="Calibri"/>
                  </a:rPr>
                  <a:t>.</a:t>
                </a:r>
                <a:endParaRPr lang="ru-RU" dirty="0"/>
              </a:p>
            </p:txBody>
          </p:sp>
        </mc:Choice>
        <mc:Fallback xmlns="">
          <p:sp>
            <p:nvSpPr>
              <p:cNvPr id="37" name="Прямоугольник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780" y="3075806"/>
                <a:ext cx="4447244" cy="369332"/>
              </a:xfrm>
              <a:prstGeom prst="rect">
                <a:avLst/>
              </a:prstGeom>
              <a:blipFill rotWithShape="1">
                <a:blip r:embed="rId9"/>
                <a:stretch>
                  <a:fillRect l="-1235" t="-10000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Параллелограмм 40"/>
          <p:cNvSpPr/>
          <p:nvPr/>
        </p:nvSpPr>
        <p:spPr>
          <a:xfrm>
            <a:off x="5004448" y="2925588"/>
            <a:ext cx="3600000" cy="1440000"/>
          </a:xfrm>
          <a:prstGeom prst="parallelogram">
            <a:avLst>
              <a:gd name="adj" fmla="val 78504"/>
            </a:avLst>
          </a:prstGeom>
          <a:solidFill>
            <a:schemeClr val="accent1">
              <a:lumMod val="20000"/>
              <a:lumOff val="80000"/>
              <a:alpha val="70000"/>
            </a:schemeClr>
          </a:solidFill>
          <a:ln w="190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Прямоугольник 41"/>
              <p:cNvSpPr/>
              <p:nvPr/>
            </p:nvSpPr>
            <p:spPr>
              <a:xfrm>
                <a:off x="5121018" y="3971840"/>
                <a:ext cx="40402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i="1" smtClean="0">
                          <a:solidFill>
                            <a:schemeClr val="accent1"/>
                          </a:solidFill>
                          <a:latin typeface="Cambria Math"/>
                          <a:ea typeface="Cambria Math"/>
                        </a:rPr>
                        <m:t>𝛽</m:t>
                      </m:r>
                    </m:oMath>
                  </m:oMathPara>
                </a14:m>
                <a:endParaRPr lang="ru-RU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42" name="Прямоугольник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1018" y="3971840"/>
                <a:ext cx="404020" cy="400110"/>
              </a:xfrm>
              <a:prstGeom prst="rect">
                <a:avLst/>
              </a:prstGeom>
              <a:blipFill rotWithShape="1">
                <a:blip r:embed="rId10"/>
                <a:stretch>
                  <a:fillRect t="-7692" r="-25758" b="-2769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Параллелограмм 42"/>
          <p:cNvSpPr/>
          <p:nvPr/>
        </p:nvSpPr>
        <p:spPr>
          <a:xfrm>
            <a:off x="5076456" y="1779822"/>
            <a:ext cx="3600000" cy="1440000"/>
          </a:xfrm>
          <a:prstGeom prst="parallelogram">
            <a:avLst>
              <a:gd name="adj" fmla="val 73212"/>
            </a:avLst>
          </a:prstGeom>
          <a:solidFill>
            <a:schemeClr val="accent2">
              <a:lumMod val="20000"/>
              <a:lumOff val="80000"/>
              <a:alpha val="70000"/>
            </a:schemeClr>
          </a:solidFill>
          <a:ln w="1905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Прямоугольник 43"/>
              <p:cNvSpPr/>
              <p:nvPr/>
            </p:nvSpPr>
            <p:spPr>
              <a:xfrm>
                <a:off x="5131130" y="2863977"/>
                <a:ext cx="40402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i="1" smtClean="0">
                          <a:solidFill>
                            <a:schemeClr val="accent2"/>
                          </a:solidFill>
                          <a:latin typeface="Cambria Math"/>
                          <a:ea typeface="Cambria Math"/>
                        </a:rPr>
                        <m:t>𝛼</m:t>
                      </m:r>
                    </m:oMath>
                  </m:oMathPara>
                </a14:m>
                <a:endParaRPr lang="ru-RU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44" name="Прямоугольник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1130" y="2863977"/>
                <a:ext cx="404020" cy="400110"/>
              </a:xfrm>
              <a:prstGeom prst="rect">
                <a:avLst/>
              </a:prstGeom>
              <a:blipFill rotWithShape="1">
                <a:blip r:embed="rId11"/>
                <a:stretch>
                  <a:fillRect t="-7692" r="-22727" b="-2769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Прямая соединительная линия 21"/>
          <p:cNvCxnSpPr/>
          <p:nvPr/>
        </p:nvCxnSpPr>
        <p:spPr>
          <a:xfrm flipV="1">
            <a:off x="5796136" y="2067695"/>
            <a:ext cx="2232248" cy="720079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6122308" y="2067694"/>
            <a:ext cx="1584176" cy="648072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Прямоугольник 22"/>
              <p:cNvSpPr/>
              <p:nvPr/>
            </p:nvSpPr>
            <p:spPr>
              <a:xfrm>
                <a:off x="7668344" y="1741522"/>
                <a:ext cx="40402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accent4"/>
                          </a:solidFill>
                          <a:latin typeface="Cambria Math"/>
                          <a:ea typeface="Cambria Math"/>
                        </a:rPr>
                        <m:t>𝑎</m:t>
                      </m:r>
                    </m:oMath>
                  </m:oMathPara>
                </a14:m>
                <a:endParaRPr lang="ru-RU" dirty="0">
                  <a:solidFill>
                    <a:schemeClr val="accent4"/>
                  </a:solidFill>
                </a:endParaRPr>
              </a:p>
            </p:txBody>
          </p:sp>
        </mc:Choice>
        <mc:Fallback xmlns="">
          <p:sp>
            <p:nvSpPr>
              <p:cNvPr id="23" name="Прямоугольник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8344" y="1741522"/>
                <a:ext cx="404020" cy="400110"/>
              </a:xfrm>
              <a:prstGeom prst="rect">
                <a:avLst/>
              </a:prstGeom>
              <a:blipFill rotWithShape="1">
                <a:blip r:embed="rId12"/>
                <a:stretch>
                  <a:fillRect t="-7692" r="-21212" b="-2769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Прямоугольник 28"/>
              <p:cNvSpPr/>
              <p:nvPr/>
            </p:nvSpPr>
            <p:spPr>
              <a:xfrm>
                <a:off x="7490460" y="2320893"/>
                <a:ext cx="385875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accent4"/>
                          </a:solidFill>
                          <a:latin typeface="Cambria Math"/>
                          <a:ea typeface="Cambria Math"/>
                        </a:rPr>
                        <m:t>𝑏</m:t>
                      </m:r>
                    </m:oMath>
                  </m:oMathPara>
                </a14:m>
                <a:endParaRPr lang="ru-RU" dirty="0">
                  <a:solidFill>
                    <a:schemeClr val="accent4"/>
                  </a:solidFill>
                </a:endParaRPr>
              </a:p>
            </p:txBody>
          </p:sp>
        </mc:Choice>
        <mc:Fallback xmlns="">
          <p:sp>
            <p:nvSpPr>
              <p:cNvPr id="29" name="Прямоугольник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0460" y="2320893"/>
                <a:ext cx="385875" cy="400110"/>
              </a:xfrm>
              <a:prstGeom prst="rect">
                <a:avLst/>
              </a:prstGeom>
              <a:blipFill rotWithShape="1">
                <a:blip r:embed="rId13"/>
                <a:stretch>
                  <a:fillRect t="-7692" r="-23810" b="-2769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Прямоугольник 37"/>
              <p:cNvSpPr/>
              <p:nvPr/>
            </p:nvSpPr>
            <p:spPr>
              <a:xfrm>
                <a:off x="6718828" y="1978752"/>
                <a:ext cx="46666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accent4"/>
                          </a:solidFill>
                          <a:latin typeface="Cambria Math"/>
                          <a:ea typeface="Cambria Math"/>
                        </a:rPr>
                        <m:t>𝑀</m:t>
                      </m:r>
                    </m:oMath>
                  </m:oMathPara>
                </a14:m>
                <a:endParaRPr lang="ru-RU" dirty="0">
                  <a:solidFill>
                    <a:schemeClr val="accent4"/>
                  </a:solidFill>
                </a:endParaRPr>
              </a:p>
            </p:txBody>
          </p:sp>
        </mc:Choice>
        <mc:Fallback xmlns="">
          <p:sp>
            <p:nvSpPr>
              <p:cNvPr id="38" name="Прямоугольник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8828" y="1978752"/>
                <a:ext cx="466666" cy="400110"/>
              </a:xfrm>
              <a:prstGeom prst="rect">
                <a:avLst/>
              </a:prstGeom>
              <a:blipFill rotWithShape="1">
                <a:blip r:embed="rId14"/>
                <a:stretch>
                  <a:fillRect t="-7692" r="-19481" b="-2769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Овал 39"/>
          <p:cNvSpPr/>
          <p:nvPr/>
        </p:nvSpPr>
        <p:spPr>
          <a:xfrm>
            <a:off x="6919023" y="2373664"/>
            <a:ext cx="72000" cy="72000"/>
          </a:xfrm>
          <a:prstGeom prst="ellipse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2">
                  <a:lumMod val="50000"/>
                </a:schemeClr>
              </a:solidFill>
            </a:endParaRPr>
          </a:p>
        </p:txBody>
      </p:sp>
      <p:cxnSp>
        <p:nvCxnSpPr>
          <p:cNvPr id="45" name="Прямая соединительная линия 44"/>
          <p:cNvCxnSpPr/>
          <p:nvPr/>
        </p:nvCxnSpPr>
        <p:spPr>
          <a:xfrm flipV="1">
            <a:off x="5752156" y="3291831"/>
            <a:ext cx="2232248" cy="720079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>
            <a:off x="6078328" y="3291830"/>
            <a:ext cx="1584176" cy="648072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Прямоугольник 46"/>
              <p:cNvSpPr/>
              <p:nvPr/>
            </p:nvSpPr>
            <p:spPr>
              <a:xfrm>
                <a:off x="5609785" y="3571395"/>
                <a:ext cx="49872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accent6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accent6"/>
                              </a:solidFill>
                              <a:latin typeface="Cambria Math"/>
                              <a:ea typeface="Calibri"/>
                            </a:rPr>
                            <m:t>𝑎</m:t>
                          </m:r>
                        </m:e>
                        <m:sub>
                          <m:r>
                            <a:rPr lang="ru-RU" sz="2000" i="1">
                              <a:solidFill>
                                <a:schemeClr val="accent6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47" name="Прямоугольник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9785" y="3571395"/>
                <a:ext cx="498726" cy="400110"/>
              </a:xfrm>
              <a:prstGeom prst="rect">
                <a:avLst/>
              </a:prstGeom>
              <a:blipFill rotWithShape="1">
                <a:blip r:embed="rId15"/>
                <a:stretch>
                  <a:fillRect t="-7692" r="-19512" b="-2769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Прямоугольник 47"/>
              <p:cNvSpPr/>
              <p:nvPr/>
            </p:nvSpPr>
            <p:spPr>
              <a:xfrm>
                <a:off x="7412612" y="3519628"/>
                <a:ext cx="485774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accent6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accent6"/>
                              </a:solidFill>
                              <a:latin typeface="Cambria Math"/>
                              <a:ea typeface="Calibri"/>
                            </a:rPr>
                            <m:t>𝑏</m:t>
                          </m:r>
                        </m:e>
                        <m:sub>
                          <m:r>
                            <a:rPr lang="ru-RU" sz="2000" i="1">
                              <a:solidFill>
                                <a:schemeClr val="accent6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48" name="Прямоугольник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2612" y="3519628"/>
                <a:ext cx="485774" cy="400110"/>
              </a:xfrm>
              <a:prstGeom prst="rect">
                <a:avLst/>
              </a:prstGeom>
              <a:blipFill rotWithShape="1">
                <a:blip r:embed="rId16"/>
                <a:stretch>
                  <a:fillRect t="-7576" r="-18750" b="-2575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Прямоугольник 14"/>
              <p:cNvSpPr/>
              <p:nvPr/>
            </p:nvSpPr>
            <p:spPr>
              <a:xfrm>
                <a:off x="966787" y="2779307"/>
                <a:ext cx="75456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/>
                          <a:ea typeface="Calibri"/>
                        </a:rPr>
                        <m:t>𝑏</m:t>
                      </m:r>
                      <m:r>
                        <a:rPr lang="en-US" i="1" dirty="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∥</m:t>
                      </m:r>
                      <m:r>
                        <a:rPr lang="ru-RU" i="1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𝛽</m:t>
                      </m:r>
                    </m:oMath>
                  </m:oMathPara>
                </a14:m>
                <a:endParaRPr lang="ru-RU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5" name="Прямоугольник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6787" y="2779307"/>
                <a:ext cx="754566" cy="369332"/>
              </a:xfrm>
              <a:prstGeom prst="rect">
                <a:avLst/>
              </a:prstGeom>
              <a:blipFill rotWithShape="1">
                <a:blip r:embed="rId17"/>
                <a:stretch>
                  <a:fillRect t="-8197" r="-10569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0" name="Группа 29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31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2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931964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5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5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"/>
                            </p:stCondLst>
                            <p:childTnLst>
                              <p:par>
                                <p:cTn id="109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000"/>
                            </p:stCondLst>
                            <p:childTnLst>
                              <p:par>
                                <p:cTn id="127" presetID="32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7" grpId="0"/>
      <p:bldP spid="8" grpId="0"/>
      <p:bldP spid="13" grpId="0"/>
      <p:bldP spid="14" grpId="0"/>
      <p:bldP spid="16" grpId="0"/>
      <p:bldP spid="19" grpId="0"/>
      <p:bldP spid="37" grpId="0"/>
      <p:bldP spid="41" grpId="0" animBg="1"/>
      <p:bldP spid="41" grpId="1" animBg="1"/>
      <p:bldP spid="41" grpId="2" animBg="1"/>
      <p:bldP spid="42" grpId="0"/>
      <p:bldP spid="43" grpId="0" animBg="1"/>
      <p:bldP spid="44" grpId="0"/>
      <p:bldP spid="23" grpId="0"/>
      <p:bldP spid="29" grpId="0"/>
      <p:bldP spid="38" grpId="0"/>
      <p:bldP spid="40" grpId="0" animBg="1"/>
      <p:bldP spid="47" grpId="0"/>
      <p:bldP spid="48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Полилиния 98"/>
          <p:cNvSpPr/>
          <p:nvPr/>
        </p:nvSpPr>
        <p:spPr>
          <a:xfrm>
            <a:off x="6607969" y="2647950"/>
            <a:ext cx="2062162" cy="997744"/>
          </a:xfrm>
          <a:custGeom>
            <a:avLst/>
            <a:gdLst>
              <a:gd name="connsiteX0" fmla="*/ 0 w 2062162"/>
              <a:gd name="connsiteY0" fmla="*/ 997744 h 997744"/>
              <a:gd name="connsiteX1" fmla="*/ 107156 w 2062162"/>
              <a:gd name="connsiteY1" fmla="*/ 995363 h 997744"/>
              <a:gd name="connsiteX2" fmla="*/ 228600 w 2062162"/>
              <a:gd name="connsiteY2" fmla="*/ 988219 h 997744"/>
              <a:gd name="connsiteX3" fmla="*/ 335756 w 2062162"/>
              <a:gd name="connsiteY3" fmla="*/ 973931 h 997744"/>
              <a:gd name="connsiteX4" fmla="*/ 469106 w 2062162"/>
              <a:gd name="connsiteY4" fmla="*/ 954881 h 997744"/>
              <a:gd name="connsiteX5" fmla="*/ 628650 w 2062162"/>
              <a:gd name="connsiteY5" fmla="*/ 923925 h 997744"/>
              <a:gd name="connsiteX6" fmla="*/ 809625 w 2062162"/>
              <a:gd name="connsiteY6" fmla="*/ 888206 h 997744"/>
              <a:gd name="connsiteX7" fmla="*/ 1035844 w 2062162"/>
              <a:gd name="connsiteY7" fmla="*/ 838200 h 997744"/>
              <a:gd name="connsiteX8" fmla="*/ 1209675 w 2062162"/>
              <a:gd name="connsiteY8" fmla="*/ 790575 h 997744"/>
              <a:gd name="connsiteX9" fmla="*/ 1400175 w 2062162"/>
              <a:gd name="connsiteY9" fmla="*/ 735806 h 997744"/>
              <a:gd name="connsiteX10" fmla="*/ 1493044 w 2062162"/>
              <a:gd name="connsiteY10" fmla="*/ 709613 h 997744"/>
              <a:gd name="connsiteX11" fmla="*/ 2062162 w 2062162"/>
              <a:gd name="connsiteY11" fmla="*/ 0 h 997744"/>
              <a:gd name="connsiteX12" fmla="*/ 1957387 w 2062162"/>
              <a:gd name="connsiteY12" fmla="*/ 30956 h 997744"/>
              <a:gd name="connsiteX13" fmla="*/ 1847850 w 2062162"/>
              <a:gd name="connsiteY13" fmla="*/ 59531 h 997744"/>
              <a:gd name="connsiteX14" fmla="*/ 1707356 w 2062162"/>
              <a:gd name="connsiteY14" fmla="*/ 100013 h 997744"/>
              <a:gd name="connsiteX15" fmla="*/ 1540669 w 2062162"/>
              <a:gd name="connsiteY15" fmla="*/ 140494 h 997744"/>
              <a:gd name="connsiteX16" fmla="*/ 1428750 w 2062162"/>
              <a:gd name="connsiteY16" fmla="*/ 166688 h 997744"/>
              <a:gd name="connsiteX17" fmla="*/ 1257300 w 2062162"/>
              <a:gd name="connsiteY17" fmla="*/ 204788 h 997744"/>
              <a:gd name="connsiteX18" fmla="*/ 1088231 w 2062162"/>
              <a:gd name="connsiteY18" fmla="*/ 230981 h 997744"/>
              <a:gd name="connsiteX19" fmla="*/ 871537 w 2062162"/>
              <a:gd name="connsiteY19" fmla="*/ 264319 h 997744"/>
              <a:gd name="connsiteX20" fmla="*/ 704850 w 2062162"/>
              <a:gd name="connsiteY20" fmla="*/ 285750 h 997744"/>
              <a:gd name="connsiteX21" fmla="*/ 616744 w 2062162"/>
              <a:gd name="connsiteY21" fmla="*/ 288131 h 997744"/>
              <a:gd name="connsiteX22" fmla="*/ 561975 w 2062162"/>
              <a:gd name="connsiteY22" fmla="*/ 280988 h 997744"/>
              <a:gd name="connsiteX23" fmla="*/ 0 w 2062162"/>
              <a:gd name="connsiteY23" fmla="*/ 997744 h 997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2062162" h="997744">
                <a:moveTo>
                  <a:pt x="0" y="997744"/>
                </a:moveTo>
                <a:lnTo>
                  <a:pt x="107156" y="995363"/>
                </a:lnTo>
                <a:lnTo>
                  <a:pt x="228600" y="988219"/>
                </a:lnTo>
                <a:lnTo>
                  <a:pt x="335756" y="973931"/>
                </a:lnTo>
                <a:lnTo>
                  <a:pt x="469106" y="954881"/>
                </a:lnTo>
                <a:lnTo>
                  <a:pt x="628650" y="923925"/>
                </a:lnTo>
                <a:lnTo>
                  <a:pt x="809625" y="888206"/>
                </a:lnTo>
                <a:lnTo>
                  <a:pt x="1035844" y="838200"/>
                </a:lnTo>
                <a:lnTo>
                  <a:pt x="1209675" y="790575"/>
                </a:lnTo>
                <a:lnTo>
                  <a:pt x="1400175" y="735806"/>
                </a:lnTo>
                <a:lnTo>
                  <a:pt x="1493044" y="709613"/>
                </a:lnTo>
                <a:lnTo>
                  <a:pt x="2062162" y="0"/>
                </a:lnTo>
                <a:lnTo>
                  <a:pt x="1957387" y="30956"/>
                </a:lnTo>
                <a:lnTo>
                  <a:pt x="1847850" y="59531"/>
                </a:lnTo>
                <a:lnTo>
                  <a:pt x="1707356" y="100013"/>
                </a:lnTo>
                <a:lnTo>
                  <a:pt x="1540669" y="140494"/>
                </a:lnTo>
                <a:lnTo>
                  <a:pt x="1428750" y="166688"/>
                </a:lnTo>
                <a:lnTo>
                  <a:pt x="1257300" y="204788"/>
                </a:lnTo>
                <a:lnTo>
                  <a:pt x="1088231" y="230981"/>
                </a:lnTo>
                <a:lnTo>
                  <a:pt x="871537" y="264319"/>
                </a:lnTo>
                <a:lnTo>
                  <a:pt x="704850" y="285750"/>
                </a:lnTo>
                <a:lnTo>
                  <a:pt x="616744" y="288131"/>
                </a:lnTo>
                <a:lnTo>
                  <a:pt x="561975" y="280988"/>
                </a:lnTo>
                <a:lnTo>
                  <a:pt x="0" y="99774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8552"/>
            <a:ext cx="8351256" cy="102504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38667" y="214707"/>
            <a:ext cx="835292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/>
                <a:ea typeface="Calibri"/>
              </a:rPr>
              <a:t>Теорема</a:t>
            </a:r>
            <a:r>
              <a:rPr lang="en-US" b="1" dirty="0" smtClean="0">
                <a:latin typeface="Times New Roman"/>
                <a:ea typeface="Calibri"/>
              </a:rPr>
              <a:t> (</a:t>
            </a:r>
            <a:r>
              <a:rPr lang="ru-RU" b="1" dirty="0" smtClean="0">
                <a:latin typeface="Times New Roman"/>
                <a:ea typeface="Calibri"/>
              </a:rPr>
              <a:t>Признак параллельности двух плоскостей). </a:t>
            </a:r>
            <a:endParaRPr lang="ru-RU" b="1" dirty="0">
              <a:latin typeface="Times New Roman"/>
              <a:ea typeface="Calibri"/>
            </a:endParaRPr>
          </a:p>
          <a:p>
            <a:r>
              <a:rPr lang="ru-RU" dirty="0">
                <a:latin typeface="Times New Roman"/>
                <a:ea typeface="Calibri"/>
              </a:rPr>
              <a:t>Если две пересекающиеся прямые одной плоскости соответственно параллельны двум прямым другой плоскости, то эти плоскости параллельны.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44383" y="1275606"/>
            <a:ext cx="19449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Доказательство. 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344383" y="1563638"/>
                <a:ext cx="3075489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dirty="0" smtClean="0">
                    <a:solidFill>
                      <a:srgbClr val="000000"/>
                    </a:solidFill>
                    <a:latin typeface="Times New Roman"/>
                    <a:ea typeface="Calibri"/>
                  </a:rPr>
                  <a:t>Пусть даны плоскости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𝛼</m:t>
                    </m:r>
                  </m:oMath>
                </a14:m>
                <a:r>
                  <a:rPr lang="ru-RU" dirty="0" smtClean="0">
                    <a:solidFill>
                      <a:srgbClr val="000000"/>
                    </a:solidFill>
                    <a:latin typeface="Times New Roman"/>
                    <a:ea typeface="Calibri"/>
                  </a:rPr>
                  <a:t> и </a:t>
                </a:r>
                <a14:m>
                  <m:oMath xmlns:m="http://schemas.openxmlformats.org/officeDocument/2006/math">
                    <m:r>
                      <a:rPr lang="ru-RU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𝛽</m:t>
                    </m:r>
                  </m:oMath>
                </a14:m>
                <a:r>
                  <a:rPr lang="ru-RU" dirty="0" smtClean="0">
                    <a:solidFill>
                      <a:srgbClr val="000000"/>
                    </a:solidFill>
                    <a:latin typeface="Times New Roman"/>
                    <a:ea typeface="Calibri"/>
                  </a:rPr>
                  <a:t>.</a:t>
                </a:r>
                <a:endParaRPr lang="ru-RU" dirty="0"/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383" y="1563638"/>
                <a:ext cx="3075489" cy="369332"/>
              </a:xfrm>
              <a:prstGeom prst="rect">
                <a:avLst/>
              </a:prstGeom>
              <a:blipFill rotWithShape="1">
                <a:blip r:embed="rId4"/>
                <a:stretch>
                  <a:fillRect l="-1584" t="-10000" r="-1782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Прямоугольник 12"/>
              <p:cNvSpPr/>
              <p:nvPr/>
            </p:nvSpPr>
            <p:spPr>
              <a:xfrm>
                <a:off x="348930" y="2139702"/>
                <a:ext cx="4680519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/>
                            <a:ea typeface="Calibri"/>
                          </a:rPr>
                          <m:t>𝑎</m:t>
                        </m:r>
                      </m:e>
                      <m:sub>
                        <m:r>
                          <a:rPr lang="ru-RU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⊂</m:t>
                    </m:r>
                    <m:r>
                      <a:rPr lang="ru-RU" i="1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𝛽</m:t>
                    </m:r>
                  </m:oMath>
                </a14:m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,</a:t>
                </a:r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/>
                            <a:ea typeface="Calibri"/>
                          </a:rPr>
                          <m:t>𝑏</m:t>
                        </m:r>
                      </m:e>
                      <m:sub>
                        <m:r>
                          <a:rPr lang="ru-RU" i="1">
                            <a:solidFill>
                              <a:srgbClr val="00000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⊂</m:t>
                    </m:r>
                    <m:r>
                      <a:rPr lang="ru-RU" i="1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𝛽</m:t>
                    </m:r>
                  </m:oMath>
                </a14:m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,</a:t>
                </a:r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/>
                            <a:ea typeface="Calibri"/>
                          </a:rPr>
                          <m:t>𝑎</m:t>
                        </m:r>
                      </m:e>
                      <m:sub>
                        <m:r>
                          <a:rPr lang="ru-RU" i="1">
                            <a:solidFill>
                              <a:srgbClr val="00000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∩</m:t>
                    </m:r>
                    <m:sSub>
                      <m:sSub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/>
                            <a:ea typeface="Calibri"/>
                          </a:rPr>
                          <m:t>𝑏</m:t>
                        </m:r>
                      </m:e>
                      <m:sub>
                        <m:r>
                          <a:rPr lang="ru-RU" i="1">
                            <a:solidFill>
                              <a:srgbClr val="00000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причем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/>
                            <a:ea typeface="Calibri"/>
                          </a:rPr>
                          <m:t>𝑎</m:t>
                        </m:r>
                      </m:e>
                      <m:sub>
                        <m:r>
                          <a:rPr lang="ru-RU" i="1">
                            <a:solidFill>
                              <a:srgbClr val="00000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∥</m:t>
                    </m:r>
                    <m:r>
                      <a:rPr lang="en-US" i="1" dirty="0">
                        <a:solidFill>
                          <a:srgbClr val="000000"/>
                        </a:solidFill>
                        <a:latin typeface="Cambria Math"/>
                      </a:rPr>
                      <m:t>𝑎</m:t>
                    </m:r>
                  </m:oMath>
                </a14:m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,</a:t>
                </a:r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/>
                            <a:ea typeface="Calibri"/>
                          </a:rPr>
                          <m:t>𝑏</m:t>
                        </m:r>
                      </m:e>
                      <m:sub>
                        <m:r>
                          <a:rPr lang="ru-RU" i="1">
                            <a:solidFill>
                              <a:srgbClr val="00000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∥</m:t>
                    </m:r>
                    <m:r>
                      <a:rPr lang="en-US" b="0" i="1" dirty="0" smtClean="0">
                        <a:solidFill>
                          <a:srgbClr val="000000"/>
                        </a:solidFill>
                        <a:latin typeface="Cambria Math"/>
                      </a:rPr>
                      <m:t>𝑏</m:t>
                    </m:r>
                  </m:oMath>
                </a14:m>
                <a:endParaRPr lang="ru-RU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3" name="Прямоугольник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930" y="2139702"/>
                <a:ext cx="4680519" cy="369332"/>
              </a:xfrm>
              <a:prstGeom prst="rect">
                <a:avLst/>
              </a:prstGeom>
              <a:blipFill rotWithShape="1">
                <a:blip r:embed="rId5"/>
                <a:stretch>
                  <a:fillRect t="-8197" r="-1042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Прямоугольник 13"/>
              <p:cNvSpPr/>
              <p:nvPr/>
            </p:nvSpPr>
            <p:spPr>
              <a:xfrm>
                <a:off x="344383" y="1851670"/>
                <a:ext cx="2715449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/>
                        <a:ea typeface="Calibri"/>
                      </a:rPr>
                      <m:t>𝑎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⊂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𝛼</m:t>
                    </m:r>
                  </m:oMath>
                </a14:m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00"/>
                        </a:solidFill>
                        <a:latin typeface="Cambria Math"/>
                        <a:ea typeface="Calibri"/>
                      </a:rPr>
                      <m:t>𝑏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⊂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𝛼</m:t>
                    </m:r>
                  </m:oMath>
                </a14:m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000000"/>
                        </a:solidFill>
                        <a:latin typeface="Cambria Math"/>
                      </a:rPr>
                      <m:t>𝑎</m:t>
                    </m:r>
                    <m:r>
                      <a:rPr lang="en-US" i="1" dirty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∩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/>
                        <a:ea typeface="Calibri"/>
                      </a:rPr>
                      <m:t>𝑏</m:t>
                    </m:r>
                    <m:r>
                      <a:rPr lang="en-US" i="1" dirty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en-US" i="1" dirty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𝑀</m:t>
                    </m:r>
                  </m:oMath>
                </a14:m>
                <a:endParaRPr lang="ru-RU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4" name="Прямоугольник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383" y="1851670"/>
                <a:ext cx="2715449" cy="369332"/>
              </a:xfrm>
              <a:prstGeom prst="rect">
                <a:avLst/>
              </a:prstGeom>
              <a:blipFill rotWithShape="1">
                <a:blip r:embed="rId6"/>
                <a:stretch>
                  <a:fillRect t="-8333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Прямоугольник 15"/>
              <p:cNvSpPr/>
              <p:nvPr/>
            </p:nvSpPr>
            <p:spPr>
              <a:xfrm>
                <a:off x="348929" y="2778482"/>
                <a:ext cx="838695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00"/>
                        </a:solidFill>
                        <a:latin typeface="Cambria Math"/>
                        <a:ea typeface="Calibri"/>
                      </a:rPr>
                      <m:t>𝑎</m:t>
                    </m:r>
                    <m:r>
                      <a:rPr lang="en-US" i="1" dirty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∥</m:t>
                    </m:r>
                    <m:r>
                      <a:rPr lang="ru-RU" i="1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𝛽</m:t>
                    </m:r>
                  </m:oMath>
                </a14:m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,</a:t>
                </a:r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ru-RU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6" name="Прямоугольник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929" y="2778482"/>
                <a:ext cx="838695" cy="369332"/>
              </a:xfrm>
              <a:prstGeom prst="rect">
                <a:avLst/>
              </a:prstGeom>
              <a:blipFill rotWithShape="1">
                <a:blip r:embed="rId7"/>
                <a:stretch>
                  <a:fillRect t="-8333" r="-10145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Прямоугольник 18"/>
              <p:cNvSpPr/>
              <p:nvPr/>
            </p:nvSpPr>
            <p:spPr>
              <a:xfrm>
                <a:off x="344383" y="2491275"/>
                <a:ext cx="214828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dirty="0">
                    <a:solidFill>
                      <a:srgbClr val="000000"/>
                    </a:solidFill>
                    <a:latin typeface="Times New Roman"/>
                    <a:ea typeface="Calibri"/>
                  </a:rPr>
                  <a:t>Докажем, что</a:t>
                </a:r>
                <a:r>
                  <a:rPr lang="ru-RU" dirty="0" smtClean="0">
                    <a:solidFill>
                      <a:srgbClr val="000000"/>
                    </a:solidFill>
                    <a:latin typeface="Times New Roman"/>
                    <a:ea typeface="Calibri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𝛼</m:t>
                    </m:r>
                    <m:r>
                      <a:rPr lang="en-US" i="1" dirty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∥</m:t>
                    </m:r>
                    <m:r>
                      <a:rPr lang="ru-RU" i="1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𝛽</m:t>
                    </m:r>
                  </m:oMath>
                </a14:m>
                <a:r>
                  <a:rPr lang="ru-RU" dirty="0">
                    <a:solidFill>
                      <a:srgbClr val="000000"/>
                    </a:solidFill>
                    <a:latin typeface="Times New Roman"/>
                    <a:ea typeface="Calibri"/>
                  </a:rPr>
                  <a:t>.</a:t>
                </a:r>
                <a:endParaRPr lang="ru-RU" dirty="0"/>
              </a:p>
            </p:txBody>
          </p:sp>
        </mc:Choice>
        <mc:Fallback xmlns="">
          <p:sp>
            <p:nvSpPr>
              <p:cNvPr id="19" name="Прямоугольник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383" y="2491275"/>
                <a:ext cx="2148280" cy="369332"/>
              </a:xfrm>
              <a:prstGeom prst="rect">
                <a:avLst/>
              </a:prstGeom>
              <a:blipFill rotWithShape="1">
                <a:blip r:embed="rId8"/>
                <a:stretch>
                  <a:fillRect l="-2266" t="-10000" r="-4816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Прямоугольник 19"/>
              <p:cNvSpPr/>
              <p:nvPr/>
            </p:nvSpPr>
            <p:spPr>
              <a:xfrm>
                <a:off x="344382" y="4171228"/>
                <a:ext cx="4587658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dirty="0">
                    <a:solidFill>
                      <a:srgbClr val="000000"/>
                    </a:solidFill>
                    <a:latin typeface="Times New Roman"/>
                    <a:ea typeface="Calibri"/>
                  </a:rPr>
                  <a:t>Следовательно, </a:t>
                </a:r>
                <a:r>
                  <a:rPr lang="ru-RU" dirty="0" smtClean="0">
                    <a:solidFill>
                      <a:srgbClr val="000000"/>
                    </a:solidFill>
                    <a:latin typeface="Times New Roman"/>
                    <a:ea typeface="Calibri"/>
                  </a:rPr>
                  <a:t>наше предположение неверно и плоскости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𝛼</m:t>
                    </m:r>
                    <m:r>
                      <a:rPr lang="en-US" i="1" dirty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∥</m:t>
                    </m:r>
                    <m:r>
                      <a:rPr lang="ru-RU" i="1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𝛽</m:t>
                    </m:r>
                  </m:oMath>
                </a14:m>
                <a:r>
                  <a:rPr lang="ru-RU" dirty="0">
                    <a:solidFill>
                      <a:srgbClr val="000000"/>
                    </a:solidFill>
                    <a:latin typeface="Times New Roman"/>
                    <a:ea typeface="Calibri"/>
                  </a:rPr>
                  <a:t>. </a:t>
                </a:r>
                <a:endParaRPr lang="ru-RU" dirty="0"/>
              </a:p>
            </p:txBody>
          </p:sp>
        </mc:Choice>
        <mc:Fallback xmlns="">
          <p:sp>
            <p:nvSpPr>
              <p:cNvPr id="20" name="Прямоугольник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382" y="4171228"/>
                <a:ext cx="4587658" cy="646331"/>
              </a:xfrm>
              <a:prstGeom prst="rect">
                <a:avLst/>
              </a:prstGeom>
              <a:blipFill rotWithShape="1">
                <a:blip r:embed="rId9"/>
                <a:stretch>
                  <a:fillRect l="-1062" t="-4717" b="-1415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Прямоугольник 20"/>
          <p:cNvSpPr/>
          <p:nvPr/>
        </p:nvSpPr>
        <p:spPr>
          <a:xfrm>
            <a:off x="344382" y="4681188"/>
            <a:ext cx="20992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0000"/>
                </a:solidFill>
                <a:latin typeface="Times New Roman"/>
                <a:ea typeface="Calibri"/>
              </a:rPr>
              <a:t>Теорема доказана</a:t>
            </a:r>
            <a:r>
              <a:rPr lang="ru-RU" b="1" dirty="0" smtClean="0">
                <a:solidFill>
                  <a:srgbClr val="000000"/>
                </a:solidFill>
                <a:latin typeface="Times New Roman"/>
                <a:ea typeface="Calibri"/>
              </a:rPr>
              <a:t>.</a:t>
            </a:r>
            <a:endParaRPr lang="ru-RU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Прямоугольник 36"/>
              <p:cNvSpPr/>
              <p:nvPr/>
            </p:nvSpPr>
            <p:spPr>
              <a:xfrm>
                <a:off x="340780" y="3075806"/>
                <a:ext cx="4447244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dirty="0" smtClean="0">
                    <a:latin typeface="Times New Roman"/>
                    <a:ea typeface="Calibri"/>
                  </a:rPr>
                  <a:t>Предположим, что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𝛼</m:t>
                    </m:r>
                    <m:r>
                      <a:rPr lang="en-US" i="1" dirty="0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∦</m:t>
                    </m:r>
                    <m:r>
                      <a:rPr lang="ru-RU" i="1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𝛽</m:t>
                    </m:r>
                  </m:oMath>
                </a14:m>
                <a:r>
                  <a:rPr lang="ru-RU" dirty="0" smtClean="0">
                    <a:solidFill>
                      <a:srgbClr val="000000"/>
                    </a:solidFill>
                    <a:latin typeface="Times New Roman"/>
                    <a:ea typeface="Calibri"/>
                  </a:rPr>
                  <a:t>, т.е.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𝛼</m:t>
                    </m:r>
                    <m:r>
                      <a:rPr lang="en-US" i="1" dirty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∩</m:t>
                    </m:r>
                    <m:r>
                      <a:rPr lang="ru-RU" i="1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𝛽</m:t>
                    </m:r>
                    <m:r>
                      <a:rPr lang="en-US" i="1" dirty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en-US" b="0" i="1" dirty="0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𝑐</m:t>
                    </m:r>
                  </m:oMath>
                </a14:m>
                <a:r>
                  <a:rPr lang="ru-RU" dirty="0" smtClean="0">
                    <a:solidFill>
                      <a:srgbClr val="000000"/>
                    </a:solidFill>
                    <a:latin typeface="Times New Roman"/>
                    <a:ea typeface="Calibri"/>
                  </a:rPr>
                  <a:t>.</a:t>
                </a:r>
                <a:endParaRPr lang="ru-RU" dirty="0"/>
              </a:p>
            </p:txBody>
          </p:sp>
        </mc:Choice>
        <mc:Fallback xmlns="">
          <p:sp>
            <p:nvSpPr>
              <p:cNvPr id="37" name="Прямоугольник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780" y="3075806"/>
                <a:ext cx="4447244" cy="369332"/>
              </a:xfrm>
              <a:prstGeom prst="rect">
                <a:avLst/>
              </a:prstGeom>
              <a:blipFill rotWithShape="1">
                <a:blip r:embed="rId10"/>
                <a:stretch>
                  <a:fillRect l="-1235" t="-10000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Прямоугольник 38"/>
              <p:cNvSpPr/>
              <p:nvPr/>
            </p:nvSpPr>
            <p:spPr>
              <a:xfrm>
                <a:off x="339178" y="3363838"/>
                <a:ext cx="3224710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dirty="0" smtClean="0">
                    <a:latin typeface="Times New Roman"/>
                    <a:ea typeface="Calibri"/>
                  </a:rPr>
                  <a:t>Тогда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00"/>
                        </a:solidFill>
                        <a:latin typeface="Cambria Math"/>
                        <a:ea typeface="Calibri"/>
                      </a:rPr>
                      <m:t>𝑎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⊂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𝛼</m:t>
                    </m:r>
                  </m:oMath>
                </a14:m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00"/>
                        </a:solidFill>
                        <a:latin typeface="Cambria Math"/>
                        <a:ea typeface="Calibri"/>
                      </a:rPr>
                      <m:t>𝑎</m:t>
                    </m:r>
                    <m:r>
                      <a:rPr lang="en-US" i="1" dirty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∥</m:t>
                    </m:r>
                    <m:r>
                      <a:rPr lang="ru-RU" i="1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𝛽</m:t>
                    </m:r>
                  </m:oMath>
                </a14:m>
                <a:r>
                  <a:rPr lang="ru-RU" dirty="0" smtClean="0">
                    <a:latin typeface="Times New Roman"/>
                    <a:ea typeface="Calibri"/>
                  </a:rPr>
                  <a:t>,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𝛼</m:t>
                    </m:r>
                    <m:r>
                      <a:rPr lang="en-US" i="1" dirty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∩</m:t>
                    </m:r>
                    <m:r>
                      <a:rPr lang="ru-RU" i="1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𝛽</m:t>
                    </m:r>
                    <m:r>
                      <a:rPr lang="en-US" i="1" dirty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en-US" i="1" dirty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𝑐</m:t>
                    </m:r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39" name="Прямоугольник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178" y="3363838"/>
                <a:ext cx="3224710" cy="369332"/>
              </a:xfrm>
              <a:prstGeom prst="rect">
                <a:avLst/>
              </a:prstGeom>
              <a:blipFill rotWithShape="1">
                <a:blip r:embed="rId11"/>
                <a:stretch>
                  <a:fillRect l="-1701" t="-10000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Прямоугольник 14"/>
              <p:cNvSpPr/>
              <p:nvPr/>
            </p:nvSpPr>
            <p:spPr>
              <a:xfrm>
                <a:off x="966787" y="2779307"/>
                <a:ext cx="75456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/>
                          <a:ea typeface="Calibri"/>
                        </a:rPr>
                        <m:t>𝑏</m:t>
                      </m:r>
                      <m:r>
                        <a:rPr lang="en-US" i="1" dirty="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∥</m:t>
                      </m:r>
                      <m:r>
                        <a:rPr lang="ru-RU" i="1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𝛽</m:t>
                      </m:r>
                    </m:oMath>
                  </m:oMathPara>
                </a14:m>
                <a:endParaRPr lang="ru-RU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5" name="Прямоугольник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6787" y="2779307"/>
                <a:ext cx="754566" cy="369332"/>
              </a:xfrm>
              <a:prstGeom prst="rect">
                <a:avLst/>
              </a:prstGeom>
              <a:blipFill rotWithShape="1">
                <a:blip r:embed="rId12"/>
                <a:stretch>
                  <a:fillRect t="-8197" r="-10569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7" name="Параллелограмм 86"/>
          <p:cNvSpPr/>
          <p:nvPr/>
        </p:nvSpPr>
        <p:spPr>
          <a:xfrm>
            <a:off x="5004448" y="2925588"/>
            <a:ext cx="2160000" cy="720000"/>
          </a:xfrm>
          <a:prstGeom prst="parallelogram">
            <a:avLst>
              <a:gd name="adj" fmla="val 78504"/>
            </a:avLst>
          </a:prstGeom>
          <a:solidFill>
            <a:schemeClr val="accent1">
              <a:lumMod val="20000"/>
              <a:lumOff val="80000"/>
              <a:alpha val="70000"/>
            </a:schemeClr>
          </a:solidFill>
          <a:ln w="190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8" name="Прямоугольник 87"/>
              <p:cNvSpPr/>
              <p:nvPr/>
            </p:nvSpPr>
            <p:spPr>
              <a:xfrm>
                <a:off x="5076056" y="3291830"/>
                <a:ext cx="40402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i="1" smtClean="0">
                          <a:solidFill>
                            <a:schemeClr val="accent1"/>
                          </a:solidFill>
                          <a:latin typeface="Cambria Math"/>
                          <a:ea typeface="Cambria Math"/>
                        </a:rPr>
                        <m:t>𝛽</m:t>
                      </m:r>
                    </m:oMath>
                  </m:oMathPara>
                </a14:m>
                <a:endParaRPr lang="ru-RU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88" name="Прямоугольник 8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6056" y="3291830"/>
                <a:ext cx="404020" cy="400110"/>
              </a:xfrm>
              <a:prstGeom prst="rect">
                <a:avLst/>
              </a:prstGeom>
              <a:blipFill rotWithShape="1">
                <a:blip r:embed="rId13"/>
                <a:stretch>
                  <a:fillRect t="-7576" r="-24242" b="-2575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9" name="Параллелограмм 88"/>
          <p:cNvSpPr/>
          <p:nvPr/>
        </p:nvSpPr>
        <p:spPr>
          <a:xfrm>
            <a:off x="5004048" y="2355726"/>
            <a:ext cx="2160000" cy="720000"/>
          </a:xfrm>
          <a:prstGeom prst="parallelogram">
            <a:avLst>
              <a:gd name="adj" fmla="val 73212"/>
            </a:avLst>
          </a:prstGeom>
          <a:solidFill>
            <a:schemeClr val="accent2">
              <a:lumMod val="20000"/>
              <a:lumOff val="80000"/>
              <a:alpha val="70000"/>
            </a:schemeClr>
          </a:solidFill>
          <a:ln w="1905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0" name="Прямоугольник 89"/>
              <p:cNvSpPr/>
              <p:nvPr/>
            </p:nvSpPr>
            <p:spPr>
              <a:xfrm>
                <a:off x="5054850" y="2715766"/>
                <a:ext cx="40402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i="1" smtClean="0">
                          <a:solidFill>
                            <a:schemeClr val="accent2"/>
                          </a:solidFill>
                          <a:latin typeface="Cambria Math"/>
                          <a:ea typeface="Cambria Math"/>
                        </a:rPr>
                        <m:t>𝛼</m:t>
                      </m:r>
                    </m:oMath>
                  </m:oMathPara>
                </a14:m>
                <a:endParaRPr lang="ru-RU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90" name="Прямоугольник 8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4850" y="2715766"/>
                <a:ext cx="404020" cy="400110"/>
              </a:xfrm>
              <a:prstGeom prst="rect">
                <a:avLst/>
              </a:prstGeom>
              <a:blipFill rotWithShape="1">
                <a:blip r:embed="rId14"/>
                <a:stretch>
                  <a:fillRect t="-6061" r="-24242" b="-2575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Прямая соединительная линия 25"/>
          <p:cNvCxnSpPr/>
          <p:nvPr/>
        </p:nvCxnSpPr>
        <p:spPr>
          <a:xfrm flipV="1">
            <a:off x="8100392" y="2643758"/>
            <a:ext cx="576064" cy="720080"/>
          </a:xfrm>
          <a:prstGeom prst="line">
            <a:avLst/>
          </a:prstGeom>
          <a:ln>
            <a:solidFill>
              <a:srgbClr val="00B0F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Полилиния 30"/>
          <p:cNvSpPr/>
          <p:nvPr/>
        </p:nvSpPr>
        <p:spPr>
          <a:xfrm>
            <a:off x="7165181" y="2352675"/>
            <a:ext cx="1512094" cy="292894"/>
          </a:xfrm>
          <a:custGeom>
            <a:avLst/>
            <a:gdLst>
              <a:gd name="connsiteX0" fmla="*/ 0 w 1512094"/>
              <a:gd name="connsiteY0" fmla="*/ 0 h 292894"/>
              <a:gd name="connsiteX1" fmla="*/ 95250 w 1512094"/>
              <a:gd name="connsiteY1" fmla="*/ 0 h 292894"/>
              <a:gd name="connsiteX2" fmla="*/ 226219 w 1512094"/>
              <a:gd name="connsiteY2" fmla="*/ 9525 h 292894"/>
              <a:gd name="connsiteX3" fmla="*/ 369094 w 1512094"/>
              <a:gd name="connsiteY3" fmla="*/ 28575 h 292894"/>
              <a:gd name="connsiteX4" fmla="*/ 547688 w 1512094"/>
              <a:gd name="connsiteY4" fmla="*/ 57150 h 292894"/>
              <a:gd name="connsiteX5" fmla="*/ 709613 w 1512094"/>
              <a:gd name="connsiteY5" fmla="*/ 83344 h 292894"/>
              <a:gd name="connsiteX6" fmla="*/ 895350 w 1512094"/>
              <a:gd name="connsiteY6" fmla="*/ 123825 h 292894"/>
              <a:gd name="connsiteX7" fmla="*/ 1147763 w 1512094"/>
              <a:gd name="connsiteY7" fmla="*/ 192881 h 292894"/>
              <a:gd name="connsiteX8" fmla="*/ 1321594 w 1512094"/>
              <a:gd name="connsiteY8" fmla="*/ 247650 h 292894"/>
              <a:gd name="connsiteX9" fmla="*/ 1488282 w 1512094"/>
              <a:gd name="connsiteY9" fmla="*/ 280988 h 292894"/>
              <a:gd name="connsiteX10" fmla="*/ 1512094 w 1512094"/>
              <a:gd name="connsiteY10" fmla="*/ 292894 h 292894"/>
              <a:gd name="connsiteX0" fmla="*/ 0 w 1512094"/>
              <a:gd name="connsiteY0" fmla="*/ 0 h 292894"/>
              <a:gd name="connsiteX1" fmla="*/ 95250 w 1512094"/>
              <a:gd name="connsiteY1" fmla="*/ 0 h 292894"/>
              <a:gd name="connsiteX2" fmla="*/ 226219 w 1512094"/>
              <a:gd name="connsiteY2" fmla="*/ 9525 h 292894"/>
              <a:gd name="connsiteX3" fmla="*/ 369094 w 1512094"/>
              <a:gd name="connsiteY3" fmla="*/ 28575 h 292894"/>
              <a:gd name="connsiteX4" fmla="*/ 547688 w 1512094"/>
              <a:gd name="connsiteY4" fmla="*/ 57150 h 292894"/>
              <a:gd name="connsiteX5" fmla="*/ 709613 w 1512094"/>
              <a:gd name="connsiteY5" fmla="*/ 83344 h 292894"/>
              <a:gd name="connsiteX6" fmla="*/ 895350 w 1512094"/>
              <a:gd name="connsiteY6" fmla="*/ 123825 h 292894"/>
              <a:gd name="connsiteX7" fmla="*/ 1147763 w 1512094"/>
              <a:gd name="connsiteY7" fmla="*/ 192881 h 292894"/>
              <a:gd name="connsiteX8" fmla="*/ 1321594 w 1512094"/>
              <a:gd name="connsiteY8" fmla="*/ 233363 h 292894"/>
              <a:gd name="connsiteX9" fmla="*/ 1488282 w 1512094"/>
              <a:gd name="connsiteY9" fmla="*/ 280988 h 292894"/>
              <a:gd name="connsiteX10" fmla="*/ 1512094 w 1512094"/>
              <a:gd name="connsiteY10" fmla="*/ 292894 h 292894"/>
              <a:gd name="connsiteX0" fmla="*/ 0 w 1512094"/>
              <a:gd name="connsiteY0" fmla="*/ 0 h 292894"/>
              <a:gd name="connsiteX1" fmla="*/ 95250 w 1512094"/>
              <a:gd name="connsiteY1" fmla="*/ 0 h 292894"/>
              <a:gd name="connsiteX2" fmla="*/ 226219 w 1512094"/>
              <a:gd name="connsiteY2" fmla="*/ 9525 h 292894"/>
              <a:gd name="connsiteX3" fmla="*/ 369094 w 1512094"/>
              <a:gd name="connsiteY3" fmla="*/ 28575 h 292894"/>
              <a:gd name="connsiteX4" fmla="*/ 547688 w 1512094"/>
              <a:gd name="connsiteY4" fmla="*/ 57150 h 292894"/>
              <a:gd name="connsiteX5" fmla="*/ 709613 w 1512094"/>
              <a:gd name="connsiteY5" fmla="*/ 83344 h 292894"/>
              <a:gd name="connsiteX6" fmla="*/ 895350 w 1512094"/>
              <a:gd name="connsiteY6" fmla="*/ 123825 h 292894"/>
              <a:gd name="connsiteX7" fmla="*/ 1128713 w 1512094"/>
              <a:gd name="connsiteY7" fmla="*/ 180975 h 292894"/>
              <a:gd name="connsiteX8" fmla="*/ 1321594 w 1512094"/>
              <a:gd name="connsiteY8" fmla="*/ 233363 h 292894"/>
              <a:gd name="connsiteX9" fmla="*/ 1488282 w 1512094"/>
              <a:gd name="connsiteY9" fmla="*/ 280988 h 292894"/>
              <a:gd name="connsiteX10" fmla="*/ 1512094 w 1512094"/>
              <a:gd name="connsiteY10" fmla="*/ 292894 h 292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12094" h="292894">
                <a:moveTo>
                  <a:pt x="0" y="0"/>
                </a:moveTo>
                <a:lnTo>
                  <a:pt x="95250" y="0"/>
                </a:lnTo>
                <a:lnTo>
                  <a:pt x="226219" y="9525"/>
                </a:lnTo>
                <a:lnTo>
                  <a:pt x="369094" y="28575"/>
                </a:lnTo>
                <a:lnTo>
                  <a:pt x="547688" y="57150"/>
                </a:lnTo>
                <a:lnTo>
                  <a:pt x="709613" y="83344"/>
                </a:lnTo>
                <a:lnTo>
                  <a:pt x="895350" y="123825"/>
                </a:lnTo>
                <a:lnTo>
                  <a:pt x="1128713" y="180975"/>
                </a:lnTo>
                <a:lnTo>
                  <a:pt x="1321594" y="233363"/>
                </a:lnTo>
                <a:lnTo>
                  <a:pt x="1488282" y="280988"/>
                </a:lnTo>
                <a:lnTo>
                  <a:pt x="1512094" y="292894"/>
                </a:lnTo>
              </a:path>
            </a:pathLst>
          </a:custGeom>
          <a:ln w="9525">
            <a:solidFill>
              <a:schemeClr val="accent2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1" name="Полилиния 90"/>
          <p:cNvSpPr/>
          <p:nvPr/>
        </p:nvSpPr>
        <p:spPr>
          <a:xfrm>
            <a:off x="6634041" y="3082949"/>
            <a:ext cx="1488282" cy="280988"/>
          </a:xfrm>
          <a:custGeom>
            <a:avLst/>
            <a:gdLst>
              <a:gd name="connsiteX0" fmla="*/ 0 w 1512094"/>
              <a:gd name="connsiteY0" fmla="*/ 0 h 292894"/>
              <a:gd name="connsiteX1" fmla="*/ 95250 w 1512094"/>
              <a:gd name="connsiteY1" fmla="*/ 0 h 292894"/>
              <a:gd name="connsiteX2" fmla="*/ 226219 w 1512094"/>
              <a:gd name="connsiteY2" fmla="*/ 9525 h 292894"/>
              <a:gd name="connsiteX3" fmla="*/ 369094 w 1512094"/>
              <a:gd name="connsiteY3" fmla="*/ 28575 h 292894"/>
              <a:gd name="connsiteX4" fmla="*/ 547688 w 1512094"/>
              <a:gd name="connsiteY4" fmla="*/ 57150 h 292894"/>
              <a:gd name="connsiteX5" fmla="*/ 709613 w 1512094"/>
              <a:gd name="connsiteY5" fmla="*/ 83344 h 292894"/>
              <a:gd name="connsiteX6" fmla="*/ 895350 w 1512094"/>
              <a:gd name="connsiteY6" fmla="*/ 123825 h 292894"/>
              <a:gd name="connsiteX7" fmla="*/ 1147763 w 1512094"/>
              <a:gd name="connsiteY7" fmla="*/ 192881 h 292894"/>
              <a:gd name="connsiteX8" fmla="*/ 1321594 w 1512094"/>
              <a:gd name="connsiteY8" fmla="*/ 247650 h 292894"/>
              <a:gd name="connsiteX9" fmla="*/ 1488282 w 1512094"/>
              <a:gd name="connsiteY9" fmla="*/ 280988 h 292894"/>
              <a:gd name="connsiteX10" fmla="*/ 1512094 w 1512094"/>
              <a:gd name="connsiteY10" fmla="*/ 292894 h 292894"/>
              <a:gd name="connsiteX0" fmla="*/ 0 w 1512094"/>
              <a:gd name="connsiteY0" fmla="*/ 0 h 292894"/>
              <a:gd name="connsiteX1" fmla="*/ 95250 w 1512094"/>
              <a:gd name="connsiteY1" fmla="*/ 0 h 292894"/>
              <a:gd name="connsiteX2" fmla="*/ 226219 w 1512094"/>
              <a:gd name="connsiteY2" fmla="*/ 9525 h 292894"/>
              <a:gd name="connsiteX3" fmla="*/ 369094 w 1512094"/>
              <a:gd name="connsiteY3" fmla="*/ 28575 h 292894"/>
              <a:gd name="connsiteX4" fmla="*/ 547688 w 1512094"/>
              <a:gd name="connsiteY4" fmla="*/ 57150 h 292894"/>
              <a:gd name="connsiteX5" fmla="*/ 709613 w 1512094"/>
              <a:gd name="connsiteY5" fmla="*/ 83344 h 292894"/>
              <a:gd name="connsiteX6" fmla="*/ 895350 w 1512094"/>
              <a:gd name="connsiteY6" fmla="*/ 123825 h 292894"/>
              <a:gd name="connsiteX7" fmla="*/ 1147763 w 1512094"/>
              <a:gd name="connsiteY7" fmla="*/ 192881 h 292894"/>
              <a:gd name="connsiteX8" fmla="*/ 1321594 w 1512094"/>
              <a:gd name="connsiteY8" fmla="*/ 233363 h 292894"/>
              <a:gd name="connsiteX9" fmla="*/ 1488282 w 1512094"/>
              <a:gd name="connsiteY9" fmla="*/ 280988 h 292894"/>
              <a:gd name="connsiteX10" fmla="*/ 1512094 w 1512094"/>
              <a:gd name="connsiteY10" fmla="*/ 292894 h 292894"/>
              <a:gd name="connsiteX0" fmla="*/ 0 w 1512094"/>
              <a:gd name="connsiteY0" fmla="*/ 0 h 292894"/>
              <a:gd name="connsiteX1" fmla="*/ 95250 w 1512094"/>
              <a:gd name="connsiteY1" fmla="*/ 0 h 292894"/>
              <a:gd name="connsiteX2" fmla="*/ 226219 w 1512094"/>
              <a:gd name="connsiteY2" fmla="*/ 9525 h 292894"/>
              <a:gd name="connsiteX3" fmla="*/ 369094 w 1512094"/>
              <a:gd name="connsiteY3" fmla="*/ 28575 h 292894"/>
              <a:gd name="connsiteX4" fmla="*/ 547688 w 1512094"/>
              <a:gd name="connsiteY4" fmla="*/ 57150 h 292894"/>
              <a:gd name="connsiteX5" fmla="*/ 709613 w 1512094"/>
              <a:gd name="connsiteY5" fmla="*/ 83344 h 292894"/>
              <a:gd name="connsiteX6" fmla="*/ 895350 w 1512094"/>
              <a:gd name="connsiteY6" fmla="*/ 123825 h 292894"/>
              <a:gd name="connsiteX7" fmla="*/ 1128713 w 1512094"/>
              <a:gd name="connsiteY7" fmla="*/ 180975 h 292894"/>
              <a:gd name="connsiteX8" fmla="*/ 1321594 w 1512094"/>
              <a:gd name="connsiteY8" fmla="*/ 233363 h 292894"/>
              <a:gd name="connsiteX9" fmla="*/ 1488282 w 1512094"/>
              <a:gd name="connsiteY9" fmla="*/ 280988 h 292894"/>
              <a:gd name="connsiteX10" fmla="*/ 1512094 w 1512094"/>
              <a:gd name="connsiteY10" fmla="*/ 292894 h 292894"/>
              <a:gd name="connsiteX0" fmla="*/ 0 w 1488282"/>
              <a:gd name="connsiteY0" fmla="*/ 0 h 280988"/>
              <a:gd name="connsiteX1" fmla="*/ 95250 w 1488282"/>
              <a:gd name="connsiteY1" fmla="*/ 0 h 280988"/>
              <a:gd name="connsiteX2" fmla="*/ 226219 w 1488282"/>
              <a:gd name="connsiteY2" fmla="*/ 9525 h 280988"/>
              <a:gd name="connsiteX3" fmla="*/ 369094 w 1488282"/>
              <a:gd name="connsiteY3" fmla="*/ 28575 h 280988"/>
              <a:gd name="connsiteX4" fmla="*/ 547688 w 1488282"/>
              <a:gd name="connsiteY4" fmla="*/ 57150 h 280988"/>
              <a:gd name="connsiteX5" fmla="*/ 709613 w 1488282"/>
              <a:gd name="connsiteY5" fmla="*/ 83344 h 280988"/>
              <a:gd name="connsiteX6" fmla="*/ 895350 w 1488282"/>
              <a:gd name="connsiteY6" fmla="*/ 123825 h 280988"/>
              <a:gd name="connsiteX7" fmla="*/ 1128713 w 1488282"/>
              <a:gd name="connsiteY7" fmla="*/ 180975 h 280988"/>
              <a:gd name="connsiteX8" fmla="*/ 1321594 w 1488282"/>
              <a:gd name="connsiteY8" fmla="*/ 233363 h 280988"/>
              <a:gd name="connsiteX9" fmla="*/ 1488282 w 1488282"/>
              <a:gd name="connsiteY9" fmla="*/ 280988 h 280988"/>
              <a:gd name="connsiteX10" fmla="*/ 1464469 w 1488282"/>
              <a:gd name="connsiteY10" fmla="*/ 276225 h 280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88282" h="280988">
                <a:moveTo>
                  <a:pt x="0" y="0"/>
                </a:moveTo>
                <a:lnTo>
                  <a:pt x="95250" y="0"/>
                </a:lnTo>
                <a:lnTo>
                  <a:pt x="226219" y="9525"/>
                </a:lnTo>
                <a:lnTo>
                  <a:pt x="369094" y="28575"/>
                </a:lnTo>
                <a:lnTo>
                  <a:pt x="547688" y="57150"/>
                </a:lnTo>
                <a:lnTo>
                  <a:pt x="709613" y="83344"/>
                </a:lnTo>
                <a:lnTo>
                  <a:pt x="895350" y="123825"/>
                </a:lnTo>
                <a:lnTo>
                  <a:pt x="1128713" y="180975"/>
                </a:lnTo>
                <a:lnTo>
                  <a:pt x="1321594" y="233363"/>
                </a:lnTo>
                <a:lnTo>
                  <a:pt x="1488282" y="280988"/>
                </a:lnTo>
                <a:lnTo>
                  <a:pt x="1464469" y="276225"/>
                </a:lnTo>
              </a:path>
            </a:pathLst>
          </a:custGeom>
          <a:ln w="9525">
            <a:solidFill>
              <a:schemeClr val="accent2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2" name="Полилиния 91"/>
          <p:cNvSpPr/>
          <p:nvPr/>
        </p:nvSpPr>
        <p:spPr>
          <a:xfrm flipV="1">
            <a:off x="6600129" y="3356695"/>
            <a:ext cx="1512094" cy="292894"/>
          </a:xfrm>
          <a:custGeom>
            <a:avLst/>
            <a:gdLst>
              <a:gd name="connsiteX0" fmla="*/ 0 w 1512094"/>
              <a:gd name="connsiteY0" fmla="*/ 0 h 292894"/>
              <a:gd name="connsiteX1" fmla="*/ 95250 w 1512094"/>
              <a:gd name="connsiteY1" fmla="*/ 0 h 292894"/>
              <a:gd name="connsiteX2" fmla="*/ 226219 w 1512094"/>
              <a:gd name="connsiteY2" fmla="*/ 9525 h 292894"/>
              <a:gd name="connsiteX3" fmla="*/ 369094 w 1512094"/>
              <a:gd name="connsiteY3" fmla="*/ 28575 h 292894"/>
              <a:gd name="connsiteX4" fmla="*/ 547688 w 1512094"/>
              <a:gd name="connsiteY4" fmla="*/ 57150 h 292894"/>
              <a:gd name="connsiteX5" fmla="*/ 709613 w 1512094"/>
              <a:gd name="connsiteY5" fmla="*/ 83344 h 292894"/>
              <a:gd name="connsiteX6" fmla="*/ 895350 w 1512094"/>
              <a:gd name="connsiteY6" fmla="*/ 123825 h 292894"/>
              <a:gd name="connsiteX7" fmla="*/ 1147763 w 1512094"/>
              <a:gd name="connsiteY7" fmla="*/ 192881 h 292894"/>
              <a:gd name="connsiteX8" fmla="*/ 1321594 w 1512094"/>
              <a:gd name="connsiteY8" fmla="*/ 247650 h 292894"/>
              <a:gd name="connsiteX9" fmla="*/ 1488282 w 1512094"/>
              <a:gd name="connsiteY9" fmla="*/ 280988 h 292894"/>
              <a:gd name="connsiteX10" fmla="*/ 1512094 w 1512094"/>
              <a:gd name="connsiteY10" fmla="*/ 292894 h 292894"/>
              <a:gd name="connsiteX0" fmla="*/ 0 w 1512094"/>
              <a:gd name="connsiteY0" fmla="*/ 0 h 292894"/>
              <a:gd name="connsiteX1" fmla="*/ 95250 w 1512094"/>
              <a:gd name="connsiteY1" fmla="*/ 0 h 292894"/>
              <a:gd name="connsiteX2" fmla="*/ 226219 w 1512094"/>
              <a:gd name="connsiteY2" fmla="*/ 9525 h 292894"/>
              <a:gd name="connsiteX3" fmla="*/ 369094 w 1512094"/>
              <a:gd name="connsiteY3" fmla="*/ 28575 h 292894"/>
              <a:gd name="connsiteX4" fmla="*/ 547688 w 1512094"/>
              <a:gd name="connsiteY4" fmla="*/ 57150 h 292894"/>
              <a:gd name="connsiteX5" fmla="*/ 709613 w 1512094"/>
              <a:gd name="connsiteY5" fmla="*/ 83344 h 292894"/>
              <a:gd name="connsiteX6" fmla="*/ 895350 w 1512094"/>
              <a:gd name="connsiteY6" fmla="*/ 123825 h 292894"/>
              <a:gd name="connsiteX7" fmla="*/ 1147763 w 1512094"/>
              <a:gd name="connsiteY7" fmla="*/ 192881 h 292894"/>
              <a:gd name="connsiteX8" fmla="*/ 1321594 w 1512094"/>
              <a:gd name="connsiteY8" fmla="*/ 233363 h 292894"/>
              <a:gd name="connsiteX9" fmla="*/ 1488282 w 1512094"/>
              <a:gd name="connsiteY9" fmla="*/ 280988 h 292894"/>
              <a:gd name="connsiteX10" fmla="*/ 1512094 w 1512094"/>
              <a:gd name="connsiteY10" fmla="*/ 292894 h 292894"/>
              <a:gd name="connsiteX0" fmla="*/ 0 w 1512094"/>
              <a:gd name="connsiteY0" fmla="*/ 0 h 292894"/>
              <a:gd name="connsiteX1" fmla="*/ 95250 w 1512094"/>
              <a:gd name="connsiteY1" fmla="*/ 0 h 292894"/>
              <a:gd name="connsiteX2" fmla="*/ 226219 w 1512094"/>
              <a:gd name="connsiteY2" fmla="*/ 9525 h 292894"/>
              <a:gd name="connsiteX3" fmla="*/ 369094 w 1512094"/>
              <a:gd name="connsiteY3" fmla="*/ 28575 h 292894"/>
              <a:gd name="connsiteX4" fmla="*/ 547688 w 1512094"/>
              <a:gd name="connsiteY4" fmla="*/ 57150 h 292894"/>
              <a:gd name="connsiteX5" fmla="*/ 709613 w 1512094"/>
              <a:gd name="connsiteY5" fmla="*/ 83344 h 292894"/>
              <a:gd name="connsiteX6" fmla="*/ 895350 w 1512094"/>
              <a:gd name="connsiteY6" fmla="*/ 123825 h 292894"/>
              <a:gd name="connsiteX7" fmla="*/ 1128713 w 1512094"/>
              <a:gd name="connsiteY7" fmla="*/ 180975 h 292894"/>
              <a:gd name="connsiteX8" fmla="*/ 1321594 w 1512094"/>
              <a:gd name="connsiteY8" fmla="*/ 233363 h 292894"/>
              <a:gd name="connsiteX9" fmla="*/ 1488282 w 1512094"/>
              <a:gd name="connsiteY9" fmla="*/ 280988 h 292894"/>
              <a:gd name="connsiteX10" fmla="*/ 1512094 w 1512094"/>
              <a:gd name="connsiteY10" fmla="*/ 292894 h 292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12094" h="292894">
                <a:moveTo>
                  <a:pt x="0" y="0"/>
                </a:moveTo>
                <a:lnTo>
                  <a:pt x="95250" y="0"/>
                </a:lnTo>
                <a:lnTo>
                  <a:pt x="226219" y="9525"/>
                </a:lnTo>
                <a:lnTo>
                  <a:pt x="369094" y="28575"/>
                </a:lnTo>
                <a:lnTo>
                  <a:pt x="547688" y="57150"/>
                </a:lnTo>
                <a:lnTo>
                  <a:pt x="709613" y="83344"/>
                </a:lnTo>
                <a:lnTo>
                  <a:pt x="895350" y="123825"/>
                </a:lnTo>
                <a:lnTo>
                  <a:pt x="1128713" y="180975"/>
                </a:lnTo>
                <a:lnTo>
                  <a:pt x="1321594" y="233363"/>
                </a:lnTo>
                <a:lnTo>
                  <a:pt x="1488282" y="280988"/>
                </a:lnTo>
                <a:lnTo>
                  <a:pt x="1512094" y="292894"/>
                </a:lnTo>
              </a:path>
            </a:pathLst>
          </a:custGeom>
          <a:ln w="9525">
            <a:solidFill>
              <a:schemeClr val="accent1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3" name="Полилиния 92"/>
          <p:cNvSpPr/>
          <p:nvPr/>
        </p:nvSpPr>
        <p:spPr>
          <a:xfrm flipV="1">
            <a:off x="7164361" y="2646140"/>
            <a:ext cx="1509713" cy="280988"/>
          </a:xfrm>
          <a:custGeom>
            <a:avLst/>
            <a:gdLst>
              <a:gd name="connsiteX0" fmla="*/ 0 w 1512094"/>
              <a:gd name="connsiteY0" fmla="*/ 0 h 292894"/>
              <a:gd name="connsiteX1" fmla="*/ 95250 w 1512094"/>
              <a:gd name="connsiteY1" fmla="*/ 0 h 292894"/>
              <a:gd name="connsiteX2" fmla="*/ 226219 w 1512094"/>
              <a:gd name="connsiteY2" fmla="*/ 9525 h 292894"/>
              <a:gd name="connsiteX3" fmla="*/ 369094 w 1512094"/>
              <a:gd name="connsiteY3" fmla="*/ 28575 h 292894"/>
              <a:gd name="connsiteX4" fmla="*/ 547688 w 1512094"/>
              <a:gd name="connsiteY4" fmla="*/ 57150 h 292894"/>
              <a:gd name="connsiteX5" fmla="*/ 709613 w 1512094"/>
              <a:gd name="connsiteY5" fmla="*/ 83344 h 292894"/>
              <a:gd name="connsiteX6" fmla="*/ 895350 w 1512094"/>
              <a:gd name="connsiteY6" fmla="*/ 123825 h 292894"/>
              <a:gd name="connsiteX7" fmla="*/ 1147763 w 1512094"/>
              <a:gd name="connsiteY7" fmla="*/ 192881 h 292894"/>
              <a:gd name="connsiteX8" fmla="*/ 1321594 w 1512094"/>
              <a:gd name="connsiteY8" fmla="*/ 247650 h 292894"/>
              <a:gd name="connsiteX9" fmla="*/ 1488282 w 1512094"/>
              <a:gd name="connsiteY9" fmla="*/ 280988 h 292894"/>
              <a:gd name="connsiteX10" fmla="*/ 1512094 w 1512094"/>
              <a:gd name="connsiteY10" fmla="*/ 292894 h 292894"/>
              <a:gd name="connsiteX0" fmla="*/ 0 w 1512094"/>
              <a:gd name="connsiteY0" fmla="*/ 0 h 292894"/>
              <a:gd name="connsiteX1" fmla="*/ 95250 w 1512094"/>
              <a:gd name="connsiteY1" fmla="*/ 0 h 292894"/>
              <a:gd name="connsiteX2" fmla="*/ 226219 w 1512094"/>
              <a:gd name="connsiteY2" fmla="*/ 9525 h 292894"/>
              <a:gd name="connsiteX3" fmla="*/ 369094 w 1512094"/>
              <a:gd name="connsiteY3" fmla="*/ 28575 h 292894"/>
              <a:gd name="connsiteX4" fmla="*/ 547688 w 1512094"/>
              <a:gd name="connsiteY4" fmla="*/ 57150 h 292894"/>
              <a:gd name="connsiteX5" fmla="*/ 709613 w 1512094"/>
              <a:gd name="connsiteY5" fmla="*/ 83344 h 292894"/>
              <a:gd name="connsiteX6" fmla="*/ 895350 w 1512094"/>
              <a:gd name="connsiteY6" fmla="*/ 123825 h 292894"/>
              <a:gd name="connsiteX7" fmla="*/ 1147763 w 1512094"/>
              <a:gd name="connsiteY7" fmla="*/ 192881 h 292894"/>
              <a:gd name="connsiteX8" fmla="*/ 1321594 w 1512094"/>
              <a:gd name="connsiteY8" fmla="*/ 233363 h 292894"/>
              <a:gd name="connsiteX9" fmla="*/ 1488282 w 1512094"/>
              <a:gd name="connsiteY9" fmla="*/ 280988 h 292894"/>
              <a:gd name="connsiteX10" fmla="*/ 1512094 w 1512094"/>
              <a:gd name="connsiteY10" fmla="*/ 292894 h 292894"/>
              <a:gd name="connsiteX0" fmla="*/ 0 w 1512094"/>
              <a:gd name="connsiteY0" fmla="*/ 0 h 292894"/>
              <a:gd name="connsiteX1" fmla="*/ 95250 w 1512094"/>
              <a:gd name="connsiteY1" fmla="*/ 0 h 292894"/>
              <a:gd name="connsiteX2" fmla="*/ 226219 w 1512094"/>
              <a:gd name="connsiteY2" fmla="*/ 9525 h 292894"/>
              <a:gd name="connsiteX3" fmla="*/ 369094 w 1512094"/>
              <a:gd name="connsiteY3" fmla="*/ 28575 h 292894"/>
              <a:gd name="connsiteX4" fmla="*/ 547688 w 1512094"/>
              <a:gd name="connsiteY4" fmla="*/ 57150 h 292894"/>
              <a:gd name="connsiteX5" fmla="*/ 709613 w 1512094"/>
              <a:gd name="connsiteY5" fmla="*/ 83344 h 292894"/>
              <a:gd name="connsiteX6" fmla="*/ 895350 w 1512094"/>
              <a:gd name="connsiteY6" fmla="*/ 123825 h 292894"/>
              <a:gd name="connsiteX7" fmla="*/ 1128713 w 1512094"/>
              <a:gd name="connsiteY7" fmla="*/ 180975 h 292894"/>
              <a:gd name="connsiteX8" fmla="*/ 1321594 w 1512094"/>
              <a:gd name="connsiteY8" fmla="*/ 233363 h 292894"/>
              <a:gd name="connsiteX9" fmla="*/ 1488282 w 1512094"/>
              <a:gd name="connsiteY9" fmla="*/ 280988 h 292894"/>
              <a:gd name="connsiteX10" fmla="*/ 1512094 w 1512094"/>
              <a:gd name="connsiteY10" fmla="*/ 292894 h 292894"/>
              <a:gd name="connsiteX0" fmla="*/ 0 w 1512094"/>
              <a:gd name="connsiteY0" fmla="*/ 0 h 292894"/>
              <a:gd name="connsiteX1" fmla="*/ 95250 w 1512094"/>
              <a:gd name="connsiteY1" fmla="*/ 0 h 292894"/>
              <a:gd name="connsiteX2" fmla="*/ 226219 w 1512094"/>
              <a:gd name="connsiteY2" fmla="*/ 9525 h 292894"/>
              <a:gd name="connsiteX3" fmla="*/ 369094 w 1512094"/>
              <a:gd name="connsiteY3" fmla="*/ 28575 h 292894"/>
              <a:gd name="connsiteX4" fmla="*/ 547688 w 1512094"/>
              <a:gd name="connsiteY4" fmla="*/ 57150 h 292894"/>
              <a:gd name="connsiteX5" fmla="*/ 709613 w 1512094"/>
              <a:gd name="connsiteY5" fmla="*/ 83344 h 292894"/>
              <a:gd name="connsiteX6" fmla="*/ 895350 w 1512094"/>
              <a:gd name="connsiteY6" fmla="*/ 123825 h 292894"/>
              <a:gd name="connsiteX7" fmla="*/ 1128713 w 1512094"/>
              <a:gd name="connsiteY7" fmla="*/ 180975 h 292894"/>
              <a:gd name="connsiteX8" fmla="*/ 1321594 w 1512094"/>
              <a:gd name="connsiteY8" fmla="*/ 233363 h 292894"/>
              <a:gd name="connsiteX9" fmla="*/ 1481138 w 1512094"/>
              <a:gd name="connsiteY9" fmla="*/ 273844 h 292894"/>
              <a:gd name="connsiteX10" fmla="*/ 1512094 w 1512094"/>
              <a:gd name="connsiteY10" fmla="*/ 292894 h 292894"/>
              <a:gd name="connsiteX0" fmla="*/ 0 w 1509713"/>
              <a:gd name="connsiteY0" fmla="*/ 0 h 280988"/>
              <a:gd name="connsiteX1" fmla="*/ 95250 w 1509713"/>
              <a:gd name="connsiteY1" fmla="*/ 0 h 280988"/>
              <a:gd name="connsiteX2" fmla="*/ 226219 w 1509713"/>
              <a:gd name="connsiteY2" fmla="*/ 9525 h 280988"/>
              <a:gd name="connsiteX3" fmla="*/ 369094 w 1509713"/>
              <a:gd name="connsiteY3" fmla="*/ 28575 h 280988"/>
              <a:gd name="connsiteX4" fmla="*/ 547688 w 1509713"/>
              <a:gd name="connsiteY4" fmla="*/ 57150 h 280988"/>
              <a:gd name="connsiteX5" fmla="*/ 709613 w 1509713"/>
              <a:gd name="connsiteY5" fmla="*/ 83344 h 280988"/>
              <a:gd name="connsiteX6" fmla="*/ 895350 w 1509713"/>
              <a:gd name="connsiteY6" fmla="*/ 123825 h 280988"/>
              <a:gd name="connsiteX7" fmla="*/ 1128713 w 1509713"/>
              <a:gd name="connsiteY7" fmla="*/ 180975 h 280988"/>
              <a:gd name="connsiteX8" fmla="*/ 1321594 w 1509713"/>
              <a:gd name="connsiteY8" fmla="*/ 233363 h 280988"/>
              <a:gd name="connsiteX9" fmla="*/ 1481138 w 1509713"/>
              <a:gd name="connsiteY9" fmla="*/ 273844 h 280988"/>
              <a:gd name="connsiteX10" fmla="*/ 1509713 w 1509713"/>
              <a:gd name="connsiteY10" fmla="*/ 280988 h 280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09713" h="280988">
                <a:moveTo>
                  <a:pt x="0" y="0"/>
                </a:moveTo>
                <a:lnTo>
                  <a:pt x="95250" y="0"/>
                </a:lnTo>
                <a:lnTo>
                  <a:pt x="226219" y="9525"/>
                </a:lnTo>
                <a:lnTo>
                  <a:pt x="369094" y="28575"/>
                </a:lnTo>
                <a:lnTo>
                  <a:pt x="547688" y="57150"/>
                </a:lnTo>
                <a:lnTo>
                  <a:pt x="709613" y="83344"/>
                </a:lnTo>
                <a:lnTo>
                  <a:pt x="895350" y="123825"/>
                </a:lnTo>
                <a:lnTo>
                  <a:pt x="1128713" y="180975"/>
                </a:lnTo>
                <a:lnTo>
                  <a:pt x="1321594" y="233363"/>
                </a:lnTo>
                <a:lnTo>
                  <a:pt x="1481138" y="273844"/>
                </a:lnTo>
                <a:lnTo>
                  <a:pt x="1509713" y="280988"/>
                </a:lnTo>
              </a:path>
            </a:pathLst>
          </a:custGeom>
          <a:ln w="9525">
            <a:solidFill>
              <a:schemeClr val="accent1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4" name="Прямая соединительная линия 93"/>
          <p:cNvCxnSpPr/>
          <p:nvPr/>
        </p:nvCxnSpPr>
        <p:spPr>
          <a:xfrm flipV="1">
            <a:off x="5437183" y="3139347"/>
            <a:ext cx="1197648" cy="368507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Прямая соединительная линия 94"/>
          <p:cNvCxnSpPr/>
          <p:nvPr/>
        </p:nvCxnSpPr>
        <p:spPr>
          <a:xfrm>
            <a:off x="5554711" y="3139347"/>
            <a:ext cx="1008112" cy="432048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6" name="Прямоугольник 95"/>
              <p:cNvSpPr/>
              <p:nvPr/>
            </p:nvSpPr>
            <p:spPr>
              <a:xfrm>
                <a:off x="5296352" y="3156281"/>
                <a:ext cx="435311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solidFill>
                                <a:schemeClr val="accent6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chemeClr val="accent6"/>
                              </a:solidFill>
                              <a:latin typeface="Cambria Math"/>
                              <a:ea typeface="Calibri"/>
                            </a:rPr>
                            <m:t>𝑎</m:t>
                          </m:r>
                        </m:e>
                        <m:sub>
                          <m:r>
                            <a:rPr lang="ru-RU" sz="1600" i="1">
                              <a:solidFill>
                                <a:schemeClr val="accent6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sz="1400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96" name="Прямоугольник 9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6352" y="3156281"/>
                <a:ext cx="435311" cy="338554"/>
              </a:xfrm>
              <a:prstGeom prst="rect">
                <a:avLst/>
              </a:prstGeom>
              <a:blipFill rotWithShape="1">
                <a:blip r:embed="rId15"/>
                <a:stretch>
                  <a:fillRect t="-5455" r="-11268" b="-2363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Прямоугольник 96"/>
              <p:cNvSpPr/>
              <p:nvPr/>
            </p:nvSpPr>
            <p:spPr>
              <a:xfrm>
                <a:off x="6317126" y="3236756"/>
                <a:ext cx="425566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solidFill>
                                <a:schemeClr val="accent6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chemeClr val="accent6"/>
                              </a:solidFill>
                              <a:latin typeface="Cambria Math"/>
                              <a:ea typeface="Calibri"/>
                            </a:rPr>
                            <m:t>𝑏</m:t>
                          </m:r>
                        </m:e>
                        <m:sub>
                          <m:r>
                            <a:rPr lang="ru-RU" sz="1600" i="1">
                              <a:solidFill>
                                <a:schemeClr val="accent6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sz="1400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97" name="Прямоугольник 9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7126" y="3236756"/>
                <a:ext cx="425566" cy="338554"/>
              </a:xfrm>
              <a:prstGeom prst="rect">
                <a:avLst/>
              </a:prstGeom>
              <a:blipFill rotWithShape="1">
                <a:blip r:embed="rId16"/>
                <a:stretch>
                  <a:fillRect t="-5357" r="-12857" b="-2142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8" name="Полилиния 97"/>
          <p:cNvSpPr/>
          <p:nvPr/>
        </p:nvSpPr>
        <p:spPr>
          <a:xfrm>
            <a:off x="6641306" y="2357437"/>
            <a:ext cx="2031207" cy="1000126"/>
          </a:xfrm>
          <a:custGeom>
            <a:avLst/>
            <a:gdLst>
              <a:gd name="connsiteX0" fmla="*/ 533400 w 2031207"/>
              <a:gd name="connsiteY0" fmla="*/ 0 h 1000125"/>
              <a:gd name="connsiteX1" fmla="*/ 638175 w 2031207"/>
              <a:gd name="connsiteY1" fmla="*/ 4762 h 1000125"/>
              <a:gd name="connsiteX2" fmla="*/ 745332 w 2031207"/>
              <a:gd name="connsiteY2" fmla="*/ 9525 h 1000125"/>
              <a:gd name="connsiteX3" fmla="*/ 840582 w 2031207"/>
              <a:gd name="connsiteY3" fmla="*/ 21431 h 1000125"/>
              <a:gd name="connsiteX4" fmla="*/ 928688 w 2031207"/>
              <a:gd name="connsiteY4" fmla="*/ 35718 h 1000125"/>
              <a:gd name="connsiteX5" fmla="*/ 1042988 w 2031207"/>
              <a:gd name="connsiteY5" fmla="*/ 54768 h 1000125"/>
              <a:gd name="connsiteX6" fmla="*/ 1173957 w 2031207"/>
              <a:gd name="connsiteY6" fmla="*/ 73818 h 1000125"/>
              <a:gd name="connsiteX7" fmla="*/ 1347788 w 2031207"/>
              <a:gd name="connsiteY7" fmla="*/ 109537 h 1000125"/>
              <a:gd name="connsiteX8" fmla="*/ 1526382 w 2031207"/>
              <a:gd name="connsiteY8" fmla="*/ 152400 h 1000125"/>
              <a:gd name="connsiteX9" fmla="*/ 1728788 w 2031207"/>
              <a:gd name="connsiteY9" fmla="*/ 202406 h 1000125"/>
              <a:gd name="connsiteX10" fmla="*/ 1869282 w 2031207"/>
              <a:gd name="connsiteY10" fmla="*/ 245268 h 1000125"/>
              <a:gd name="connsiteX11" fmla="*/ 1983582 w 2031207"/>
              <a:gd name="connsiteY11" fmla="*/ 276225 h 1000125"/>
              <a:gd name="connsiteX12" fmla="*/ 2031207 w 2031207"/>
              <a:gd name="connsiteY12" fmla="*/ 290512 h 1000125"/>
              <a:gd name="connsiteX13" fmla="*/ 1457325 w 2031207"/>
              <a:gd name="connsiteY13" fmla="*/ 1000125 h 1000125"/>
              <a:gd name="connsiteX14" fmla="*/ 1376363 w 2031207"/>
              <a:gd name="connsiteY14" fmla="*/ 973931 h 1000125"/>
              <a:gd name="connsiteX15" fmla="*/ 1319213 w 2031207"/>
              <a:gd name="connsiteY15" fmla="*/ 954881 h 1000125"/>
              <a:gd name="connsiteX16" fmla="*/ 1252538 w 2031207"/>
              <a:gd name="connsiteY16" fmla="*/ 938212 h 1000125"/>
              <a:gd name="connsiteX17" fmla="*/ 1178719 w 2031207"/>
              <a:gd name="connsiteY17" fmla="*/ 914400 h 1000125"/>
              <a:gd name="connsiteX18" fmla="*/ 1112044 w 2031207"/>
              <a:gd name="connsiteY18" fmla="*/ 897731 h 1000125"/>
              <a:gd name="connsiteX19" fmla="*/ 1040607 w 2031207"/>
              <a:gd name="connsiteY19" fmla="*/ 876300 h 1000125"/>
              <a:gd name="connsiteX20" fmla="*/ 954882 w 2031207"/>
              <a:gd name="connsiteY20" fmla="*/ 857250 h 1000125"/>
              <a:gd name="connsiteX21" fmla="*/ 854869 w 2031207"/>
              <a:gd name="connsiteY21" fmla="*/ 833437 h 1000125"/>
              <a:gd name="connsiteX22" fmla="*/ 759619 w 2031207"/>
              <a:gd name="connsiteY22" fmla="*/ 816768 h 1000125"/>
              <a:gd name="connsiteX23" fmla="*/ 678657 w 2031207"/>
              <a:gd name="connsiteY23" fmla="*/ 800100 h 1000125"/>
              <a:gd name="connsiteX24" fmla="*/ 511969 w 2031207"/>
              <a:gd name="connsiteY24" fmla="*/ 771525 h 1000125"/>
              <a:gd name="connsiteX25" fmla="*/ 400050 w 2031207"/>
              <a:gd name="connsiteY25" fmla="*/ 754856 h 1000125"/>
              <a:gd name="connsiteX26" fmla="*/ 273844 w 2031207"/>
              <a:gd name="connsiteY26" fmla="*/ 735806 h 1000125"/>
              <a:gd name="connsiteX27" fmla="*/ 183357 w 2031207"/>
              <a:gd name="connsiteY27" fmla="*/ 726281 h 1000125"/>
              <a:gd name="connsiteX28" fmla="*/ 61913 w 2031207"/>
              <a:gd name="connsiteY28" fmla="*/ 719137 h 1000125"/>
              <a:gd name="connsiteX29" fmla="*/ 0 w 2031207"/>
              <a:gd name="connsiteY29" fmla="*/ 716756 h 1000125"/>
              <a:gd name="connsiteX30" fmla="*/ 533400 w 2031207"/>
              <a:gd name="connsiteY30" fmla="*/ 0 h 1000125"/>
              <a:gd name="connsiteX0" fmla="*/ 533400 w 2031207"/>
              <a:gd name="connsiteY0" fmla="*/ 1 h 1000126"/>
              <a:gd name="connsiteX1" fmla="*/ 642937 w 2031207"/>
              <a:gd name="connsiteY1" fmla="*/ 0 h 1000126"/>
              <a:gd name="connsiteX2" fmla="*/ 745332 w 2031207"/>
              <a:gd name="connsiteY2" fmla="*/ 9526 h 1000126"/>
              <a:gd name="connsiteX3" fmla="*/ 840582 w 2031207"/>
              <a:gd name="connsiteY3" fmla="*/ 21432 h 1000126"/>
              <a:gd name="connsiteX4" fmla="*/ 928688 w 2031207"/>
              <a:gd name="connsiteY4" fmla="*/ 35719 h 1000126"/>
              <a:gd name="connsiteX5" fmla="*/ 1042988 w 2031207"/>
              <a:gd name="connsiteY5" fmla="*/ 54769 h 1000126"/>
              <a:gd name="connsiteX6" fmla="*/ 1173957 w 2031207"/>
              <a:gd name="connsiteY6" fmla="*/ 73819 h 1000126"/>
              <a:gd name="connsiteX7" fmla="*/ 1347788 w 2031207"/>
              <a:gd name="connsiteY7" fmla="*/ 109538 h 1000126"/>
              <a:gd name="connsiteX8" fmla="*/ 1526382 w 2031207"/>
              <a:gd name="connsiteY8" fmla="*/ 152401 h 1000126"/>
              <a:gd name="connsiteX9" fmla="*/ 1728788 w 2031207"/>
              <a:gd name="connsiteY9" fmla="*/ 202407 h 1000126"/>
              <a:gd name="connsiteX10" fmla="*/ 1869282 w 2031207"/>
              <a:gd name="connsiteY10" fmla="*/ 245269 h 1000126"/>
              <a:gd name="connsiteX11" fmla="*/ 1983582 w 2031207"/>
              <a:gd name="connsiteY11" fmla="*/ 276226 h 1000126"/>
              <a:gd name="connsiteX12" fmla="*/ 2031207 w 2031207"/>
              <a:gd name="connsiteY12" fmla="*/ 290513 h 1000126"/>
              <a:gd name="connsiteX13" fmla="*/ 1457325 w 2031207"/>
              <a:gd name="connsiteY13" fmla="*/ 1000126 h 1000126"/>
              <a:gd name="connsiteX14" fmla="*/ 1376363 w 2031207"/>
              <a:gd name="connsiteY14" fmla="*/ 973932 h 1000126"/>
              <a:gd name="connsiteX15" fmla="*/ 1319213 w 2031207"/>
              <a:gd name="connsiteY15" fmla="*/ 954882 h 1000126"/>
              <a:gd name="connsiteX16" fmla="*/ 1252538 w 2031207"/>
              <a:gd name="connsiteY16" fmla="*/ 938213 h 1000126"/>
              <a:gd name="connsiteX17" fmla="*/ 1178719 w 2031207"/>
              <a:gd name="connsiteY17" fmla="*/ 914401 h 1000126"/>
              <a:gd name="connsiteX18" fmla="*/ 1112044 w 2031207"/>
              <a:gd name="connsiteY18" fmla="*/ 897732 h 1000126"/>
              <a:gd name="connsiteX19" fmla="*/ 1040607 w 2031207"/>
              <a:gd name="connsiteY19" fmla="*/ 876301 h 1000126"/>
              <a:gd name="connsiteX20" fmla="*/ 954882 w 2031207"/>
              <a:gd name="connsiteY20" fmla="*/ 857251 h 1000126"/>
              <a:gd name="connsiteX21" fmla="*/ 854869 w 2031207"/>
              <a:gd name="connsiteY21" fmla="*/ 833438 h 1000126"/>
              <a:gd name="connsiteX22" fmla="*/ 759619 w 2031207"/>
              <a:gd name="connsiteY22" fmla="*/ 816769 h 1000126"/>
              <a:gd name="connsiteX23" fmla="*/ 678657 w 2031207"/>
              <a:gd name="connsiteY23" fmla="*/ 800101 h 1000126"/>
              <a:gd name="connsiteX24" fmla="*/ 511969 w 2031207"/>
              <a:gd name="connsiteY24" fmla="*/ 771526 h 1000126"/>
              <a:gd name="connsiteX25" fmla="*/ 400050 w 2031207"/>
              <a:gd name="connsiteY25" fmla="*/ 754857 h 1000126"/>
              <a:gd name="connsiteX26" fmla="*/ 273844 w 2031207"/>
              <a:gd name="connsiteY26" fmla="*/ 735807 h 1000126"/>
              <a:gd name="connsiteX27" fmla="*/ 183357 w 2031207"/>
              <a:gd name="connsiteY27" fmla="*/ 726282 h 1000126"/>
              <a:gd name="connsiteX28" fmla="*/ 61913 w 2031207"/>
              <a:gd name="connsiteY28" fmla="*/ 719138 h 1000126"/>
              <a:gd name="connsiteX29" fmla="*/ 0 w 2031207"/>
              <a:gd name="connsiteY29" fmla="*/ 716757 h 1000126"/>
              <a:gd name="connsiteX30" fmla="*/ 533400 w 2031207"/>
              <a:gd name="connsiteY30" fmla="*/ 1 h 1000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2031207" h="1000126">
                <a:moveTo>
                  <a:pt x="533400" y="1"/>
                </a:moveTo>
                <a:lnTo>
                  <a:pt x="642937" y="0"/>
                </a:lnTo>
                <a:lnTo>
                  <a:pt x="745332" y="9526"/>
                </a:lnTo>
                <a:lnTo>
                  <a:pt x="840582" y="21432"/>
                </a:lnTo>
                <a:lnTo>
                  <a:pt x="928688" y="35719"/>
                </a:lnTo>
                <a:lnTo>
                  <a:pt x="1042988" y="54769"/>
                </a:lnTo>
                <a:lnTo>
                  <a:pt x="1173957" y="73819"/>
                </a:lnTo>
                <a:lnTo>
                  <a:pt x="1347788" y="109538"/>
                </a:lnTo>
                <a:lnTo>
                  <a:pt x="1526382" y="152401"/>
                </a:lnTo>
                <a:lnTo>
                  <a:pt x="1728788" y="202407"/>
                </a:lnTo>
                <a:lnTo>
                  <a:pt x="1869282" y="245269"/>
                </a:lnTo>
                <a:lnTo>
                  <a:pt x="1983582" y="276226"/>
                </a:lnTo>
                <a:lnTo>
                  <a:pt x="2031207" y="290513"/>
                </a:lnTo>
                <a:lnTo>
                  <a:pt x="1457325" y="1000126"/>
                </a:lnTo>
                <a:lnTo>
                  <a:pt x="1376363" y="973932"/>
                </a:lnTo>
                <a:lnTo>
                  <a:pt x="1319213" y="954882"/>
                </a:lnTo>
                <a:lnTo>
                  <a:pt x="1252538" y="938213"/>
                </a:lnTo>
                <a:lnTo>
                  <a:pt x="1178719" y="914401"/>
                </a:lnTo>
                <a:lnTo>
                  <a:pt x="1112044" y="897732"/>
                </a:lnTo>
                <a:lnTo>
                  <a:pt x="1040607" y="876301"/>
                </a:lnTo>
                <a:lnTo>
                  <a:pt x="954882" y="857251"/>
                </a:lnTo>
                <a:lnTo>
                  <a:pt x="854869" y="833438"/>
                </a:lnTo>
                <a:lnTo>
                  <a:pt x="759619" y="816769"/>
                </a:lnTo>
                <a:lnTo>
                  <a:pt x="678657" y="800101"/>
                </a:lnTo>
                <a:lnTo>
                  <a:pt x="511969" y="771526"/>
                </a:lnTo>
                <a:lnTo>
                  <a:pt x="400050" y="754857"/>
                </a:lnTo>
                <a:lnTo>
                  <a:pt x="273844" y="735807"/>
                </a:lnTo>
                <a:lnTo>
                  <a:pt x="183357" y="726282"/>
                </a:lnTo>
                <a:lnTo>
                  <a:pt x="61913" y="719138"/>
                </a:lnTo>
                <a:lnTo>
                  <a:pt x="0" y="716757"/>
                </a:lnTo>
                <a:lnTo>
                  <a:pt x="533400" y="1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1" name="Прямая соединительная линия 110"/>
          <p:cNvCxnSpPr/>
          <p:nvPr/>
        </p:nvCxnSpPr>
        <p:spPr>
          <a:xfrm flipV="1">
            <a:off x="5652120" y="2579694"/>
            <a:ext cx="936104" cy="301968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Прямая соединительная линия 111"/>
          <p:cNvCxnSpPr/>
          <p:nvPr/>
        </p:nvCxnSpPr>
        <p:spPr>
          <a:xfrm>
            <a:off x="5652120" y="2555010"/>
            <a:ext cx="921017" cy="37678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Прямоугольник 112"/>
              <p:cNvSpPr/>
              <p:nvPr/>
            </p:nvSpPr>
            <p:spPr>
              <a:xfrm>
                <a:off x="6270519" y="2300652"/>
                <a:ext cx="349968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accent4"/>
                          </a:solidFill>
                          <a:latin typeface="Cambria Math"/>
                          <a:ea typeface="Cambria Math"/>
                        </a:rPr>
                        <m:t>𝑎</m:t>
                      </m:r>
                    </m:oMath>
                  </m:oMathPara>
                </a14:m>
                <a:endParaRPr lang="ru-RU" sz="1400" dirty="0">
                  <a:solidFill>
                    <a:schemeClr val="accent4"/>
                  </a:solidFill>
                </a:endParaRPr>
              </a:p>
            </p:txBody>
          </p:sp>
        </mc:Choice>
        <mc:Fallback xmlns="">
          <p:sp>
            <p:nvSpPr>
              <p:cNvPr id="113" name="Прямоугольник 1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0519" y="2300652"/>
                <a:ext cx="349968" cy="338554"/>
              </a:xfrm>
              <a:prstGeom prst="rect">
                <a:avLst/>
              </a:prstGeom>
              <a:blipFill rotWithShape="1">
                <a:blip r:embed="rId17"/>
                <a:stretch>
                  <a:fillRect t="-5357" r="-14035" b="-2142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Прямоугольник 113"/>
              <p:cNvSpPr/>
              <p:nvPr/>
            </p:nvSpPr>
            <p:spPr>
              <a:xfrm>
                <a:off x="6350994" y="2620103"/>
                <a:ext cx="346249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accent4"/>
                          </a:solidFill>
                          <a:latin typeface="Cambria Math"/>
                          <a:ea typeface="Cambria Math"/>
                        </a:rPr>
                        <m:t>𝑏</m:t>
                      </m:r>
                    </m:oMath>
                  </m:oMathPara>
                </a14:m>
                <a:endParaRPr lang="ru-RU" sz="1400" dirty="0">
                  <a:solidFill>
                    <a:schemeClr val="accent4"/>
                  </a:solidFill>
                </a:endParaRPr>
              </a:p>
            </p:txBody>
          </p:sp>
        </mc:Choice>
        <mc:Fallback xmlns="">
          <p:sp>
            <p:nvSpPr>
              <p:cNvPr id="114" name="Прямоугольник 1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0994" y="2620103"/>
                <a:ext cx="346249" cy="338554"/>
              </a:xfrm>
              <a:prstGeom prst="rect">
                <a:avLst/>
              </a:prstGeom>
              <a:blipFill rotWithShape="1">
                <a:blip r:embed="rId18"/>
                <a:stretch>
                  <a:fillRect t="-5455" r="-14035" b="-2363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Прямоугольник 114"/>
              <p:cNvSpPr/>
              <p:nvPr/>
            </p:nvSpPr>
            <p:spPr>
              <a:xfrm>
                <a:off x="5854732" y="2304924"/>
                <a:ext cx="46666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accent4"/>
                          </a:solidFill>
                          <a:latin typeface="Cambria Math"/>
                          <a:ea typeface="Cambria Math"/>
                        </a:rPr>
                        <m:t>𝑀</m:t>
                      </m:r>
                    </m:oMath>
                  </m:oMathPara>
                </a14:m>
                <a:endParaRPr lang="ru-RU" dirty="0">
                  <a:solidFill>
                    <a:schemeClr val="accent4"/>
                  </a:solidFill>
                </a:endParaRPr>
              </a:p>
            </p:txBody>
          </p:sp>
        </mc:Choice>
        <mc:Fallback xmlns="">
          <p:sp>
            <p:nvSpPr>
              <p:cNvPr id="115" name="Прямоугольник 1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4732" y="2304924"/>
                <a:ext cx="466666" cy="400110"/>
              </a:xfrm>
              <a:prstGeom prst="rect">
                <a:avLst/>
              </a:prstGeom>
              <a:blipFill rotWithShape="1">
                <a:blip r:embed="rId19"/>
                <a:stretch>
                  <a:fillRect t="-7576" r="-19481" b="-2575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6" name="Овал 115"/>
          <p:cNvSpPr/>
          <p:nvPr/>
        </p:nvSpPr>
        <p:spPr>
          <a:xfrm>
            <a:off x="6054927" y="2699836"/>
            <a:ext cx="72000" cy="72000"/>
          </a:xfrm>
          <a:prstGeom prst="ellipse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2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3" name="Прямоугольник 122"/>
              <p:cNvSpPr/>
              <p:nvPr/>
            </p:nvSpPr>
            <p:spPr>
              <a:xfrm>
                <a:off x="344892" y="3647675"/>
                <a:ext cx="3074980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dirty="0" smtClean="0">
                    <a:solidFill>
                      <a:prstClr val="black"/>
                    </a:solidFill>
                    <a:latin typeface="Times New Roman"/>
                    <a:ea typeface="Calibri"/>
                  </a:rPr>
                  <a:t>Но и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00"/>
                        </a:solidFill>
                        <a:latin typeface="Cambria Math"/>
                        <a:ea typeface="Calibri"/>
                      </a:rPr>
                      <m:t>𝑏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⊂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𝛼</m:t>
                    </m:r>
                  </m:oMath>
                </a14:m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00"/>
                        </a:solidFill>
                        <a:latin typeface="Cambria Math"/>
                        <a:ea typeface="Calibri"/>
                      </a:rPr>
                      <m:t>𝑏</m:t>
                    </m:r>
                    <m:r>
                      <a:rPr lang="en-US" i="1" dirty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∥</m:t>
                    </m:r>
                    <m:r>
                      <a:rPr lang="ru-RU" i="1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𝛽</m:t>
                    </m:r>
                  </m:oMath>
                </a14:m>
                <a:r>
                  <a:rPr lang="ru-RU" dirty="0" smtClean="0">
                    <a:solidFill>
                      <a:prstClr val="black"/>
                    </a:solidFill>
                    <a:latin typeface="Times New Roman"/>
                    <a:ea typeface="Calibri"/>
                  </a:rPr>
                  <a:t>,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𝛼</m:t>
                    </m:r>
                    <m:r>
                      <a:rPr lang="en-US" i="1" dirty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∩</m:t>
                    </m:r>
                    <m:r>
                      <a:rPr lang="ru-RU" i="1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𝛽</m:t>
                    </m:r>
                    <m:r>
                      <a:rPr lang="en-US" i="1" dirty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en-US" i="1" dirty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𝑐</m:t>
                    </m:r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123" name="Прямоугольник 1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892" y="3647675"/>
                <a:ext cx="3074980" cy="369332"/>
              </a:xfrm>
              <a:prstGeom prst="rect">
                <a:avLst/>
              </a:prstGeom>
              <a:blipFill rotWithShape="1">
                <a:blip r:embed="rId20"/>
                <a:stretch>
                  <a:fillRect l="-1786" t="-9836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4" name="Прямоугольник 123"/>
              <p:cNvSpPr/>
              <p:nvPr/>
            </p:nvSpPr>
            <p:spPr>
              <a:xfrm>
                <a:off x="8083458" y="3194421"/>
                <a:ext cx="35067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rgbClr val="00B0F0"/>
                          </a:solidFill>
                          <a:latin typeface="Cambria Math"/>
                          <a:ea typeface="Cambria Math"/>
                        </a:rPr>
                        <m:t>𝑐</m:t>
                      </m:r>
                    </m:oMath>
                  </m:oMathPara>
                </a14:m>
                <a:endParaRPr lang="ru-RU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124" name="Прямоугольник 1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83458" y="3194421"/>
                <a:ext cx="350673" cy="369332"/>
              </a:xfrm>
              <a:prstGeom prst="rect">
                <a:avLst/>
              </a:prstGeom>
              <a:blipFill rotWithShape="1">
                <a:blip r:embed="rId21"/>
                <a:stretch>
                  <a:fillRect t="-8197" r="-20690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5" name="Прямоугольник 124"/>
              <p:cNvSpPr/>
              <p:nvPr/>
            </p:nvSpPr>
            <p:spPr>
              <a:xfrm>
                <a:off x="3399304" y="3366256"/>
                <a:ext cx="116422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⟹</m:t>
                    </m:r>
                    <m:r>
                      <a:rPr lang="ru-RU" b="0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  </m:t>
                    </m:r>
                    <m:r>
                      <a:rPr lang="en-US" i="1">
                        <a:solidFill>
                          <a:schemeClr val="tx2">
                            <a:lumMod val="50000"/>
                          </a:schemeClr>
                        </a:solidFill>
                        <a:latin typeface="Cambria Math"/>
                        <a:ea typeface="Calibri"/>
                      </a:rPr>
                      <m:t>𝑎</m:t>
                    </m:r>
                    <m:r>
                      <a:rPr lang="en-US" i="1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∥</m:t>
                    </m:r>
                    <m:r>
                      <a:rPr lang="en-US" i="1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𝑐</m:t>
                    </m:r>
                  </m:oMath>
                </a14:m>
                <a:r>
                  <a:rPr lang="ru-RU" dirty="0" smtClean="0">
                    <a:latin typeface="Times New Roman"/>
                    <a:ea typeface="Calibri"/>
                  </a:rPr>
                  <a:t>.</a:t>
                </a:r>
                <a:endParaRPr lang="ru-RU" dirty="0"/>
              </a:p>
            </p:txBody>
          </p:sp>
        </mc:Choice>
        <mc:Fallback xmlns="">
          <p:sp>
            <p:nvSpPr>
              <p:cNvPr id="125" name="Прямоугольник 1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9304" y="3366256"/>
                <a:ext cx="1164229" cy="369332"/>
              </a:xfrm>
              <a:prstGeom prst="rect">
                <a:avLst/>
              </a:prstGeom>
              <a:blipFill rotWithShape="1">
                <a:blip r:embed="rId22"/>
                <a:stretch>
                  <a:fillRect t="-9836" r="-8377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6" name="Прямоугольник 125"/>
          <p:cNvSpPr/>
          <p:nvPr/>
        </p:nvSpPr>
        <p:spPr>
          <a:xfrm>
            <a:off x="4788024" y="3777883"/>
            <a:ext cx="40324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i="1" dirty="0" smtClean="0">
                <a:solidFill>
                  <a:srgbClr val="003366"/>
                </a:solidFill>
                <a:latin typeface="Times New Roman"/>
                <a:ea typeface="Calibri"/>
              </a:rPr>
              <a:t>Если </a:t>
            </a:r>
            <a:r>
              <a:rPr lang="ru-RU" sz="1400" i="1" dirty="0">
                <a:solidFill>
                  <a:srgbClr val="003366"/>
                </a:solidFill>
                <a:latin typeface="Times New Roman"/>
                <a:ea typeface="Calibri"/>
              </a:rPr>
              <a:t>плоскость проходит через данную прямую, параллельную другой плоскости, и пересекает эту плоскость, то линия пересечения плоскостей параллельна данной прямой. </a:t>
            </a:r>
            <a:endParaRPr lang="ru-RU" sz="1400" i="1" dirty="0">
              <a:solidFill>
                <a:srgbClr val="003366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7" name="Прямоугольник 126"/>
              <p:cNvSpPr/>
              <p:nvPr/>
            </p:nvSpPr>
            <p:spPr>
              <a:xfrm>
                <a:off x="3403087" y="3648413"/>
                <a:ext cx="116044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⟹</m:t>
                    </m:r>
                    <m:r>
                      <a:rPr lang="ru-RU" b="0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  </m:t>
                    </m:r>
                    <m:r>
                      <a:rPr lang="en-US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/>
                        <a:ea typeface="Calibri"/>
                      </a:rPr>
                      <m:t>𝑏</m:t>
                    </m:r>
                    <m:r>
                      <a:rPr lang="en-US" i="1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∥</m:t>
                    </m:r>
                    <m:r>
                      <a:rPr lang="en-US" i="1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𝑐</m:t>
                    </m:r>
                  </m:oMath>
                </a14:m>
                <a:r>
                  <a:rPr lang="ru-RU" dirty="0" smtClean="0">
                    <a:latin typeface="Times New Roman"/>
                    <a:ea typeface="Calibri"/>
                  </a:rPr>
                  <a:t>.</a:t>
                </a:r>
                <a:endParaRPr lang="ru-RU" dirty="0"/>
              </a:p>
            </p:txBody>
          </p:sp>
        </mc:Choice>
        <mc:Fallback xmlns="">
          <p:sp>
            <p:nvSpPr>
              <p:cNvPr id="127" name="Прямоугольник 1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3087" y="3648413"/>
                <a:ext cx="1160446" cy="369332"/>
              </a:xfrm>
              <a:prstGeom prst="rect">
                <a:avLst/>
              </a:prstGeom>
              <a:blipFill rotWithShape="1">
                <a:blip r:embed="rId23"/>
                <a:stretch>
                  <a:fillRect t="-9836" r="-8377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Прямоугольник 127"/>
              <p:cNvSpPr/>
              <p:nvPr/>
            </p:nvSpPr>
            <p:spPr>
              <a:xfrm>
                <a:off x="4572000" y="3778952"/>
                <a:ext cx="4283968" cy="7386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1400" i="1" dirty="0" smtClean="0">
                    <a:solidFill>
                      <a:srgbClr val="003366"/>
                    </a:solidFill>
                    <a:latin typeface="Times New Roman"/>
                    <a:ea typeface="Calibri"/>
                  </a:rPr>
                  <a:t>По </a:t>
                </a:r>
                <a:r>
                  <a:rPr lang="ru-RU" sz="1400" i="1" dirty="0">
                    <a:solidFill>
                      <a:srgbClr val="003366"/>
                    </a:solidFill>
                    <a:latin typeface="Times New Roman"/>
                    <a:ea typeface="Calibri"/>
                  </a:rPr>
                  <a:t>теореме о параллельности </a:t>
                </a:r>
                <a:r>
                  <a:rPr lang="ru-RU" sz="1400" i="1" dirty="0" smtClean="0">
                    <a:solidFill>
                      <a:srgbClr val="003366"/>
                    </a:solidFill>
                    <a:latin typeface="Times New Roman"/>
                    <a:ea typeface="Calibri"/>
                  </a:rPr>
                  <a:t>прямых: </a:t>
                </a:r>
              </a:p>
              <a:p>
                <a:pPr algn="ctr"/>
                <a:r>
                  <a:rPr lang="ru-RU" sz="1400" i="1" dirty="0" smtClean="0">
                    <a:solidFill>
                      <a:srgbClr val="003366"/>
                    </a:solidFill>
                    <a:latin typeface="Times New Roman"/>
                    <a:ea typeface="Calibri"/>
                  </a:rPr>
                  <a:t>через </a:t>
                </a:r>
                <a:r>
                  <a:rPr lang="ru-RU" sz="1400" i="1" dirty="0">
                    <a:solidFill>
                      <a:srgbClr val="003366"/>
                    </a:solidFill>
                    <a:latin typeface="Times New Roman"/>
                    <a:ea typeface="Calibri"/>
                  </a:rPr>
                  <a:t>точку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003366"/>
                        </a:solidFill>
                        <a:latin typeface="Cambria Math"/>
                        <a:ea typeface="Cambria Math"/>
                      </a:rPr>
                      <m:t>𝑀</m:t>
                    </m:r>
                  </m:oMath>
                </a14:m>
                <a:r>
                  <a:rPr lang="ru-RU" sz="1400" i="1" dirty="0" smtClean="0">
                    <a:solidFill>
                      <a:srgbClr val="003366"/>
                    </a:solidFill>
                    <a:latin typeface="Times New Roman"/>
                    <a:ea typeface="Calibri"/>
                  </a:rPr>
                  <a:t> проходит </a:t>
                </a:r>
                <a:r>
                  <a:rPr lang="ru-RU" sz="1400" i="1" dirty="0">
                    <a:solidFill>
                      <a:srgbClr val="003366"/>
                    </a:solidFill>
                    <a:latin typeface="Times New Roman"/>
                    <a:ea typeface="Calibri"/>
                  </a:rPr>
                  <a:t>единственная прямая, параллельная прямой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003366"/>
                        </a:solidFill>
                        <a:latin typeface="Cambria Math"/>
                        <a:ea typeface="Cambria Math"/>
                      </a:rPr>
                      <m:t>𝑐</m:t>
                    </m:r>
                  </m:oMath>
                </a14:m>
                <a:r>
                  <a:rPr lang="ru-RU" sz="1400" i="1" dirty="0">
                    <a:solidFill>
                      <a:srgbClr val="003366"/>
                    </a:solidFill>
                    <a:latin typeface="Times New Roman"/>
                    <a:ea typeface="Calibri"/>
                  </a:rPr>
                  <a:t>. </a:t>
                </a:r>
                <a:endParaRPr lang="ru-RU" sz="1400" i="1" dirty="0">
                  <a:solidFill>
                    <a:srgbClr val="003366"/>
                  </a:solidFill>
                </a:endParaRPr>
              </a:p>
            </p:txBody>
          </p:sp>
        </mc:Choice>
        <mc:Fallback xmlns="">
          <p:sp>
            <p:nvSpPr>
              <p:cNvPr id="128" name="Прямоугольник 1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3778952"/>
                <a:ext cx="4283968" cy="738664"/>
              </a:xfrm>
              <a:prstGeom prst="rect">
                <a:avLst/>
              </a:prstGeom>
              <a:blipFill rotWithShape="1">
                <a:blip r:embed="rId24"/>
                <a:stretch>
                  <a:fillRect t="-826" b="-743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5" name="Группа 44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46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7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8" name="Прямоугольник 47"/>
          <p:cNvSpPr/>
          <p:nvPr/>
        </p:nvSpPr>
        <p:spPr>
          <a:xfrm>
            <a:off x="336267" y="3892470"/>
            <a:ext cx="20754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/>
                <a:ea typeface="Calibri"/>
              </a:rPr>
              <a:t>Это не возможно.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4440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7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75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75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75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75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75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75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7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7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75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7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5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7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75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75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7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7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20" grpId="0"/>
      <p:bldP spid="21" grpId="0"/>
      <p:bldP spid="39" grpId="0"/>
      <p:bldP spid="87" grpId="0" animBg="1"/>
      <p:bldP spid="88" grpId="0"/>
      <p:bldP spid="89" grpId="0" animBg="1"/>
      <p:bldP spid="90" grpId="0"/>
      <p:bldP spid="31" grpId="0" animBg="1"/>
      <p:bldP spid="91" grpId="0" animBg="1"/>
      <p:bldP spid="92" grpId="0" animBg="1"/>
      <p:bldP spid="93" grpId="0" animBg="1"/>
      <p:bldP spid="96" grpId="0"/>
      <p:bldP spid="97" grpId="0"/>
      <p:bldP spid="98" grpId="0" animBg="1"/>
      <p:bldP spid="113" grpId="0"/>
      <p:bldP spid="114" grpId="0"/>
      <p:bldP spid="115" grpId="0"/>
      <p:bldP spid="116" grpId="0" animBg="1"/>
      <p:bldP spid="123" grpId="0"/>
      <p:bldP spid="124" grpId="0"/>
      <p:bldP spid="125" grpId="0"/>
      <p:bldP spid="126" grpId="0"/>
      <p:bldP spid="126" grpId="1"/>
      <p:bldP spid="127" grpId="0"/>
      <p:bldP spid="128" grpId="0"/>
      <p:bldP spid="4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/>
          <p:nvPr/>
        </p:nvSpPr>
        <p:spPr>
          <a:xfrm>
            <a:off x="5664200" y="1612900"/>
            <a:ext cx="1209675" cy="1920875"/>
          </a:xfrm>
          <a:custGeom>
            <a:avLst/>
            <a:gdLst>
              <a:gd name="connsiteX0" fmla="*/ 0 w 1209675"/>
              <a:gd name="connsiteY0" fmla="*/ 1920875 h 1920875"/>
              <a:gd name="connsiteX1" fmla="*/ 692150 w 1209675"/>
              <a:gd name="connsiteY1" fmla="*/ 1501775 h 1920875"/>
              <a:gd name="connsiteX2" fmla="*/ 1209675 w 1209675"/>
              <a:gd name="connsiteY2" fmla="*/ 0 h 1920875"/>
              <a:gd name="connsiteX3" fmla="*/ 501650 w 1209675"/>
              <a:gd name="connsiteY3" fmla="*/ 428625 h 1920875"/>
              <a:gd name="connsiteX4" fmla="*/ 0 w 1209675"/>
              <a:gd name="connsiteY4" fmla="*/ 1920875 h 1920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9675" h="1920875">
                <a:moveTo>
                  <a:pt x="0" y="1920875"/>
                </a:moveTo>
                <a:lnTo>
                  <a:pt x="692150" y="1501775"/>
                </a:lnTo>
                <a:lnTo>
                  <a:pt x="1209675" y="0"/>
                </a:lnTo>
                <a:lnTo>
                  <a:pt x="501650" y="428625"/>
                </a:lnTo>
                <a:lnTo>
                  <a:pt x="0" y="1920875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0" name="Полилиния 119"/>
          <p:cNvSpPr/>
          <p:nvPr/>
        </p:nvSpPr>
        <p:spPr>
          <a:xfrm>
            <a:off x="5671120" y="3128963"/>
            <a:ext cx="2333625" cy="466725"/>
          </a:xfrm>
          <a:custGeom>
            <a:avLst/>
            <a:gdLst>
              <a:gd name="connsiteX0" fmla="*/ 0 w 2333625"/>
              <a:gd name="connsiteY0" fmla="*/ 414337 h 466725"/>
              <a:gd name="connsiteX1" fmla="*/ 690563 w 2333625"/>
              <a:gd name="connsiteY1" fmla="*/ 0 h 466725"/>
              <a:gd name="connsiteX2" fmla="*/ 2333625 w 2333625"/>
              <a:gd name="connsiteY2" fmla="*/ 54768 h 466725"/>
              <a:gd name="connsiteX3" fmla="*/ 1635919 w 2333625"/>
              <a:gd name="connsiteY3" fmla="*/ 466725 h 466725"/>
              <a:gd name="connsiteX4" fmla="*/ 0 w 2333625"/>
              <a:gd name="connsiteY4" fmla="*/ 414337 h 466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33625" h="466725">
                <a:moveTo>
                  <a:pt x="0" y="414337"/>
                </a:moveTo>
                <a:lnTo>
                  <a:pt x="690563" y="0"/>
                </a:lnTo>
                <a:lnTo>
                  <a:pt x="2333625" y="54768"/>
                </a:lnTo>
                <a:lnTo>
                  <a:pt x="1635919" y="466725"/>
                </a:lnTo>
                <a:lnTo>
                  <a:pt x="0" y="414337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06" name="Группа 105"/>
          <p:cNvGrpSpPr/>
          <p:nvPr/>
        </p:nvGrpSpPr>
        <p:grpSpPr>
          <a:xfrm>
            <a:off x="5330180" y="1256789"/>
            <a:ext cx="3562300" cy="2349267"/>
            <a:chOff x="649660" y="1256789"/>
            <a:chExt cx="3562300" cy="2349267"/>
          </a:xfrm>
        </p:grpSpPr>
        <p:grpSp>
          <p:nvGrpSpPr>
            <p:cNvPr id="105" name="Группа 104"/>
            <p:cNvGrpSpPr/>
            <p:nvPr/>
          </p:nvGrpSpPr>
          <p:grpSpPr>
            <a:xfrm>
              <a:off x="963885" y="1607070"/>
              <a:ext cx="2883273" cy="1998986"/>
              <a:chOff x="963885" y="1607070"/>
              <a:chExt cx="2883273" cy="1998986"/>
            </a:xfrm>
          </p:grpSpPr>
          <p:cxnSp>
            <p:nvCxnSpPr>
              <p:cNvPr id="67" name="Прямая соединительная линия 66"/>
              <p:cNvCxnSpPr/>
              <p:nvPr/>
            </p:nvCxnSpPr>
            <p:spPr>
              <a:xfrm flipV="1">
                <a:off x="1473275" y="1607070"/>
                <a:ext cx="720080" cy="432048"/>
              </a:xfrm>
              <a:prstGeom prst="line">
                <a:avLst/>
              </a:prstGeom>
              <a:ln w="1905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Прямая соединительная линия 90"/>
              <p:cNvCxnSpPr/>
              <p:nvPr/>
            </p:nvCxnSpPr>
            <p:spPr>
              <a:xfrm flipV="1">
                <a:off x="3127078" y="1661837"/>
                <a:ext cx="720080" cy="432048"/>
              </a:xfrm>
              <a:prstGeom prst="line">
                <a:avLst/>
              </a:prstGeom>
              <a:ln w="1905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Прямая соединительная линия 91"/>
              <p:cNvCxnSpPr/>
              <p:nvPr/>
            </p:nvCxnSpPr>
            <p:spPr>
              <a:xfrm flipV="1">
                <a:off x="973410" y="3112098"/>
                <a:ext cx="720080" cy="432048"/>
              </a:xfrm>
              <a:prstGeom prst="line">
                <a:avLst/>
              </a:prstGeom>
              <a:ln w="19050">
                <a:solidFill>
                  <a:srgbClr val="00206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Прямая соединительная линия 92"/>
              <p:cNvCxnSpPr/>
              <p:nvPr/>
            </p:nvCxnSpPr>
            <p:spPr>
              <a:xfrm flipV="1">
                <a:off x="2617689" y="3174008"/>
                <a:ext cx="720080" cy="432048"/>
              </a:xfrm>
              <a:prstGeom prst="line">
                <a:avLst/>
              </a:prstGeom>
              <a:ln w="1905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Прямая соединительная линия 86"/>
              <p:cNvCxnSpPr/>
              <p:nvPr/>
            </p:nvCxnSpPr>
            <p:spPr>
              <a:xfrm flipV="1">
                <a:off x="971600" y="2033786"/>
                <a:ext cx="504056" cy="1512168"/>
              </a:xfrm>
              <a:prstGeom prst="line">
                <a:avLst/>
              </a:prstGeom>
              <a:ln w="1905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Прямая соединительная линия 94"/>
              <p:cNvCxnSpPr/>
              <p:nvPr/>
            </p:nvCxnSpPr>
            <p:spPr>
              <a:xfrm flipV="1">
                <a:off x="2625403" y="2086743"/>
                <a:ext cx="504056" cy="1512168"/>
              </a:xfrm>
              <a:prstGeom prst="line">
                <a:avLst/>
              </a:prstGeom>
              <a:ln w="1905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Прямая соединительная линия 95"/>
              <p:cNvCxnSpPr/>
              <p:nvPr/>
            </p:nvCxnSpPr>
            <p:spPr>
              <a:xfrm flipV="1">
                <a:off x="1684537" y="1635646"/>
                <a:ext cx="511199" cy="1468735"/>
              </a:xfrm>
              <a:prstGeom prst="line">
                <a:avLst/>
              </a:prstGeom>
              <a:ln w="19050">
                <a:solidFill>
                  <a:srgbClr val="00206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Прямая соединительная линия 96"/>
              <p:cNvCxnSpPr/>
              <p:nvPr/>
            </p:nvCxnSpPr>
            <p:spPr>
              <a:xfrm flipV="1">
                <a:off x="3335959" y="1664218"/>
                <a:ext cx="504056" cy="1512168"/>
              </a:xfrm>
              <a:prstGeom prst="line">
                <a:avLst/>
              </a:prstGeom>
              <a:ln w="1905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Прямая соединительная линия 97"/>
              <p:cNvCxnSpPr/>
              <p:nvPr/>
            </p:nvCxnSpPr>
            <p:spPr>
              <a:xfrm>
                <a:off x="1473275" y="2038546"/>
                <a:ext cx="1656184" cy="52958"/>
              </a:xfrm>
              <a:prstGeom prst="line">
                <a:avLst/>
              </a:prstGeom>
              <a:ln w="1905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Прямая соединительная линия 101"/>
              <p:cNvCxnSpPr/>
              <p:nvPr/>
            </p:nvCxnSpPr>
            <p:spPr>
              <a:xfrm>
                <a:off x="2186211" y="1609450"/>
                <a:ext cx="1656184" cy="52958"/>
              </a:xfrm>
              <a:prstGeom prst="line">
                <a:avLst/>
              </a:prstGeom>
              <a:ln w="1905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Прямая соединительная линия 102"/>
              <p:cNvCxnSpPr/>
              <p:nvPr/>
            </p:nvCxnSpPr>
            <p:spPr>
              <a:xfrm>
                <a:off x="963885" y="3551287"/>
                <a:ext cx="1656184" cy="52958"/>
              </a:xfrm>
              <a:prstGeom prst="line">
                <a:avLst/>
              </a:prstGeom>
              <a:ln w="1905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Прямая соединительная линия 103"/>
              <p:cNvCxnSpPr/>
              <p:nvPr/>
            </p:nvCxnSpPr>
            <p:spPr>
              <a:xfrm>
                <a:off x="1667297" y="3124572"/>
                <a:ext cx="1656184" cy="52958"/>
              </a:xfrm>
              <a:prstGeom prst="line">
                <a:avLst/>
              </a:prstGeom>
              <a:ln w="19050">
                <a:solidFill>
                  <a:srgbClr val="00206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7" name="Прямоугольник 106"/>
                <p:cNvSpPr/>
                <p:nvPr/>
              </p:nvSpPr>
              <p:spPr>
                <a:xfrm>
                  <a:off x="649660" y="3229580"/>
                  <a:ext cx="38568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  <m:t>𝐴</m:t>
                        </m:r>
                      </m:oMath>
                    </m:oMathPara>
                  </a14:m>
                  <a:endParaRPr lang="ru-RU" dirty="0">
                    <a:solidFill>
                      <a:srgbClr val="002060"/>
                    </a:solidFill>
                  </a:endParaRPr>
                </a:p>
              </p:txBody>
            </p:sp>
          </mc:Choice>
          <mc:Fallback xmlns="">
            <p:sp>
              <p:nvSpPr>
                <p:cNvPr id="107" name="Прямоугольник 10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9660" y="3229580"/>
                  <a:ext cx="385682" cy="369332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t="-8333" r="-20635" b="-26667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8" name="Прямоугольник 107"/>
                <p:cNvSpPr/>
                <p:nvPr/>
              </p:nvSpPr>
              <p:spPr>
                <a:xfrm>
                  <a:off x="1399252" y="2845203"/>
                  <a:ext cx="396069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  <m:t>𝐵</m:t>
                        </m:r>
                      </m:oMath>
                    </m:oMathPara>
                  </a14:m>
                  <a:endParaRPr lang="ru-RU" dirty="0">
                    <a:solidFill>
                      <a:srgbClr val="002060"/>
                    </a:solidFill>
                  </a:endParaRPr>
                </a:p>
              </p:txBody>
            </p:sp>
          </mc:Choice>
          <mc:Fallback xmlns="">
            <p:sp>
              <p:nvSpPr>
                <p:cNvPr id="108" name="Прямоугольник 10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99252" y="2845203"/>
                  <a:ext cx="396069" cy="36933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t="-8333" r="-21538" b="-26667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9" name="Прямоугольник 108"/>
                <p:cNvSpPr/>
                <p:nvPr/>
              </p:nvSpPr>
              <p:spPr>
                <a:xfrm>
                  <a:off x="3059832" y="2876716"/>
                  <a:ext cx="38568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  <m:t>𝐶</m:t>
                        </m:r>
                      </m:oMath>
                    </m:oMathPara>
                  </a14:m>
                  <a:endParaRPr lang="ru-RU" dirty="0">
                    <a:solidFill>
                      <a:srgbClr val="002060"/>
                    </a:solidFill>
                  </a:endParaRPr>
                </a:p>
              </p:txBody>
            </p:sp>
          </mc:Choice>
          <mc:Fallback xmlns="">
            <p:sp>
              <p:nvSpPr>
                <p:cNvPr id="109" name="Прямоугольник 10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59832" y="2876716"/>
                  <a:ext cx="385682" cy="36933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t="-8333" r="-20635" b="-26667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0" name="Прямоугольник 109"/>
                <p:cNvSpPr/>
                <p:nvPr/>
              </p:nvSpPr>
              <p:spPr>
                <a:xfrm>
                  <a:off x="2583226" y="3200772"/>
                  <a:ext cx="404598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  <m:t>𝐷</m:t>
                        </m:r>
                      </m:oMath>
                    </m:oMathPara>
                  </a14:m>
                  <a:endParaRPr lang="ru-RU" dirty="0">
                    <a:solidFill>
                      <a:srgbClr val="002060"/>
                    </a:solidFill>
                  </a:endParaRPr>
                </a:p>
              </p:txBody>
            </p:sp>
          </mc:Choice>
          <mc:Fallback xmlns="">
            <p:sp>
              <p:nvSpPr>
                <p:cNvPr id="110" name="Прямоугольник 10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83226" y="3200772"/>
                  <a:ext cx="404598" cy="36933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t="-8197" r="-19697" b="-24590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1" name="Прямоугольник 110"/>
                <p:cNvSpPr/>
                <p:nvPr/>
              </p:nvSpPr>
              <p:spPr>
                <a:xfrm>
                  <a:off x="1116715" y="1656852"/>
                  <a:ext cx="485453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dirty="0" smtClean="0">
                                <a:solidFill>
                                  <a:srgbClr val="00206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solidFill>
                                  <a:srgbClr val="00206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i="1" dirty="0">
                                <a:solidFill>
                                  <a:srgbClr val="00206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ru-RU" dirty="0">
                    <a:solidFill>
                      <a:srgbClr val="002060"/>
                    </a:solidFill>
                  </a:endParaRPr>
                </a:p>
              </p:txBody>
            </p:sp>
          </mc:Choice>
          <mc:Fallback xmlns="">
            <p:sp>
              <p:nvSpPr>
                <p:cNvPr id="111" name="Прямоугольник 11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16715" y="1656852"/>
                  <a:ext cx="485453" cy="369332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t="-8333" r="-15000" b="-26667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2" name="Прямоугольник 111"/>
                <p:cNvSpPr/>
                <p:nvPr/>
              </p:nvSpPr>
              <p:spPr>
                <a:xfrm>
                  <a:off x="1805980" y="1256789"/>
                  <a:ext cx="481735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dirty="0" smtClean="0">
                                <a:solidFill>
                                  <a:srgbClr val="00206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solidFill>
                                  <a:srgbClr val="00206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i="1" dirty="0">
                                <a:solidFill>
                                  <a:srgbClr val="00206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ru-RU" dirty="0">
                    <a:solidFill>
                      <a:srgbClr val="002060"/>
                    </a:solidFill>
                  </a:endParaRPr>
                </a:p>
              </p:txBody>
            </p:sp>
          </mc:Choice>
          <mc:Fallback xmlns="">
            <p:sp>
              <p:nvSpPr>
                <p:cNvPr id="112" name="Прямоугольник 11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05980" y="1256789"/>
                  <a:ext cx="481735" cy="369332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t="-8197" r="-17722" b="-24590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3" name="Прямоугольник 112"/>
                <p:cNvSpPr/>
                <p:nvPr/>
              </p:nvSpPr>
              <p:spPr>
                <a:xfrm>
                  <a:off x="3748051" y="1283248"/>
                  <a:ext cx="463909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dirty="0" smtClean="0">
                                <a:solidFill>
                                  <a:srgbClr val="00206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solidFill>
                                  <a:srgbClr val="00206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i="1" dirty="0">
                                <a:solidFill>
                                  <a:srgbClr val="00206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ru-RU" dirty="0">
                    <a:solidFill>
                      <a:srgbClr val="002060"/>
                    </a:solidFill>
                  </a:endParaRPr>
                </a:p>
              </p:txBody>
            </p:sp>
          </mc:Choice>
          <mc:Fallback xmlns="">
            <p:sp>
              <p:nvSpPr>
                <p:cNvPr id="113" name="Прямоугольник 11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48051" y="1283248"/>
                  <a:ext cx="463909" cy="369332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 t="-8333" r="-17105" b="-26667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4" name="Прямоугольник 113"/>
                <p:cNvSpPr/>
                <p:nvPr/>
              </p:nvSpPr>
              <p:spPr>
                <a:xfrm>
                  <a:off x="2788734" y="1699187"/>
                  <a:ext cx="48635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dirty="0" smtClean="0">
                                <a:solidFill>
                                  <a:srgbClr val="00206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solidFill>
                                  <a:srgbClr val="00206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i="1" dirty="0">
                                <a:solidFill>
                                  <a:srgbClr val="00206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ru-RU" dirty="0">
                    <a:solidFill>
                      <a:srgbClr val="002060"/>
                    </a:solidFill>
                  </a:endParaRPr>
                </a:p>
              </p:txBody>
            </p:sp>
          </mc:Choice>
          <mc:Fallback xmlns="">
            <p:sp>
              <p:nvSpPr>
                <p:cNvPr id="114" name="Прямоугольник 11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88734" y="1699187"/>
                  <a:ext cx="486352" cy="369332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 t="-8333" r="-16250" b="-26667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2" name="Прямоугольник 121"/>
              <p:cNvSpPr/>
              <p:nvPr/>
            </p:nvSpPr>
            <p:spPr>
              <a:xfrm>
                <a:off x="314954" y="1349355"/>
                <a:ext cx="346530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dirty="0" smtClean="0">
                    <a:solidFill>
                      <a:srgbClr val="000000"/>
                    </a:solidFill>
                    <a:latin typeface="Times New Roman"/>
                    <a:ea typeface="Calibri"/>
                  </a:rPr>
                  <a:t>Докажем, что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  <a:cs typeface="Times New Roman" pitchFamily="18" charset="0"/>
                      </a:rPr>
                      <m:t>𝐴</m:t>
                    </m:r>
                    <m:sSub>
                      <m:sSubPr>
                        <m:ctrlPr>
                          <a:rPr lang="en-US" i="1" dirty="0" smtClean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/>
                            <a:cs typeface="Times New Roman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 dirty="0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i="1" dirty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/>
                            <a:cs typeface="Times New Roman" pitchFamily="18" charset="0"/>
                          </a:rPr>
                          <m:t>𝐵</m:t>
                        </m:r>
                      </m:e>
                      <m:sub>
                        <m:r>
                          <a:rPr lang="en-US" i="1" dirty="0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sub>
                    </m:sSub>
                    <m:r>
                      <a:rPr lang="en-US" b="0" i="1" dirty="0" smtClean="0">
                        <a:latin typeface="Cambria Math"/>
                        <a:cs typeface="Times New Roman" pitchFamily="18" charset="0"/>
                      </a:rPr>
                      <m:t>𝐵</m:t>
                    </m:r>
                    <m:r>
                      <a:rPr lang="en-US" i="1" dirty="0">
                        <a:latin typeface="Cambria Math"/>
                        <a:ea typeface="Cambria Math"/>
                        <a:cs typeface="Times New Roman" pitchFamily="18" charset="0"/>
                      </a:rPr>
                      <m:t>∥</m:t>
                    </m:r>
                    <m:r>
                      <a:rPr lang="en-US" b="0" i="1" dirty="0" smtClean="0">
                        <a:latin typeface="Cambria Math"/>
                        <a:cs typeface="Times New Roman" pitchFamily="18" charset="0"/>
                      </a:rPr>
                      <m:t>𝐷</m:t>
                    </m:r>
                    <m:sSub>
                      <m:sSubPr>
                        <m:ctrlPr>
                          <a:rPr lang="en-US" i="1" dirty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/>
                            <a:cs typeface="Times New Roman" pitchFamily="18" charset="0"/>
                          </a:rPr>
                          <m:t>𝐷</m:t>
                        </m:r>
                      </m:e>
                      <m:sub>
                        <m:r>
                          <a:rPr lang="en-US" i="1" dirty="0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i="1" dirty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/>
                            <a:cs typeface="Times New Roman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 dirty="0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sub>
                    </m:sSub>
                    <m:r>
                      <a:rPr lang="en-US" b="0" i="1" dirty="0" smtClean="0">
                        <a:latin typeface="Cambria Math"/>
                        <a:cs typeface="Times New Roman" pitchFamily="18" charset="0"/>
                      </a:rPr>
                      <m:t>𝐶</m:t>
                    </m:r>
                  </m:oMath>
                </a14:m>
                <a:r>
                  <a:rPr lang="en-US" dirty="0" smtClean="0"/>
                  <a:t>.</a:t>
                </a:r>
                <a:endParaRPr lang="ru-RU" dirty="0"/>
              </a:p>
            </p:txBody>
          </p:sp>
        </mc:Choice>
        <mc:Fallback xmlns="">
          <p:sp>
            <p:nvSpPr>
              <p:cNvPr id="122" name="Прямоугольник 1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954" y="1349355"/>
                <a:ext cx="3465308" cy="369332"/>
              </a:xfrm>
              <a:prstGeom prst="rect">
                <a:avLst/>
              </a:prstGeom>
              <a:blipFill rotWithShape="1">
                <a:blip r:embed="rId11"/>
                <a:stretch>
                  <a:fillRect l="-1585" t="-9836" r="-1937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3" name="Прямоугольник 122"/>
              <p:cNvSpPr/>
              <p:nvPr/>
            </p:nvSpPr>
            <p:spPr>
              <a:xfrm>
                <a:off x="329812" y="1654321"/>
                <a:ext cx="437645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Т. к.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  <a:cs typeface="Times New Roman" pitchFamily="18" charset="0"/>
                      </a:rPr>
                      <m:t>𝐴𝐵𝐶𝐷</m:t>
                    </m:r>
                  </m:oMath>
                </a14:m>
                <a:r>
                  <a:rPr lang="ru-RU" i="1" dirty="0" smtClean="0">
                    <a:latin typeface="Cambria Math"/>
                    <a:cs typeface="Times New Roman" pitchFamily="18" charset="0"/>
                  </a:rPr>
                  <a:t> </a:t>
                </a:r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– параллелограмм, то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  <a:cs typeface="Times New Roman" pitchFamily="18" charset="0"/>
                      </a:rPr>
                      <m:t>𝐴𝐵</m:t>
                    </m:r>
                    <m:r>
                      <a:rPr lang="en-US" i="1" dirty="0">
                        <a:latin typeface="Cambria Math"/>
                        <a:ea typeface="Cambria Math"/>
                        <a:cs typeface="Times New Roman" pitchFamily="18" charset="0"/>
                      </a:rPr>
                      <m:t>∥</m:t>
                    </m:r>
                    <m:r>
                      <a:rPr lang="en-US" i="1" dirty="0">
                        <a:latin typeface="Cambria Math"/>
                        <a:cs typeface="Times New Roman" pitchFamily="18" charset="0"/>
                      </a:rPr>
                      <m:t>𝐶𝐷</m:t>
                    </m:r>
                  </m:oMath>
                </a14:m>
                <a:r>
                  <a:rPr lang="ru-RU" dirty="0" smtClean="0"/>
                  <a:t>.</a:t>
                </a:r>
                <a:endParaRPr lang="ru-RU" dirty="0"/>
              </a:p>
            </p:txBody>
          </p:sp>
        </mc:Choice>
        <mc:Fallback xmlns="">
          <p:sp>
            <p:nvSpPr>
              <p:cNvPr id="123" name="Прямоугольник 1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812" y="1654321"/>
                <a:ext cx="4376454" cy="369332"/>
              </a:xfrm>
              <a:prstGeom prst="rect">
                <a:avLst/>
              </a:prstGeom>
              <a:blipFill rotWithShape="1">
                <a:blip r:embed="rId12"/>
                <a:stretch>
                  <a:fillRect l="-1114" t="-11475" r="-1532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5" name="Прямоугольник 124"/>
              <p:cNvSpPr/>
              <p:nvPr/>
            </p:nvSpPr>
            <p:spPr>
              <a:xfrm>
                <a:off x="345814" y="1955169"/>
                <a:ext cx="4658234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Четырехугольник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  <a:cs typeface="Times New Roman" pitchFamily="18" charset="0"/>
                      </a:rPr>
                      <m:t>𝐴</m:t>
                    </m:r>
                    <m:sSub>
                      <m:sSubPr>
                        <m:ctrlPr>
                          <a:rPr lang="en-US" i="1" dirty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/>
                            <a:cs typeface="Times New Roman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 dirty="0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i="1" dirty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/>
                            <a:cs typeface="Times New Roman" pitchFamily="18" charset="0"/>
                          </a:rPr>
                          <m:t>𝐷</m:t>
                        </m:r>
                      </m:e>
                      <m:sub>
                        <m:r>
                          <a:rPr lang="en-US" i="1" dirty="0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latin typeface="Cambria Math"/>
                        <a:cs typeface="Times New Roman" pitchFamily="18" charset="0"/>
                      </a:rPr>
                      <m:t>𝐷</m:t>
                    </m:r>
                  </m:oMath>
                </a14:m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 – параллелограмм, </a:t>
                </a:r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следовательно,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  <a:cs typeface="Times New Roman" pitchFamily="18" charset="0"/>
                      </a:rPr>
                      <m:t>𝐴</m:t>
                    </m:r>
                    <m:sSub>
                      <m:sSubPr>
                        <m:ctrlPr>
                          <a:rPr lang="en-US" i="1" dirty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/>
                            <a:cs typeface="Times New Roman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 dirty="0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latin typeface="Cambria Math"/>
                        <a:ea typeface="Cambria Math"/>
                        <a:cs typeface="Times New Roman" pitchFamily="18" charset="0"/>
                      </a:rPr>
                      <m:t>∥</m:t>
                    </m:r>
                    <m:r>
                      <a:rPr lang="en-US" i="1" dirty="0">
                        <a:latin typeface="Cambria Math"/>
                        <a:cs typeface="Times New Roman" pitchFamily="18" charset="0"/>
                      </a:rPr>
                      <m:t>𝐷</m:t>
                    </m:r>
                    <m:sSub>
                      <m:sSubPr>
                        <m:ctrlPr>
                          <a:rPr lang="en-US" i="1" dirty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/>
                            <a:cs typeface="Times New Roman" pitchFamily="18" charset="0"/>
                          </a:rPr>
                          <m:t>𝐷</m:t>
                        </m:r>
                      </m:e>
                      <m:sub>
                        <m:r>
                          <a:rPr lang="en-US" i="1" dirty="0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ru-RU" dirty="0" smtClean="0"/>
                  <a:t>.</a:t>
                </a:r>
                <a:endParaRPr lang="ru-RU" dirty="0"/>
              </a:p>
            </p:txBody>
          </p:sp>
        </mc:Choice>
        <mc:Fallback xmlns="">
          <p:sp>
            <p:nvSpPr>
              <p:cNvPr id="125" name="Прямоугольник 1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814" y="1955169"/>
                <a:ext cx="4658234" cy="646331"/>
              </a:xfrm>
              <a:prstGeom prst="rect">
                <a:avLst/>
              </a:prstGeom>
              <a:blipFill rotWithShape="1">
                <a:blip r:embed="rId13"/>
                <a:stretch>
                  <a:fillRect l="-1178" t="-4717" r="-1963" b="-1415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7" name="Прямоугольник 126"/>
              <p:cNvSpPr/>
              <p:nvPr/>
            </p:nvSpPr>
            <p:spPr>
              <a:xfrm>
                <a:off x="365544" y="2565024"/>
                <a:ext cx="423269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  <a:cs typeface="Times New Roman" pitchFamily="18" charset="0"/>
                      </a:rPr>
                      <m:t>𝐴𝐵</m:t>
                    </m:r>
                    <m:r>
                      <a:rPr lang="en-US" i="1" dirty="0" smtClean="0">
                        <a:latin typeface="Cambria Math"/>
                        <a:ea typeface="Cambria Math"/>
                        <a:cs typeface="Times New Roman" pitchFamily="18" charset="0"/>
                      </a:rPr>
                      <m:t>∩</m:t>
                    </m:r>
                    <m:r>
                      <a:rPr lang="en-US" i="1" dirty="0">
                        <a:latin typeface="Cambria Math"/>
                        <a:cs typeface="Times New Roman" pitchFamily="18" charset="0"/>
                      </a:rPr>
                      <m:t>𝐴</m:t>
                    </m:r>
                    <m:sSub>
                      <m:sSubPr>
                        <m:ctrlPr>
                          <a:rPr lang="en-US" i="1" dirty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/>
                            <a:cs typeface="Times New Roman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 dirty="0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sub>
                    </m:sSub>
                    <m:r>
                      <a:rPr lang="ru-RU" b="0" i="1" dirty="0" smtClean="0">
                        <a:latin typeface="Cambria Math"/>
                        <a:cs typeface="Times New Roman" pitchFamily="18" charset="0"/>
                      </a:rPr>
                      <m:t>=</m:t>
                    </m:r>
                    <m:r>
                      <a:rPr lang="en-US" b="0" i="1" dirty="0" smtClean="0">
                        <a:latin typeface="Cambria Math"/>
                        <a:cs typeface="Times New Roman" pitchFamily="18" charset="0"/>
                      </a:rPr>
                      <m:t>𝐴</m:t>
                    </m:r>
                  </m:oMath>
                </a14:m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  <a:cs typeface="Times New Roman" pitchFamily="18" charset="0"/>
                      </a:rPr>
                      <m:t>𝐴𝐵</m:t>
                    </m:r>
                    <m:r>
                      <a:rPr lang="en-US" i="1" dirty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⊂</m:t>
                    </m:r>
                    <m:r>
                      <a:rPr lang="en-US" i="1" dirty="0">
                        <a:latin typeface="Cambria Math"/>
                        <a:cs typeface="Times New Roman" pitchFamily="18" charset="0"/>
                      </a:rPr>
                      <m:t>𝐴𝐵</m:t>
                    </m:r>
                    <m:sSub>
                      <m:sSubPr>
                        <m:ctrlPr>
                          <a:rPr lang="en-US" i="1" dirty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/>
                            <a:cs typeface="Times New Roman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 dirty="0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  <a:cs typeface="Times New Roman" pitchFamily="18" charset="0"/>
                      </a:rPr>
                      <m:t>𝐴</m:t>
                    </m:r>
                    <m:sSub>
                      <m:sSubPr>
                        <m:ctrlPr>
                          <a:rPr lang="en-US" i="1" dirty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/>
                            <a:cs typeface="Times New Roman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 dirty="0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⊂</m:t>
                    </m:r>
                    <m:r>
                      <a:rPr lang="en-US" i="1" dirty="0">
                        <a:latin typeface="Cambria Math"/>
                        <a:cs typeface="Times New Roman" pitchFamily="18" charset="0"/>
                      </a:rPr>
                      <m:t>𝐴𝐵</m:t>
                    </m:r>
                    <m:sSub>
                      <m:sSubPr>
                        <m:ctrlPr>
                          <a:rPr lang="en-US" i="1" dirty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/>
                            <a:cs typeface="Times New Roman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 dirty="0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ru-RU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27" name="Прямоугольник 1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544" y="2565024"/>
                <a:ext cx="4232697" cy="369332"/>
              </a:xfrm>
              <a:prstGeom prst="rect">
                <a:avLst/>
              </a:prstGeom>
              <a:blipFill rotWithShape="1">
                <a:blip r:embed="rId14"/>
                <a:stretch>
                  <a:fillRect t="-8333" r="-1585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TextBox 36"/>
          <p:cNvSpPr txBox="1"/>
          <p:nvPr/>
        </p:nvSpPr>
        <p:spPr>
          <a:xfrm>
            <a:off x="334924" y="220145"/>
            <a:ext cx="84855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Задача.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Докажите, что противолежащие грани параллелепипеда лежат в параллельных плоскостях.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334924" y="915566"/>
            <a:ext cx="19449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Доказательство. </a:t>
            </a:r>
            <a:endParaRPr lang="ru-RU" dirty="0"/>
          </a:p>
        </p:txBody>
      </p:sp>
      <p:sp>
        <p:nvSpPr>
          <p:cNvPr id="39" name="Прямоугольник 38"/>
          <p:cNvSpPr/>
          <p:nvPr/>
        </p:nvSpPr>
        <p:spPr>
          <a:xfrm>
            <a:off x="334924" y="3939902"/>
            <a:ext cx="31418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Что и требовалось доказать.</a:t>
            </a:r>
            <a:endParaRPr lang="ru-RU" dirty="0"/>
          </a:p>
        </p:txBody>
      </p:sp>
      <p:cxnSp>
        <p:nvCxnSpPr>
          <p:cNvPr id="40" name="Прямая соединительная линия 39"/>
          <p:cNvCxnSpPr/>
          <p:nvPr/>
        </p:nvCxnSpPr>
        <p:spPr>
          <a:xfrm flipV="1">
            <a:off x="5522570" y="2982592"/>
            <a:ext cx="1069926" cy="641956"/>
          </a:xfrm>
          <a:prstGeom prst="line">
            <a:avLst/>
          </a:prstGeom>
          <a:ln w="28575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олилиния 3"/>
          <p:cNvSpPr/>
          <p:nvPr/>
        </p:nvSpPr>
        <p:spPr>
          <a:xfrm>
            <a:off x="5657850" y="2051050"/>
            <a:ext cx="2143125" cy="1546225"/>
          </a:xfrm>
          <a:custGeom>
            <a:avLst/>
            <a:gdLst>
              <a:gd name="connsiteX0" fmla="*/ 0 w 2143125"/>
              <a:gd name="connsiteY0" fmla="*/ 1492250 h 1546225"/>
              <a:gd name="connsiteX1" fmla="*/ 1641475 w 2143125"/>
              <a:gd name="connsiteY1" fmla="*/ 1546225 h 1546225"/>
              <a:gd name="connsiteX2" fmla="*/ 2143125 w 2143125"/>
              <a:gd name="connsiteY2" fmla="*/ 41275 h 1546225"/>
              <a:gd name="connsiteX3" fmla="*/ 495300 w 2143125"/>
              <a:gd name="connsiteY3" fmla="*/ 0 h 1546225"/>
              <a:gd name="connsiteX4" fmla="*/ 0 w 2143125"/>
              <a:gd name="connsiteY4" fmla="*/ 1492250 h 1546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43125" h="1546225">
                <a:moveTo>
                  <a:pt x="0" y="1492250"/>
                </a:moveTo>
                <a:lnTo>
                  <a:pt x="1641475" y="1546225"/>
                </a:lnTo>
                <a:lnTo>
                  <a:pt x="2143125" y="41275"/>
                </a:lnTo>
                <a:lnTo>
                  <a:pt x="495300" y="0"/>
                </a:lnTo>
                <a:lnTo>
                  <a:pt x="0" y="1492250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5" name="Прямая соединительная линия 44"/>
          <p:cNvCxnSpPr/>
          <p:nvPr/>
        </p:nvCxnSpPr>
        <p:spPr>
          <a:xfrm flipV="1">
            <a:off x="5587732" y="1889811"/>
            <a:ext cx="622671" cy="1834067"/>
          </a:xfrm>
          <a:prstGeom prst="line">
            <a:avLst/>
          </a:prstGeom>
          <a:ln w="28575">
            <a:solidFill>
              <a:schemeClr val="accent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Прямоугольник 47"/>
              <p:cNvSpPr/>
              <p:nvPr/>
            </p:nvSpPr>
            <p:spPr>
              <a:xfrm>
                <a:off x="365863" y="2877632"/>
                <a:ext cx="427193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  <a:cs typeface="Times New Roman" pitchFamily="18" charset="0"/>
                      </a:rPr>
                      <m:t>𝐶𝐷</m:t>
                    </m:r>
                    <m:r>
                      <a:rPr lang="en-US" i="1" dirty="0" smtClean="0">
                        <a:latin typeface="Cambria Math"/>
                        <a:ea typeface="Cambria Math"/>
                        <a:cs typeface="Times New Roman" pitchFamily="18" charset="0"/>
                      </a:rPr>
                      <m:t>∩</m:t>
                    </m:r>
                    <m:r>
                      <a:rPr lang="en-US" i="1" dirty="0" smtClean="0">
                        <a:latin typeface="Cambria Math"/>
                        <a:cs typeface="Times New Roman" pitchFamily="18" charset="0"/>
                      </a:rPr>
                      <m:t>𝐷</m:t>
                    </m:r>
                    <m:sSub>
                      <m:sSubPr>
                        <m:ctrlPr>
                          <a:rPr lang="en-US" i="1" dirty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/>
                            <a:cs typeface="Times New Roman" pitchFamily="18" charset="0"/>
                          </a:rPr>
                          <m:t>𝐷</m:t>
                        </m:r>
                      </m:e>
                      <m:sub>
                        <m:r>
                          <a:rPr lang="en-US" i="1" dirty="0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sub>
                    </m:sSub>
                    <m:r>
                      <a:rPr lang="ru-RU" b="0" i="1" dirty="0" smtClean="0">
                        <a:latin typeface="Cambria Math"/>
                        <a:cs typeface="Times New Roman" pitchFamily="18" charset="0"/>
                      </a:rPr>
                      <m:t>=</m:t>
                    </m:r>
                    <m:r>
                      <a:rPr lang="en-US" b="0" i="1" dirty="0" smtClean="0">
                        <a:latin typeface="Cambria Math"/>
                        <a:cs typeface="Times New Roman" pitchFamily="18" charset="0"/>
                      </a:rPr>
                      <m:t>𝐷</m:t>
                    </m:r>
                  </m:oMath>
                </a14:m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  <a:cs typeface="Times New Roman" pitchFamily="18" charset="0"/>
                      </a:rPr>
                      <m:t>𝐶𝐷</m:t>
                    </m:r>
                    <m:r>
                      <a:rPr lang="en-US" i="1" dirty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⊂</m:t>
                    </m:r>
                    <m:r>
                      <a:rPr lang="en-US" b="0" i="1" dirty="0" smtClean="0">
                        <a:latin typeface="Cambria Math"/>
                        <a:cs typeface="Times New Roman" pitchFamily="18" charset="0"/>
                      </a:rPr>
                      <m:t>𝐷𝐶</m:t>
                    </m:r>
                    <m:sSub>
                      <m:sSubPr>
                        <m:ctrlPr>
                          <a:rPr lang="en-US" i="1" dirty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/>
                            <a:cs typeface="Times New Roman" pitchFamily="18" charset="0"/>
                          </a:rPr>
                          <m:t>𝐷</m:t>
                        </m:r>
                      </m:e>
                      <m:sub>
                        <m:r>
                          <a:rPr lang="en-US" i="1" dirty="0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,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  <a:cs typeface="Times New Roman" pitchFamily="18" charset="0"/>
                      </a:rPr>
                      <m:t>𝐷</m:t>
                    </m:r>
                    <m:sSub>
                      <m:sSubPr>
                        <m:ctrlPr>
                          <a:rPr lang="en-US" i="1" dirty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/>
                            <a:cs typeface="Times New Roman" pitchFamily="18" charset="0"/>
                          </a:rPr>
                          <m:t>𝐷</m:t>
                        </m:r>
                      </m:e>
                      <m:sub>
                        <m:r>
                          <a:rPr lang="en-US" i="1" dirty="0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⊂</m:t>
                    </m:r>
                    <m:r>
                      <a:rPr lang="en-US" i="1" dirty="0">
                        <a:latin typeface="Cambria Math"/>
                        <a:cs typeface="Times New Roman" pitchFamily="18" charset="0"/>
                      </a:rPr>
                      <m:t>𝐷𝐶</m:t>
                    </m:r>
                    <m:sSub>
                      <m:sSubPr>
                        <m:ctrlPr>
                          <a:rPr lang="en-US" i="1" dirty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/>
                            <a:cs typeface="Times New Roman" pitchFamily="18" charset="0"/>
                          </a:rPr>
                          <m:t>𝐷</m:t>
                        </m:r>
                      </m:e>
                      <m:sub>
                        <m:r>
                          <a:rPr lang="en-US" i="1" dirty="0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ru-RU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8" name="Прямоугольник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863" y="2877632"/>
                <a:ext cx="4271939" cy="369332"/>
              </a:xfrm>
              <a:prstGeom prst="rect">
                <a:avLst/>
              </a:prstGeom>
              <a:blipFill rotWithShape="1">
                <a:blip r:embed="rId15"/>
                <a:stretch>
                  <a:fillRect t="-8197" r="-2282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370135" y="3221563"/>
                <a:ext cx="4572000" cy="64633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ru-RU" dirty="0">
                    <a:latin typeface="Times New Roman"/>
                    <a:ea typeface="Calibri"/>
                  </a:rPr>
                  <a:t>Следовательно, по признаку параллельности плоскостей</a:t>
                </a:r>
                <a:r>
                  <a:rPr lang="ru-RU" dirty="0" smtClean="0">
                    <a:latin typeface="Times New Roman"/>
                    <a:ea typeface="Calibri"/>
                  </a:rPr>
                  <a:t>,</a:t>
                </a:r>
                <a:r>
                  <a:rPr lang="en-US" dirty="0" smtClean="0">
                    <a:latin typeface="Times New Roman"/>
                    <a:ea typeface="Calibri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  <a:cs typeface="Times New Roman" pitchFamily="18" charset="0"/>
                      </a:rPr>
                      <m:t>𝐴</m:t>
                    </m:r>
                    <m:sSub>
                      <m:sSubPr>
                        <m:ctrlPr>
                          <a:rPr lang="en-US" i="1" dirty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/>
                            <a:cs typeface="Times New Roman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 dirty="0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i="1" dirty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/>
                            <a:cs typeface="Times New Roman" pitchFamily="18" charset="0"/>
                          </a:rPr>
                          <m:t>𝐵</m:t>
                        </m:r>
                      </m:e>
                      <m:sub>
                        <m:r>
                          <a:rPr lang="en-US" i="1" dirty="0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latin typeface="Cambria Math"/>
                        <a:cs typeface="Times New Roman" pitchFamily="18" charset="0"/>
                      </a:rPr>
                      <m:t>𝐵</m:t>
                    </m:r>
                    <m:r>
                      <a:rPr lang="en-US" i="1" dirty="0">
                        <a:latin typeface="Cambria Math"/>
                        <a:ea typeface="Cambria Math"/>
                        <a:cs typeface="Times New Roman" pitchFamily="18" charset="0"/>
                      </a:rPr>
                      <m:t>∥</m:t>
                    </m:r>
                    <m:r>
                      <a:rPr lang="en-US" i="1" dirty="0">
                        <a:latin typeface="Cambria Math"/>
                        <a:cs typeface="Times New Roman" pitchFamily="18" charset="0"/>
                      </a:rPr>
                      <m:t>𝐷</m:t>
                    </m:r>
                    <m:sSub>
                      <m:sSubPr>
                        <m:ctrlPr>
                          <a:rPr lang="en-US" i="1" dirty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/>
                            <a:cs typeface="Times New Roman" pitchFamily="18" charset="0"/>
                          </a:rPr>
                          <m:t>𝐷</m:t>
                        </m:r>
                      </m:e>
                      <m:sub>
                        <m:r>
                          <a:rPr lang="en-US" i="1" dirty="0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i="1" dirty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/>
                            <a:cs typeface="Times New Roman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 dirty="0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latin typeface="Cambria Math"/>
                        <a:cs typeface="Times New Roman" pitchFamily="18" charset="0"/>
                      </a:rPr>
                      <m:t>𝐶</m:t>
                    </m:r>
                  </m:oMath>
                </a14:m>
                <a:r>
                  <a:rPr lang="en-US" dirty="0"/>
                  <a:t>.</a:t>
                </a:r>
                <a:endParaRPr lang="ru-RU" dirty="0"/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135" y="3221563"/>
                <a:ext cx="4572000" cy="646331"/>
              </a:xfrm>
              <a:prstGeom prst="rect">
                <a:avLst/>
              </a:prstGeom>
              <a:blipFill rotWithShape="1">
                <a:blip r:embed="rId16"/>
                <a:stretch>
                  <a:fillRect l="-1200" t="-4717" r="-1867" b="-1415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Полилиния 50"/>
          <p:cNvSpPr/>
          <p:nvPr/>
        </p:nvSpPr>
        <p:spPr>
          <a:xfrm>
            <a:off x="7305621" y="1674337"/>
            <a:ext cx="1209675" cy="1920875"/>
          </a:xfrm>
          <a:custGeom>
            <a:avLst/>
            <a:gdLst>
              <a:gd name="connsiteX0" fmla="*/ 0 w 1209675"/>
              <a:gd name="connsiteY0" fmla="*/ 1920875 h 1920875"/>
              <a:gd name="connsiteX1" fmla="*/ 692150 w 1209675"/>
              <a:gd name="connsiteY1" fmla="*/ 1501775 h 1920875"/>
              <a:gd name="connsiteX2" fmla="*/ 1209675 w 1209675"/>
              <a:gd name="connsiteY2" fmla="*/ 0 h 1920875"/>
              <a:gd name="connsiteX3" fmla="*/ 501650 w 1209675"/>
              <a:gd name="connsiteY3" fmla="*/ 428625 h 1920875"/>
              <a:gd name="connsiteX4" fmla="*/ 0 w 1209675"/>
              <a:gd name="connsiteY4" fmla="*/ 1920875 h 1920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9675" h="1920875">
                <a:moveTo>
                  <a:pt x="0" y="1920875"/>
                </a:moveTo>
                <a:lnTo>
                  <a:pt x="692150" y="1501775"/>
                </a:lnTo>
                <a:lnTo>
                  <a:pt x="1209675" y="0"/>
                </a:lnTo>
                <a:lnTo>
                  <a:pt x="501650" y="428625"/>
                </a:lnTo>
                <a:lnTo>
                  <a:pt x="0" y="1920875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 flipV="1">
            <a:off x="7164288" y="3099513"/>
            <a:ext cx="991178" cy="594707"/>
          </a:xfrm>
          <a:prstGeom prst="line">
            <a:avLst/>
          </a:prstGeom>
          <a:ln w="28575">
            <a:solidFill>
              <a:schemeClr val="accent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 flipV="1">
            <a:off x="7248111" y="1923678"/>
            <a:ext cx="622671" cy="1834067"/>
          </a:xfrm>
          <a:prstGeom prst="line">
            <a:avLst/>
          </a:prstGeom>
          <a:ln w="28575">
            <a:solidFill>
              <a:schemeClr val="accent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4" name="Группа 43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46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9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4517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0" grpId="0" animBg="1"/>
      <p:bldP spid="120" grpId="1" animBg="1"/>
      <p:bldP spid="122" grpId="0"/>
      <p:bldP spid="123" grpId="0"/>
      <p:bldP spid="125" grpId="0"/>
      <p:bldP spid="127" grpId="0"/>
      <p:bldP spid="37" grpId="0"/>
      <p:bldP spid="38" grpId="0"/>
      <p:bldP spid="39" grpId="0"/>
      <p:bldP spid="4" grpId="0" animBg="1"/>
      <p:bldP spid="4" grpId="1" animBg="1"/>
      <p:bldP spid="48" grpId="0"/>
      <p:bldP spid="6" grpId="0"/>
      <p:bldP spid="5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араллелограмм 21"/>
          <p:cNvSpPr/>
          <p:nvPr/>
        </p:nvSpPr>
        <p:spPr>
          <a:xfrm rot="16200000" flipV="1">
            <a:off x="4247964" y="1648308"/>
            <a:ext cx="3060340" cy="1692188"/>
          </a:xfrm>
          <a:prstGeom prst="parallelogram">
            <a:avLst>
              <a:gd name="adj" fmla="val 39261"/>
            </a:avLst>
          </a:prstGeom>
          <a:solidFill>
            <a:schemeClr val="accent1">
              <a:lumMod val="20000"/>
              <a:lumOff val="80000"/>
            </a:schemeClr>
          </a:solidFill>
          <a:ln w="19050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4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34924" y="148879"/>
                <a:ext cx="855755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600" b="1" dirty="0" smtClean="0">
                    <a:latin typeface="Times New Roman" pitchFamily="18" charset="0"/>
                    <a:cs typeface="Times New Roman" pitchFamily="18" charset="0"/>
                  </a:rPr>
                  <a:t>Задача. </a:t>
                </a:r>
                <a:r>
                  <a:rPr lang="ru-RU" sz="1600" dirty="0">
                    <a:latin typeface="Times New Roman" pitchFamily="18" charset="0"/>
                    <a:cs typeface="Times New Roman" pitchFamily="18" charset="0"/>
                  </a:rPr>
                  <a:t>Докажите, что через две скрещивающиеся прямые </a:t>
                </a:r>
                <a14:m>
                  <m:oMath xmlns:m="http://schemas.openxmlformats.org/officeDocument/2006/math">
                    <m:r>
                      <a:rPr lang="en-US" sz="1600" i="1" dirty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𝑎</m:t>
                    </m:r>
                  </m:oMath>
                </a14:m>
                <a:r>
                  <a:rPr lang="ru-RU" sz="1600" dirty="0">
                    <a:latin typeface="Times New Roman" pitchFamily="18" charset="0"/>
                    <a:cs typeface="Times New Roman" pitchFamily="18" charset="0"/>
                  </a:rPr>
                  <a:t> и </a:t>
                </a:r>
                <a14:m>
                  <m:oMath xmlns:m="http://schemas.openxmlformats.org/officeDocument/2006/math">
                    <m:r>
                      <a:rPr lang="en-US" sz="1600" i="1" dirty="0">
                        <a:latin typeface="Cambria Math"/>
                        <a:ea typeface="Cambria Math"/>
                      </a:rPr>
                      <m:t>𝑏</m:t>
                    </m:r>
                  </m:oMath>
                </a14:m>
                <a:r>
                  <a:rPr lang="ru-RU" sz="1600" dirty="0">
                    <a:latin typeface="Times New Roman" pitchFamily="18" charset="0"/>
                    <a:cs typeface="Times New Roman" pitchFamily="18" charset="0"/>
                  </a:rPr>
                  <a:t> можно провести две параллельные плоскости </a:t>
                </a:r>
                <a14:m>
                  <m:oMath xmlns:m="http://schemas.openxmlformats.org/officeDocument/2006/math">
                    <m:r>
                      <a:rPr lang="en-US" sz="1600" i="1" dirty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𝛼</m:t>
                    </m:r>
                  </m:oMath>
                </a14:m>
                <a:r>
                  <a:rPr lang="ru-RU" sz="1600" dirty="0">
                    <a:latin typeface="Times New Roman" pitchFamily="18" charset="0"/>
                    <a:cs typeface="Times New Roman" pitchFamily="18" charset="0"/>
                  </a:rPr>
                  <a:t> и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𝛽</m:t>
                    </m:r>
                  </m:oMath>
                </a14:m>
                <a:r>
                  <a:rPr lang="ru-RU" sz="1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1600" dirty="0" smtClean="0">
                    <a:latin typeface="Times New Roman" pitchFamily="18" charset="0"/>
                    <a:cs typeface="Times New Roman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1600" b="0" i="1" dirty="0" smtClean="0">
                        <a:latin typeface="Cambria Math"/>
                        <a:ea typeface="Cambria Math"/>
                      </a:rPr>
                      <m:t>𝑎</m:t>
                    </m:r>
                    <m:r>
                      <a:rPr lang="en-US" sz="1600" i="1" dirty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⊂</m:t>
                    </m:r>
                    <m:r>
                      <a:rPr lang="en-US" sz="1600" i="1" dirty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𝛼</m:t>
                    </m:r>
                  </m:oMath>
                </a14:m>
                <a:r>
                  <a:rPr lang="ru-RU" sz="1600" dirty="0" smtClean="0">
                    <a:latin typeface="Times New Roman" pitchFamily="18" charset="0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600" i="1" dirty="0">
                        <a:latin typeface="Cambria Math"/>
                        <a:ea typeface="Cambria Math"/>
                      </a:rPr>
                      <m:t>𝑏</m:t>
                    </m:r>
                    <m:r>
                      <a:rPr lang="en-US" sz="1600" i="1" dirty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⊂</m:t>
                    </m:r>
                    <m:r>
                      <a:rPr lang="en-US" sz="1600" i="1" dirty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𝛽</m:t>
                    </m:r>
                  </m:oMath>
                </a14:m>
                <a:r>
                  <a:rPr lang="ru-RU" sz="1600" dirty="0">
                    <a:latin typeface="Times New Roman" pitchFamily="18" charset="0"/>
                    <a:cs typeface="Times New Roman" pitchFamily="18" charset="0"/>
                  </a:rPr>
                  <a:t>), и притом такая пара плоскостей –</a:t>
                </a:r>
                <a:r>
                  <a:rPr lang="ru-RU" sz="16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1600" dirty="0">
                    <a:latin typeface="Times New Roman" pitchFamily="18" charset="0"/>
                    <a:cs typeface="Times New Roman" pitchFamily="18" charset="0"/>
                  </a:rPr>
                  <a:t>единственная</a:t>
                </a:r>
                <a:r>
                  <a:rPr lang="ru-RU" sz="1600" dirty="0" smtClean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ru-RU" sz="1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924" y="148879"/>
                <a:ext cx="8557556" cy="584775"/>
              </a:xfrm>
              <a:prstGeom prst="rect">
                <a:avLst/>
              </a:prstGeom>
              <a:blipFill rotWithShape="1">
                <a:blip r:embed="rId2"/>
                <a:stretch>
                  <a:fillRect l="-427" t="-3125" b="-125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Прямоугольник 2"/>
          <p:cNvSpPr/>
          <p:nvPr/>
        </p:nvSpPr>
        <p:spPr>
          <a:xfrm>
            <a:off x="334924" y="645210"/>
            <a:ext cx="174900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Доказательство. </a:t>
            </a:r>
            <a:endParaRPr lang="ru-RU" sz="1600" dirty="0"/>
          </a:p>
        </p:txBody>
      </p:sp>
      <p:sp>
        <p:nvSpPr>
          <p:cNvPr id="42" name="Прямоугольник 41"/>
          <p:cNvSpPr/>
          <p:nvPr/>
        </p:nvSpPr>
        <p:spPr>
          <a:xfrm>
            <a:off x="334924" y="4610202"/>
            <a:ext cx="281339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Что и требовалось доказать.</a:t>
            </a:r>
            <a:endParaRPr lang="ru-RU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Прямоугольник 37"/>
              <p:cNvSpPr/>
              <p:nvPr/>
            </p:nvSpPr>
            <p:spPr>
              <a:xfrm>
                <a:off x="327800" y="916588"/>
                <a:ext cx="1579904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1600" dirty="0" smtClean="0">
                    <a:latin typeface="Times New Roman"/>
                    <a:ea typeface="Calibri"/>
                  </a:rPr>
                  <a:t>Пусть </a:t>
                </a:r>
                <a14:m>
                  <m:oMath xmlns:m="http://schemas.openxmlformats.org/officeDocument/2006/math">
                    <m:r>
                      <a:rPr lang="en-US" sz="1600" b="0" i="1" dirty="0" smtClean="0">
                        <a:latin typeface="Cambria Math"/>
                        <a:cs typeface="Times New Roman" pitchFamily="18" charset="0"/>
                      </a:rPr>
                      <m:t>𝑎</m:t>
                    </m:r>
                    <m:r>
                      <a:rPr lang="en-US" sz="1600" i="1" dirty="0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∸</m:t>
                    </m:r>
                    <m:r>
                      <a:rPr lang="en-US" sz="1600" i="1" dirty="0">
                        <a:latin typeface="Cambria Math"/>
                        <a:ea typeface="Cambria Math"/>
                      </a:rPr>
                      <m:t>𝑏</m:t>
                    </m:r>
                  </m:oMath>
                </a14:m>
                <a:r>
                  <a:rPr lang="ru-RU" sz="1600" dirty="0">
                    <a:latin typeface="Times New Roman"/>
                    <a:ea typeface="Calibri"/>
                  </a:rPr>
                  <a:t>. </a:t>
                </a:r>
                <a:endParaRPr lang="ru-RU" sz="1600" dirty="0"/>
              </a:p>
            </p:txBody>
          </p:sp>
        </mc:Choice>
        <mc:Fallback xmlns="">
          <p:sp>
            <p:nvSpPr>
              <p:cNvPr id="38" name="Прямоугольник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800" y="916588"/>
                <a:ext cx="1579904" cy="338554"/>
              </a:xfrm>
              <a:prstGeom prst="rect">
                <a:avLst/>
              </a:prstGeom>
              <a:blipFill rotWithShape="1">
                <a:blip r:embed="rId4"/>
                <a:stretch>
                  <a:fillRect l="-2317" t="-7143" b="-2142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Прямоугольник 76"/>
              <p:cNvSpPr/>
              <p:nvPr/>
            </p:nvSpPr>
            <p:spPr>
              <a:xfrm>
                <a:off x="323528" y="1140799"/>
                <a:ext cx="2140073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1600" dirty="0" smtClean="0">
                    <a:latin typeface="Times New Roman"/>
                    <a:ea typeface="Calibri"/>
                  </a:rPr>
                  <a:t>Возьмем</a:t>
                </a:r>
                <a:r>
                  <a:rPr lang="en-US" sz="1600" dirty="0" smtClean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b="0" i="1" dirty="0" smtClean="0">
                        <a:latin typeface="Cambria Math"/>
                        <a:ea typeface="Cambria Math"/>
                      </a:rPr>
                      <m:t>𝐴</m:t>
                    </m:r>
                    <m:r>
                      <a:rPr lang="en-US" sz="1600" i="1" dirty="0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sz="1600" b="0" i="1" dirty="0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𝑎</m:t>
                    </m:r>
                  </m:oMath>
                </a14:m>
                <a:r>
                  <a:rPr lang="en-US" sz="1600" dirty="0" smtClean="0">
                    <a:latin typeface="Times New Roman" pitchFamily="18" charset="0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600" b="0" i="1" dirty="0" smtClean="0">
                        <a:latin typeface="Cambria Math"/>
                        <a:ea typeface="Cambria Math"/>
                      </a:rPr>
                      <m:t>𝐵</m:t>
                    </m:r>
                    <m:r>
                      <a:rPr lang="en-US" sz="1600" i="1" dirty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sz="1600" b="0" i="1" dirty="0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𝑏</m:t>
                    </m:r>
                  </m:oMath>
                </a14:m>
                <a:r>
                  <a:rPr lang="en-US" sz="1600" dirty="0" smtClean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ru-RU" sz="1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7" name="Прямоугольник 7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1140799"/>
                <a:ext cx="2140073" cy="338554"/>
              </a:xfrm>
              <a:prstGeom prst="rect">
                <a:avLst/>
              </a:prstGeom>
              <a:blipFill rotWithShape="1">
                <a:blip r:embed="rId5"/>
                <a:stretch>
                  <a:fillRect l="-1425" t="-7143" r="-2849" b="-2142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Прямоугольник 77"/>
              <p:cNvSpPr/>
              <p:nvPr/>
            </p:nvSpPr>
            <p:spPr>
              <a:xfrm>
                <a:off x="323528" y="1382224"/>
                <a:ext cx="1336904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srgbClr val="000000"/>
                            </a:solidFill>
                            <a:latin typeface="Cambria Math"/>
                            <a:ea typeface="Calibri"/>
                          </a:rPr>
                          <m:t>𝑏</m:t>
                        </m:r>
                      </m:e>
                      <m:sub>
                        <m:r>
                          <a:rPr lang="ru-RU" sz="16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1600" i="1" dirty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∥</m:t>
                    </m:r>
                    <m:r>
                      <a:rPr lang="en-US" sz="1600" i="1" dirty="0">
                        <a:solidFill>
                          <a:srgbClr val="000000"/>
                        </a:solidFill>
                        <a:latin typeface="Cambria Math"/>
                      </a:rPr>
                      <m:t>𝑏</m:t>
                    </m:r>
                  </m:oMath>
                </a14:m>
                <a:r>
                  <a:rPr lang="ru-RU" sz="1600" dirty="0" smtClean="0">
                    <a:latin typeface="Times New Roman" pitchFamily="18" charset="0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srgbClr val="000000"/>
                            </a:solidFill>
                            <a:latin typeface="Cambria Math"/>
                            <a:ea typeface="Calibri"/>
                          </a:rPr>
                          <m:t>𝑎</m:t>
                        </m:r>
                      </m:e>
                      <m:sub>
                        <m:r>
                          <a:rPr lang="ru-RU" sz="16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1600" i="1" dirty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∥</m:t>
                    </m:r>
                    <m:r>
                      <a:rPr lang="en-US" sz="1600" i="1" dirty="0">
                        <a:solidFill>
                          <a:srgbClr val="000000"/>
                        </a:solidFill>
                        <a:latin typeface="Cambria Math"/>
                      </a:rPr>
                      <m:t>𝑎</m:t>
                    </m:r>
                  </m:oMath>
                </a14:m>
                <a:endParaRPr lang="ru-RU" sz="1600" dirty="0"/>
              </a:p>
            </p:txBody>
          </p:sp>
        </mc:Choice>
        <mc:Fallback xmlns="">
          <p:sp>
            <p:nvSpPr>
              <p:cNvPr id="78" name="Прямоугольник 7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1382224"/>
                <a:ext cx="1336904" cy="338554"/>
              </a:xfrm>
              <a:prstGeom prst="rect">
                <a:avLst/>
              </a:prstGeom>
              <a:blipFill rotWithShape="1">
                <a:blip r:embed="rId6"/>
                <a:stretch>
                  <a:fillRect t="-7273" r="-5023" b="-2363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Параллелограмм 40"/>
          <p:cNvSpPr/>
          <p:nvPr/>
        </p:nvSpPr>
        <p:spPr>
          <a:xfrm rot="16200000" flipV="1">
            <a:off x="4599537" y="1819861"/>
            <a:ext cx="2520280" cy="1313078"/>
          </a:xfrm>
          <a:prstGeom prst="parallelogram">
            <a:avLst>
              <a:gd name="adj" fmla="val 39261"/>
            </a:avLst>
          </a:prstGeom>
          <a:solidFill>
            <a:schemeClr val="accent5">
              <a:lumMod val="20000"/>
              <a:lumOff val="80000"/>
            </a:schemeClr>
          </a:solidFill>
          <a:ln w="19050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4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Прямоугольник 80"/>
              <p:cNvSpPr/>
              <p:nvPr/>
            </p:nvSpPr>
            <p:spPr>
              <a:xfrm>
                <a:off x="310866" y="1653322"/>
                <a:ext cx="4676248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1600" dirty="0">
                    <a:latin typeface="Times New Roman"/>
                    <a:ea typeface="Calibri"/>
                  </a:rPr>
                  <a:t>Пары </a:t>
                </a:r>
                <a14:m>
                  <m:oMath xmlns:m="http://schemas.openxmlformats.org/officeDocument/2006/math">
                    <m:r>
                      <a:rPr lang="en-US" sz="1600" i="1" dirty="0">
                        <a:latin typeface="Cambria Math"/>
                        <a:cs typeface="Times New Roman" pitchFamily="18" charset="0"/>
                      </a:rPr>
                      <m:t>𝑎</m:t>
                    </m:r>
                  </m:oMath>
                </a14:m>
                <a:r>
                  <a:rPr lang="ru-RU" sz="1600" dirty="0">
                    <a:latin typeface="Times New Roman"/>
                    <a:ea typeface="Calibri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srgbClr val="000000"/>
                            </a:solidFill>
                            <a:latin typeface="Cambria Math"/>
                            <a:ea typeface="Calibri"/>
                          </a:rPr>
                          <m:t>𝑏</m:t>
                        </m:r>
                      </m:e>
                      <m:sub>
                        <m:r>
                          <a:rPr lang="ru-RU" sz="16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ru-RU" sz="1600" dirty="0">
                    <a:latin typeface="Times New Roman"/>
                    <a:ea typeface="Calibri"/>
                  </a:rPr>
                  <a:t> и </a:t>
                </a:r>
                <a14:m>
                  <m:oMath xmlns:m="http://schemas.openxmlformats.org/officeDocument/2006/math">
                    <m:r>
                      <a:rPr lang="en-US" sz="1600" i="1" dirty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𝑏</m:t>
                    </m:r>
                  </m:oMath>
                </a14:m>
                <a:r>
                  <a:rPr lang="ru-RU" sz="1600" dirty="0">
                    <a:latin typeface="Times New Roman"/>
                    <a:ea typeface="Calibri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srgbClr val="000000"/>
                            </a:solidFill>
                            <a:latin typeface="Cambria Math"/>
                            <a:ea typeface="Calibri"/>
                          </a:rPr>
                          <m:t>𝑎</m:t>
                        </m:r>
                      </m:e>
                      <m:sub>
                        <m:r>
                          <a:rPr lang="ru-RU" sz="16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ru-RU" sz="1600" dirty="0">
                    <a:latin typeface="Times New Roman"/>
                    <a:ea typeface="Calibri"/>
                  </a:rPr>
                  <a:t> пересекающихся прямых определяют плоскости </a:t>
                </a:r>
                <a14:m>
                  <m:oMath xmlns:m="http://schemas.openxmlformats.org/officeDocument/2006/math">
                    <m:r>
                      <a:rPr lang="en-US" sz="1600" i="1" dirty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𝛼</m:t>
                    </m:r>
                  </m:oMath>
                </a14:m>
                <a:r>
                  <a:rPr lang="ru-RU" sz="1600" dirty="0">
                    <a:latin typeface="Times New Roman" pitchFamily="18" charset="0"/>
                    <a:cs typeface="Times New Roman" pitchFamily="18" charset="0"/>
                  </a:rPr>
                  <a:t> и </a:t>
                </a:r>
                <a14:m>
                  <m:oMath xmlns:m="http://schemas.openxmlformats.org/officeDocument/2006/math">
                    <m:r>
                      <a:rPr lang="en-US" sz="1600" i="1" dirty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𝛽</m:t>
                    </m:r>
                  </m:oMath>
                </a14:m>
                <a:r>
                  <a:rPr lang="ru-RU" sz="1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1600" dirty="0">
                    <a:latin typeface="Times New Roman"/>
                    <a:ea typeface="Calibri"/>
                  </a:rPr>
                  <a:t>соответственно. </a:t>
                </a:r>
                <a:endParaRPr lang="ru-RU" sz="1600" dirty="0"/>
              </a:p>
            </p:txBody>
          </p:sp>
        </mc:Choice>
        <mc:Fallback xmlns="">
          <p:sp>
            <p:nvSpPr>
              <p:cNvPr id="81" name="Прямоугольник 8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866" y="1653322"/>
                <a:ext cx="4676248" cy="584775"/>
              </a:xfrm>
              <a:prstGeom prst="rect">
                <a:avLst/>
              </a:prstGeom>
              <a:blipFill rotWithShape="1">
                <a:blip r:embed="rId7"/>
                <a:stretch>
                  <a:fillRect l="-782" t="-3125" b="-125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Прямоугольник 82"/>
              <p:cNvSpPr/>
              <p:nvPr/>
            </p:nvSpPr>
            <p:spPr>
              <a:xfrm>
                <a:off x="323528" y="2148911"/>
                <a:ext cx="1290546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1600" dirty="0" smtClean="0">
                    <a:latin typeface="Times New Roman"/>
                    <a:ea typeface="Calibri"/>
                  </a:rPr>
                  <a:t>Тогда, </a:t>
                </a:r>
                <a14:m>
                  <m:oMath xmlns:m="http://schemas.openxmlformats.org/officeDocument/2006/math">
                    <m:r>
                      <a:rPr lang="en-US" sz="1600" i="1" dirty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𝛼</m:t>
                    </m:r>
                    <m:r>
                      <a:rPr lang="en-US" sz="1600" i="1" dirty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∥</m:t>
                    </m:r>
                    <m:r>
                      <a:rPr lang="en-US" sz="1600" i="1" dirty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𝛽</m:t>
                    </m:r>
                  </m:oMath>
                </a14:m>
                <a:r>
                  <a:rPr lang="ru-RU" sz="1600" dirty="0">
                    <a:latin typeface="Times New Roman"/>
                    <a:ea typeface="Calibri"/>
                  </a:rPr>
                  <a:t>.</a:t>
                </a:r>
                <a:endParaRPr lang="ru-RU" sz="1600" dirty="0"/>
              </a:p>
            </p:txBody>
          </p:sp>
        </mc:Choice>
        <mc:Fallback xmlns="">
          <p:sp>
            <p:nvSpPr>
              <p:cNvPr id="83" name="Прямоугольник 8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2148911"/>
                <a:ext cx="1290546" cy="338554"/>
              </a:xfrm>
              <a:prstGeom prst="rect">
                <a:avLst/>
              </a:prstGeom>
              <a:blipFill rotWithShape="1">
                <a:blip r:embed="rId8"/>
                <a:stretch>
                  <a:fillRect l="-2358" t="-7273" r="-4717" b="-2363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Прямая соединительная линия 13"/>
          <p:cNvCxnSpPr/>
          <p:nvPr/>
        </p:nvCxnSpPr>
        <p:spPr>
          <a:xfrm flipV="1">
            <a:off x="5868144" y="1576300"/>
            <a:ext cx="0" cy="180020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Прямоугольник 14"/>
              <p:cNvSpPr/>
              <p:nvPr/>
            </p:nvSpPr>
            <p:spPr>
              <a:xfrm>
                <a:off x="5796136" y="1432284"/>
                <a:ext cx="40402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accent4"/>
                          </a:solidFill>
                          <a:latin typeface="Cambria Math"/>
                          <a:ea typeface="Cambria Math"/>
                        </a:rPr>
                        <m:t>𝑎</m:t>
                      </m:r>
                    </m:oMath>
                  </m:oMathPara>
                </a14:m>
                <a:endParaRPr lang="ru-RU" dirty="0">
                  <a:solidFill>
                    <a:schemeClr val="accent4"/>
                  </a:solidFill>
                </a:endParaRPr>
              </a:p>
            </p:txBody>
          </p:sp>
        </mc:Choice>
        <mc:Fallback xmlns="">
          <p:sp>
            <p:nvSpPr>
              <p:cNvPr id="15" name="Прямоугольник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6136" y="1432284"/>
                <a:ext cx="404020" cy="400110"/>
              </a:xfrm>
              <a:prstGeom prst="rect">
                <a:avLst/>
              </a:prstGeom>
              <a:blipFill rotWithShape="1">
                <a:blip r:embed="rId9"/>
                <a:stretch>
                  <a:fillRect t="-7576" r="-21212" b="-2575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Прямоугольник 24"/>
              <p:cNvSpPr/>
              <p:nvPr/>
            </p:nvSpPr>
            <p:spPr>
              <a:xfrm>
                <a:off x="6308659" y="915566"/>
                <a:ext cx="40402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i="1" smtClean="0">
                          <a:solidFill>
                            <a:schemeClr val="accent1"/>
                          </a:solidFill>
                          <a:latin typeface="Cambria Math"/>
                          <a:ea typeface="Cambria Math"/>
                        </a:rPr>
                        <m:t>𝛼</m:t>
                      </m:r>
                    </m:oMath>
                  </m:oMathPara>
                </a14:m>
                <a:endParaRPr lang="ru-RU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25" name="Прямоугольник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8659" y="915566"/>
                <a:ext cx="404020" cy="400110"/>
              </a:xfrm>
              <a:prstGeom prst="rect">
                <a:avLst/>
              </a:prstGeom>
              <a:blipFill rotWithShape="1">
                <a:blip r:embed="rId11"/>
                <a:stretch>
                  <a:fillRect t="-7576" r="-22727" b="-2575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Прямая соединительная линия 26"/>
          <p:cNvCxnSpPr/>
          <p:nvPr/>
        </p:nvCxnSpPr>
        <p:spPr>
          <a:xfrm flipV="1">
            <a:off x="5253980" y="1576301"/>
            <a:ext cx="1000432" cy="1944215"/>
          </a:xfrm>
          <a:prstGeom prst="line">
            <a:avLst/>
          </a:prstGeom>
          <a:ln w="19050">
            <a:solidFill>
              <a:schemeClr val="accent3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Овал 28"/>
          <p:cNvSpPr/>
          <p:nvPr/>
        </p:nvSpPr>
        <p:spPr>
          <a:xfrm>
            <a:off x="5830044" y="2296388"/>
            <a:ext cx="72000" cy="72000"/>
          </a:xfrm>
          <a:prstGeom prst="ellipse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2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Прямоугольник 29"/>
              <p:cNvSpPr/>
              <p:nvPr/>
            </p:nvSpPr>
            <p:spPr>
              <a:xfrm>
                <a:off x="5436096" y="2080356"/>
                <a:ext cx="40677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accent4"/>
                          </a:solidFill>
                          <a:latin typeface="Cambria Math"/>
                          <a:ea typeface="Cambria Math"/>
                        </a:rPr>
                        <m:t>𝐴</m:t>
                      </m:r>
                    </m:oMath>
                  </m:oMathPara>
                </a14:m>
                <a:endParaRPr lang="ru-RU" dirty="0">
                  <a:solidFill>
                    <a:schemeClr val="accent4"/>
                  </a:solidFill>
                </a:endParaRPr>
              </a:p>
            </p:txBody>
          </p:sp>
        </mc:Choice>
        <mc:Fallback xmlns="">
          <p:sp>
            <p:nvSpPr>
              <p:cNvPr id="30" name="Прямоугольник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6096" y="2080356"/>
                <a:ext cx="406778" cy="400110"/>
              </a:xfrm>
              <a:prstGeom prst="rect">
                <a:avLst/>
              </a:prstGeom>
              <a:blipFill rotWithShape="1">
                <a:blip r:embed="rId13"/>
                <a:stretch>
                  <a:fillRect t="-7576" r="-24242" b="-2575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 11"/>
              <p:cNvSpPr/>
              <p:nvPr/>
            </p:nvSpPr>
            <p:spPr>
              <a:xfrm>
                <a:off x="6156176" y="1504292"/>
                <a:ext cx="45730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accent3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accent3"/>
                              </a:solidFill>
                              <a:latin typeface="Cambria Math"/>
                              <a:ea typeface="Calibri"/>
                            </a:rPr>
                            <m:t>𝑏</m:t>
                          </m:r>
                        </m:e>
                        <m:sub>
                          <m:r>
                            <a:rPr lang="ru-RU" i="1">
                              <a:solidFill>
                                <a:schemeClr val="accent3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12" name="Прямоугольник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6176" y="1504292"/>
                <a:ext cx="457305" cy="369332"/>
              </a:xfrm>
              <a:prstGeom prst="rect">
                <a:avLst/>
              </a:prstGeom>
              <a:blipFill rotWithShape="1">
                <a:blip r:embed="rId15"/>
                <a:stretch>
                  <a:fillRect t="-8333" r="-17333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Прямоугольник 12"/>
              <p:cNvSpPr/>
              <p:nvPr/>
            </p:nvSpPr>
            <p:spPr>
              <a:xfrm>
                <a:off x="323528" y="2411542"/>
                <a:ext cx="4572000" cy="338554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ru-RU" sz="1600" dirty="0">
                    <a:latin typeface="Times New Roman"/>
                    <a:ea typeface="Calibri"/>
                  </a:rPr>
                  <a:t>Докажем единственность существования </a:t>
                </a:r>
                <a14:m>
                  <m:oMath xmlns:m="http://schemas.openxmlformats.org/officeDocument/2006/math">
                    <m:r>
                      <a:rPr lang="en-US" sz="1600" i="1" dirty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𝛼</m:t>
                    </m:r>
                  </m:oMath>
                </a14:m>
                <a:r>
                  <a:rPr lang="ru-RU" sz="1600" dirty="0">
                    <a:latin typeface="Times New Roman" pitchFamily="18" charset="0"/>
                    <a:cs typeface="Times New Roman" pitchFamily="18" charset="0"/>
                  </a:rPr>
                  <a:t> и </a:t>
                </a:r>
                <a14:m>
                  <m:oMath xmlns:m="http://schemas.openxmlformats.org/officeDocument/2006/math">
                    <m:r>
                      <a:rPr lang="en-US" sz="1600" i="1" dirty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𝛽</m:t>
                    </m:r>
                  </m:oMath>
                </a14:m>
                <a:r>
                  <a:rPr lang="ru-RU" sz="1600" dirty="0">
                    <a:latin typeface="Times New Roman"/>
                    <a:ea typeface="Calibri"/>
                  </a:rPr>
                  <a:t>.</a:t>
                </a:r>
                <a:endParaRPr lang="ru-RU" sz="1600" dirty="0"/>
              </a:p>
            </p:txBody>
          </p:sp>
        </mc:Choice>
        <mc:Fallback xmlns="">
          <p:sp>
            <p:nvSpPr>
              <p:cNvPr id="13" name="Прямоугольник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2411542"/>
                <a:ext cx="4572000" cy="338554"/>
              </a:xfrm>
              <a:prstGeom prst="rect">
                <a:avLst/>
              </a:prstGeom>
              <a:blipFill rotWithShape="1">
                <a:blip r:embed="rId16"/>
                <a:stretch>
                  <a:fillRect l="-667" t="-7273" b="-2363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Прямоугольник 30"/>
              <p:cNvSpPr/>
              <p:nvPr/>
            </p:nvSpPr>
            <p:spPr>
              <a:xfrm>
                <a:off x="306594" y="2699574"/>
                <a:ext cx="4481430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1600" i="1" dirty="0" smtClean="0">
                    <a:latin typeface="Times New Roman"/>
                    <a:ea typeface="Calibri"/>
                  </a:rPr>
                  <a:t>Предположим</a:t>
                </a:r>
                <a:r>
                  <a:rPr lang="ru-RU" sz="1600" dirty="0" smtClean="0">
                    <a:latin typeface="Times New Roman"/>
                    <a:ea typeface="Calibri"/>
                  </a:rPr>
                  <a:t>, что существует пара плоскостей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600" i="1" dirty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𝛼</m:t>
                        </m:r>
                      </m:e>
                      <m:sub>
                        <m:r>
                          <a:rPr lang="ru-RU" sz="16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ru-RU" sz="1600" i="1">
                        <a:solidFill>
                          <a:srgbClr val="00000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ru-RU" sz="1600" dirty="0">
                    <a:latin typeface="Times New Roman"/>
                    <a:ea typeface="Calibri"/>
                  </a:rPr>
                  <a:t>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600" i="1" dirty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𝛽</m:t>
                        </m:r>
                      </m:e>
                      <m:sub>
                        <m:r>
                          <a:rPr lang="ru-RU" sz="16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ru-RU" sz="1600" dirty="0">
                    <a:latin typeface="Times New Roman"/>
                    <a:ea typeface="Calibri"/>
                  </a:rPr>
                  <a:t> таких, что</a:t>
                </a:r>
                <a:r>
                  <a:rPr lang="ru-RU" sz="1600" dirty="0" smtClean="0">
                    <a:latin typeface="Times New Roman"/>
                    <a:ea typeface="Calibri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600" i="1" dirty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𝛼</m:t>
                        </m:r>
                      </m:e>
                      <m:sub>
                        <m:r>
                          <a:rPr lang="ru-RU" sz="16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1600" i="1" dirty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∥</m:t>
                    </m:r>
                    <m:sSub>
                      <m:sSubPr>
                        <m:ctrlPr>
                          <a:rPr lang="en-US" sz="1600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600" i="1" dirty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𝛽</m:t>
                        </m:r>
                      </m:e>
                      <m:sub>
                        <m:r>
                          <a:rPr lang="ru-RU" sz="16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ru-RU" sz="1600" dirty="0">
                    <a:latin typeface="Times New Roman"/>
                    <a:ea typeface="Calibri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rgbClr val="000000"/>
                        </a:solidFill>
                        <a:latin typeface="Cambria Math"/>
                      </a:rPr>
                      <m:t>𝑎</m:t>
                    </m:r>
                    <m:r>
                      <a:rPr lang="en-US" sz="1600" i="1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⊂</m:t>
                    </m:r>
                    <m:sSub>
                      <m:sSubPr>
                        <m:ctrlPr>
                          <a:rPr lang="en-US" sz="1600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600" i="1" dirty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𝛼</m:t>
                        </m:r>
                      </m:e>
                      <m:sub>
                        <m:r>
                          <a:rPr lang="ru-RU" sz="16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ru-RU" sz="1600" dirty="0">
                    <a:latin typeface="Times New Roman"/>
                    <a:ea typeface="Calibri"/>
                  </a:rPr>
                  <a:t>,</a:t>
                </a:r>
                <a:r>
                  <a:rPr lang="ru-RU" sz="1600" dirty="0" smtClean="0">
                    <a:latin typeface="Times New Roman"/>
                    <a:ea typeface="Calibri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rgbClr val="000000"/>
                        </a:solidFill>
                        <a:latin typeface="Cambria Math"/>
                      </a:rPr>
                      <m:t>𝑏</m:t>
                    </m:r>
                    <m:r>
                      <a:rPr lang="en-US" sz="1600" i="1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⊂</m:t>
                    </m:r>
                    <m:sSub>
                      <m:sSubPr>
                        <m:ctrlPr>
                          <a:rPr lang="en-US" sz="1600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600" i="1" dirty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𝛽</m:t>
                        </m:r>
                      </m:e>
                      <m:sub>
                        <m:r>
                          <a:rPr lang="ru-RU" sz="16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ru-RU" sz="1600" dirty="0">
                    <a:latin typeface="Times New Roman"/>
                    <a:ea typeface="Calibri"/>
                  </a:rPr>
                  <a:t>. </a:t>
                </a:r>
                <a:endParaRPr lang="ru-RU" sz="1600" dirty="0"/>
              </a:p>
            </p:txBody>
          </p:sp>
        </mc:Choice>
        <mc:Fallback xmlns="">
          <p:sp>
            <p:nvSpPr>
              <p:cNvPr id="31" name="Прямоугольник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594" y="2699574"/>
                <a:ext cx="4481430" cy="584775"/>
              </a:xfrm>
              <a:prstGeom prst="rect">
                <a:avLst/>
              </a:prstGeom>
              <a:blipFill rotWithShape="1">
                <a:blip r:embed="rId17"/>
                <a:stretch>
                  <a:fillRect l="-680" t="-3125" b="-125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Прямоугольник 31"/>
              <p:cNvSpPr/>
              <p:nvPr/>
            </p:nvSpPr>
            <p:spPr>
              <a:xfrm>
                <a:off x="6118036" y="2910584"/>
                <a:ext cx="47743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accent5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 dirty="0">
                              <a:solidFill>
                                <a:schemeClr val="accent5"/>
                              </a:solidFill>
                              <a:latin typeface="Cambria Math"/>
                              <a:ea typeface="Cambria Math"/>
                            </a:rPr>
                            <m:t>𝛼</m:t>
                          </m:r>
                        </m:e>
                        <m:sub>
                          <m:r>
                            <a:rPr lang="ru-RU" i="1">
                              <a:solidFill>
                                <a:schemeClr val="accent5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dirty="0">
                  <a:solidFill>
                    <a:schemeClr val="accent5"/>
                  </a:solidFill>
                </a:endParaRPr>
              </a:p>
            </p:txBody>
          </p:sp>
        </mc:Choice>
        <mc:Fallback xmlns="">
          <p:sp>
            <p:nvSpPr>
              <p:cNvPr id="32" name="Прямоугольник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8036" y="2910584"/>
                <a:ext cx="477438" cy="369332"/>
              </a:xfrm>
              <a:prstGeom prst="rect">
                <a:avLst/>
              </a:prstGeom>
              <a:blipFill rotWithShape="1">
                <a:blip r:embed="rId18"/>
                <a:stretch>
                  <a:fillRect t="-8197" r="-16667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Прямоугольник 84"/>
              <p:cNvSpPr/>
              <p:nvPr/>
            </p:nvSpPr>
            <p:spPr>
              <a:xfrm>
                <a:off x="8604416" y="1376755"/>
                <a:ext cx="383887" cy="400110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𝛾</m:t>
                      </m:r>
                    </m:oMath>
                  </m:oMathPara>
                </a14:m>
                <a:endParaRPr lang="ru-RU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5" name="Прямоугольник 8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04416" y="1376755"/>
                <a:ext cx="383887" cy="400110"/>
              </a:xfrm>
              <a:prstGeom prst="rect">
                <a:avLst/>
              </a:prstGeom>
              <a:blipFill rotWithShape="1">
                <a:blip r:embed="rId19"/>
                <a:stretch>
                  <a:fillRect t="-7692" r="-25397" b="-2769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59" name="Прямоугольник 2058"/>
              <p:cNvSpPr/>
              <p:nvPr/>
            </p:nvSpPr>
            <p:spPr>
              <a:xfrm>
                <a:off x="315908" y="3241770"/>
                <a:ext cx="1277401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600" i="1" dirty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𝑎</m:t>
                    </m:r>
                    <m:r>
                      <a:rPr lang="en-US" sz="1600" i="1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⊂</m:t>
                    </m:r>
                    <m:r>
                      <a:rPr lang="en-US" sz="1600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𝛾</m:t>
                    </m:r>
                  </m:oMath>
                </a14:m>
                <a:r>
                  <a:rPr lang="ru-RU" sz="1600" dirty="0" smtClean="0">
                    <a:latin typeface="Times New Roman" pitchFamily="18" charset="0"/>
                    <a:cs typeface="Times New Roman" pitchFamily="18" charset="0"/>
                  </a:rPr>
                  <a:t>,</a:t>
                </a:r>
                <a:r>
                  <a:rPr lang="ru-RU" sz="1600" dirty="0" smtClean="0"/>
                  <a:t> </a:t>
                </a:r>
                <a14:m>
                  <m:oMath xmlns:m="http://schemas.openxmlformats.org/officeDocument/2006/math">
                    <m:r>
                      <a:rPr lang="en-US" sz="1600" i="1" dirty="0">
                        <a:latin typeface="Cambria Math"/>
                        <a:ea typeface="Cambria Math"/>
                      </a:rPr>
                      <m:t>𝐵</m:t>
                    </m:r>
                    <m:r>
                      <a:rPr lang="en-US" sz="1600" i="1" dirty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sz="1600" i="1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𝛾</m:t>
                    </m:r>
                  </m:oMath>
                </a14:m>
                <a:endParaRPr lang="ru-RU" sz="1600" dirty="0"/>
              </a:p>
            </p:txBody>
          </p:sp>
        </mc:Choice>
        <mc:Fallback xmlns="">
          <p:sp>
            <p:nvSpPr>
              <p:cNvPr id="2059" name="Прямоугольник 205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908" y="3241770"/>
                <a:ext cx="1277401" cy="338554"/>
              </a:xfrm>
              <a:prstGeom prst="rect">
                <a:avLst/>
              </a:prstGeom>
              <a:blipFill rotWithShape="1">
                <a:blip r:embed="rId22"/>
                <a:stretch>
                  <a:fillRect t="-7273" r="-4785" b="-2363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Прямоугольник 85"/>
              <p:cNvSpPr/>
              <p:nvPr/>
            </p:nvSpPr>
            <p:spPr>
              <a:xfrm>
                <a:off x="323528" y="3517063"/>
                <a:ext cx="2827121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1600" dirty="0" smtClean="0">
                    <a:latin typeface="Times New Roman"/>
                    <a:ea typeface="Calibri"/>
                  </a:rPr>
                  <a:t>Пусть,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𝛾</m:t>
                    </m:r>
                    <m:r>
                      <a:rPr lang="en-US" sz="1600" i="1" dirty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∩</m:t>
                    </m:r>
                    <m:r>
                      <a:rPr lang="en-US" sz="1600" i="1" dirty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𝛽</m:t>
                    </m:r>
                    <m:r>
                      <a:rPr lang="en-US" sz="1600" i="1" dirty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1600" b="0" i="1" dirty="0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𝑐</m:t>
                    </m:r>
                  </m:oMath>
                </a14:m>
                <a:r>
                  <a:rPr lang="en-US" sz="1600" dirty="0" smtClean="0">
                    <a:latin typeface="Times New Roman"/>
                    <a:ea typeface="Calibri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𝛾</m:t>
                    </m:r>
                    <m:r>
                      <a:rPr lang="en-US" sz="1600" i="1" dirty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∩</m:t>
                    </m:r>
                    <m:sSub>
                      <m:sSubPr>
                        <m:ctrlPr>
                          <a:rPr lang="en-US" sz="1600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600" i="1" dirty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𝛽</m:t>
                        </m:r>
                      </m:e>
                      <m:sub>
                        <m:r>
                          <a:rPr lang="ru-RU" sz="16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1600" i="1" dirty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=</m:t>
                    </m:r>
                    <m:sSub>
                      <m:sSubPr>
                        <m:ctrlPr>
                          <a:rPr lang="en-US" sz="1600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srgbClr val="000000"/>
                            </a:solidFill>
                            <a:latin typeface="Cambria Math"/>
                            <a:ea typeface="Calibri"/>
                          </a:rPr>
                          <m:t>𝑐</m:t>
                        </m:r>
                      </m:e>
                      <m:sub>
                        <m:r>
                          <a:rPr lang="ru-RU" sz="16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ru-RU" sz="1600" dirty="0" smtClean="0">
                    <a:latin typeface="Times New Roman"/>
                    <a:ea typeface="Calibri"/>
                  </a:rPr>
                  <a:t>.</a:t>
                </a:r>
                <a:endParaRPr lang="ru-RU" sz="1600" dirty="0"/>
              </a:p>
            </p:txBody>
          </p:sp>
        </mc:Choice>
        <mc:Fallback xmlns="">
          <p:sp>
            <p:nvSpPr>
              <p:cNvPr id="86" name="Прямоугольник 8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3517063"/>
                <a:ext cx="2827121" cy="338554"/>
              </a:xfrm>
              <a:prstGeom prst="rect">
                <a:avLst/>
              </a:prstGeom>
              <a:blipFill rotWithShape="1">
                <a:blip r:embed="rId23"/>
                <a:stretch>
                  <a:fillRect l="-1078" t="-7273" r="-647" b="-2363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Параллелограмм 36"/>
          <p:cNvSpPr/>
          <p:nvPr/>
        </p:nvSpPr>
        <p:spPr>
          <a:xfrm rot="16200000" flipV="1">
            <a:off x="6228184" y="1720316"/>
            <a:ext cx="3096344" cy="1656183"/>
          </a:xfrm>
          <a:prstGeom prst="parallelogram">
            <a:avLst>
              <a:gd name="adj" fmla="val 39261"/>
            </a:avLst>
          </a:prstGeom>
          <a:solidFill>
            <a:schemeClr val="accent6">
              <a:lumMod val="20000"/>
              <a:lumOff val="80000"/>
            </a:schemeClr>
          </a:solidFill>
          <a:ln w="19050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4"/>
              </a:solidFill>
            </a:endParaRPr>
          </a:p>
        </p:txBody>
      </p:sp>
      <p:sp>
        <p:nvSpPr>
          <p:cNvPr id="43" name="Параллелограмм 42"/>
          <p:cNvSpPr/>
          <p:nvPr/>
        </p:nvSpPr>
        <p:spPr>
          <a:xfrm rot="16200000" flipV="1">
            <a:off x="6594555" y="1870657"/>
            <a:ext cx="2520280" cy="1313078"/>
          </a:xfrm>
          <a:prstGeom prst="parallelogram">
            <a:avLst>
              <a:gd name="adj" fmla="val 39261"/>
            </a:avLst>
          </a:prstGeom>
          <a:solidFill>
            <a:schemeClr val="accent2">
              <a:lumMod val="20000"/>
              <a:lumOff val="80000"/>
            </a:schemeClr>
          </a:solidFill>
          <a:ln w="19050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4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72" name="Прямоугольник 2071"/>
              <p:cNvSpPr/>
              <p:nvPr/>
            </p:nvSpPr>
            <p:spPr>
              <a:xfrm>
                <a:off x="7700094" y="3448508"/>
                <a:ext cx="382349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400" i="1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  <a:latin typeface="Cambria Math"/>
                              <a:ea typeface="Calibri"/>
                            </a:rPr>
                            <m:t>𝑐</m:t>
                          </m:r>
                        </m:e>
                        <m:sub>
                          <m:r>
                            <a:rPr lang="ru-RU" sz="1400" i="1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sz="1400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072" name="Прямоугольник 207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0094" y="3448508"/>
                <a:ext cx="382349" cy="307777"/>
              </a:xfrm>
              <a:prstGeom prst="rect">
                <a:avLst/>
              </a:prstGeom>
              <a:blipFill rotWithShape="1">
                <a:blip r:embed="rId25"/>
                <a:stretch>
                  <a:fillRect t="-2000" r="-11111" b="-20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55" name="Группа 2054"/>
          <p:cNvGrpSpPr/>
          <p:nvPr/>
        </p:nvGrpSpPr>
        <p:grpSpPr>
          <a:xfrm>
            <a:off x="4743298" y="1419622"/>
            <a:ext cx="4172992" cy="2184488"/>
            <a:chOff x="4627038" y="1757349"/>
            <a:chExt cx="4172992" cy="2123810"/>
          </a:xfrm>
        </p:grpSpPr>
        <p:cxnSp>
          <p:nvCxnSpPr>
            <p:cNvPr id="62" name="Прямая соединительная линия 61"/>
            <p:cNvCxnSpPr/>
            <p:nvPr/>
          </p:nvCxnSpPr>
          <p:spPr>
            <a:xfrm flipV="1">
              <a:off x="8536413" y="1806955"/>
              <a:ext cx="263590" cy="2071033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Прямая соединительная линия 70"/>
            <p:cNvCxnSpPr/>
            <p:nvPr/>
          </p:nvCxnSpPr>
          <p:spPr>
            <a:xfrm flipV="1">
              <a:off x="4627038" y="1757349"/>
              <a:ext cx="260750" cy="2030228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8" name="Прямая соединительная линия 2047"/>
            <p:cNvCxnSpPr/>
            <p:nvPr/>
          </p:nvCxnSpPr>
          <p:spPr>
            <a:xfrm flipH="1" flipV="1">
              <a:off x="4887788" y="1757349"/>
              <a:ext cx="3912242" cy="6191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Прямая соединительная линия 74"/>
            <p:cNvCxnSpPr/>
            <p:nvPr/>
          </p:nvCxnSpPr>
          <p:spPr>
            <a:xfrm flipH="1" flipV="1">
              <a:off x="4633378" y="3787577"/>
              <a:ext cx="3905510" cy="93582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73" name="Прямоугольник 2072"/>
              <p:cNvSpPr/>
              <p:nvPr/>
            </p:nvSpPr>
            <p:spPr>
              <a:xfrm>
                <a:off x="315061" y="3805095"/>
                <a:ext cx="4572000" cy="338554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ru-RU" sz="1600" dirty="0" smtClean="0">
                    <a:latin typeface="Times New Roman"/>
                    <a:ea typeface="Calibri"/>
                  </a:rPr>
                  <a:t>Т. к. </a:t>
                </a:r>
                <a14:m>
                  <m:oMath xmlns:m="http://schemas.openxmlformats.org/officeDocument/2006/math">
                    <m:r>
                      <a:rPr lang="en-US" sz="1600" i="1" dirty="0">
                        <a:latin typeface="Cambria Math"/>
                        <a:ea typeface="Cambria Math"/>
                      </a:rPr>
                      <m:t>𝐵</m:t>
                    </m:r>
                    <m:r>
                      <a:rPr lang="en-US" sz="1600" i="1" dirty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sz="1600" i="1" dirty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𝑏</m:t>
                    </m:r>
                  </m:oMath>
                </a14:m>
                <a:r>
                  <a:rPr lang="ru-RU" sz="1600" dirty="0">
                    <a:latin typeface="Times New Roman"/>
                    <a:ea typeface="Calibri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600" i="1" dirty="0">
                        <a:latin typeface="Cambria Math"/>
                        <a:ea typeface="Cambria Math"/>
                      </a:rPr>
                      <m:t>𝑏</m:t>
                    </m:r>
                    <m:r>
                      <a:rPr lang="en-US" sz="1600" i="1" dirty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⊂</m:t>
                    </m:r>
                    <m:r>
                      <a:rPr lang="en-US" sz="1600" i="1" dirty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𝛽</m:t>
                    </m:r>
                  </m:oMath>
                </a14:m>
                <a:r>
                  <a:rPr lang="ru-RU" sz="1600" dirty="0">
                    <a:latin typeface="Times New Roman"/>
                    <a:ea typeface="Calibri"/>
                  </a:rPr>
                  <a:t> и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rgbClr val="000000"/>
                        </a:solidFill>
                        <a:latin typeface="Cambria Math"/>
                      </a:rPr>
                      <m:t>𝑏</m:t>
                    </m:r>
                    <m:r>
                      <a:rPr lang="en-US" sz="1600" i="1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⊂</m:t>
                    </m:r>
                    <m:sSub>
                      <m:sSubPr>
                        <m:ctrlPr>
                          <a:rPr lang="en-US" sz="1600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600" i="1" dirty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𝛽</m:t>
                        </m:r>
                      </m:e>
                      <m:sub>
                        <m:r>
                          <a:rPr lang="ru-RU" sz="16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ru-RU" sz="1600" dirty="0">
                    <a:latin typeface="Times New Roman"/>
                    <a:ea typeface="Calibri"/>
                  </a:rPr>
                  <a:t>, то </a:t>
                </a:r>
                <a14:m>
                  <m:oMath xmlns:m="http://schemas.openxmlformats.org/officeDocument/2006/math">
                    <m:r>
                      <a:rPr lang="en-US" sz="1600" i="1" dirty="0">
                        <a:latin typeface="Cambria Math"/>
                        <a:ea typeface="Cambria Math"/>
                      </a:rPr>
                      <m:t>𝐵</m:t>
                    </m:r>
                    <m:r>
                      <a:rPr lang="en-US" sz="1600" i="1" dirty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sz="1600" i="1" dirty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𝑐</m:t>
                    </m:r>
                  </m:oMath>
                </a14:m>
                <a:r>
                  <a:rPr lang="ru-RU" sz="1600" dirty="0" smtClean="0">
                    <a:latin typeface="Times New Roman"/>
                    <a:ea typeface="Calibri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600" i="1" dirty="0">
                        <a:latin typeface="Cambria Math"/>
                        <a:ea typeface="Cambria Math"/>
                      </a:rPr>
                      <m:t>𝐵</m:t>
                    </m:r>
                    <m:r>
                      <a:rPr lang="en-US" sz="1600" i="1" dirty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∈</m:t>
                    </m:r>
                    <m:sSub>
                      <m:sSubPr>
                        <m:ctrlPr>
                          <a:rPr lang="en-US" sz="1600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srgbClr val="000000"/>
                            </a:solidFill>
                            <a:latin typeface="Cambria Math"/>
                            <a:ea typeface="Calibri"/>
                          </a:rPr>
                          <m:t>𝑐</m:t>
                        </m:r>
                      </m:e>
                      <m:sub>
                        <m:r>
                          <a:rPr lang="ru-RU" sz="16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ru-RU" sz="1600" dirty="0" smtClean="0">
                    <a:latin typeface="Times New Roman"/>
                    <a:ea typeface="Calibri"/>
                  </a:rPr>
                  <a:t>. </a:t>
                </a:r>
                <a:endParaRPr lang="ru-RU" sz="1600" dirty="0"/>
              </a:p>
            </p:txBody>
          </p:sp>
        </mc:Choice>
        <mc:Fallback xmlns="">
          <p:sp>
            <p:nvSpPr>
              <p:cNvPr id="2073" name="Прямоугольник 207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061" y="3805095"/>
                <a:ext cx="4572000" cy="338554"/>
              </a:xfrm>
              <a:prstGeom prst="rect">
                <a:avLst/>
              </a:prstGeom>
              <a:blipFill rotWithShape="1">
                <a:blip r:embed="rId26"/>
                <a:stretch>
                  <a:fillRect l="-800" t="-7143" b="-2142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Прямоугольник 100"/>
              <p:cNvSpPr/>
              <p:nvPr/>
            </p:nvSpPr>
            <p:spPr>
              <a:xfrm>
                <a:off x="323528" y="4063531"/>
                <a:ext cx="1223092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600" i="1">
                        <a:solidFill>
                          <a:srgbClr val="000000"/>
                        </a:solidFill>
                        <a:latin typeface="Cambria Math"/>
                      </a:rPr>
                      <m:t>𝑎</m:t>
                    </m:r>
                    <m:r>
                      <a:rPr lang="en-US" sz="1600" i="1" dirty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∥</m:t>
                    </m:r>
                    <m:r>
                      <a:rPr lang="en-US" sz="1600" i="1" dirty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𝑐</m:t>
                    </m:r>
                  </m:oMath>
                </a14:m>
                <a:r>
                  <a:rPr lang="ru-RU" sz="1600" dirty="0" smtClean="0">
                    <a:latin typeface="Times New Roman" pitchFamily="18" charset="0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rgbClr val="000000"/>
                        </a:solidFill>
                        <a:latin typeface="Cambria Math"/>
                      </a:rPr>
                      <m:t>𝑎</m:t>
                    </m:r>
                    <m:r>
                      <a:rPr lang="en-US" sz="1600" i="1" dirty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∥</m:t>
                    </m:r>
                    <m:sSub>
                      <m:sSubPr>
                        <m:ctrlPr>
                          <a:rPr lang="en-US" sz="1600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srgbClr val="000000"/>
                            </a:solidFill>
                            <a:latin typeface="Cambria Math"/>
                            <a:ea typeface="Calibri"/>
                          </a:rPr>
                          <m:t>𝑐</m:t>
                        </m:r>
                      </m:e>
                      <m:sub>
                        <m:r>
                          <a:rPr lang="ru-RU" sz="16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endParaRPr lang="ru-RU" sz="1600" dirty="0"/>
              </a:p>
            </p:txBody>
          </p:sp>
        </mc:Choice>
        <mc:Fallback xmlns="">
          <p:sp>
            <p:nvSpPr>
              <p:cNvPr id="101" name="Прямоугольник 10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4063531"/>
                <a:ext cx="1223092" cy="338554"/>
              </a:xfrm>
              <a:prstGeom prst="rect">
                <a:avLst/>
              </a:prstGeom>
              <a:blipFill rotWithShape="1">
                <a:blip r:embed="rId27"/>
                <a:stretch>
                  <a:fillRect t="-7273" r="-5473" b="-2363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74" name="Прямоугольник 2073"/>
              <p:cNvSpPr/>
              <p:nvPr/>
            </p:nvSpPr>
            <p:spPr>
              <a:xfrm>
                <a:off x="323528" y="4322170"/>
                <a:ext cx="8659743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1600" dirty="0" smtClean="0">
                    <a:solidFill>
                      <a:srgbClr val="000000"/>
                    </a:solidFill>
                    <a:latin typeface="Times New Roman"/>
                    <a:ea typeface="Calibri"/>
                  </a:rPr>
                  <a:t>Наше </a:t>
                </a:r>
                <a:r>
                  <a:rPr lang="ru-RU" sz="1600" dirty="0">
                    <a:solidFill>
                      <a:srgbClr val="000000"/>
                    </a:solidFill>
                    <a:latin typeface="Times New Roman"/>
                    <a:ea typeface="Calibri"/>
                  </a:rPr>
                  <a:t>предположение </a:t>
                </a:r>
                <a:r>
                  <a:rPr lang="ru-RU" sz="1600" dirty="0" smtClean="0">
                    <a:solidFill>
                      <a:srgbClr val="000000"/>
                    </a:solidFill>
                    <a:latin typeface="Times New Roman"/>
                    <a:ea typeface="Calibri"/>
                  </a:rPr>
                  <a:t>неверно. Следовательно, </a:t>
                </a:r>
                <a:r>
                  <a:rPr lang="ru-RU" sz="1600" dirty="0">
                    <a:latin typeface="Times New Roman"/>
                    <a:ea typeface="Calibri"/>
                  </a:rPr>
                  <a:t>существует </a:t>
                </a:r>
                <a:r>
                  <a:rPr lang="ru-RU" sz="1600" dirty="0" smtClean="0">
                    <a:latin typeface="Times New Roman"/>
                    <a:ea typeface="Calibri"/>
                  </a:rPr>
                  <a:t>единственная </a:t>
                </a:r>
                <a:r>
                  <a:rPr lang="ru-RU" sz="1600" dirty="0">
                    <a:latin typeface="Times New Roman"/>
                    <a:ea typeface="Calibri"/>
                  </a:rPr>
                  <a:t>пара </a:t>
                </a:r>
                <a:r>
                  <a:rPr lang="ru-RU" sz="1600" dirty="0" smtClean="0">
                    <a:latin typeface="Times New Roman"/>
                    <a:ea typeface="Calibri"/>
                  </a:rPr>
                  <a:t>плоскостей </a:t>
                </a:r>
                <a14:m>
                  <m:oMath xmlns:m="http://schemas.openxmlformats.org/officeDocument/2006/math">
                    <m:r>
                      <a:rPr lang="en-US" sz="1600" i="1" dirty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𝛼</m:t>
                    </m:r>
                  </m:oMath>
                </a14:m>
                <a:r>
                  <a:rPr lang="ru-RU" sz="1600" dirty="0">
                    <a:latin typeface="Times New Roman" pitchFamily="18" charset="0"/>
                    <a:cs typeface="Times New Roman" pitchFamily="18" charset="0"/>
                  </a:rPr>
                  <a:t> и </a:t>
                </a:r>
                <a14:m>
                  <m:oMath xmlns:m="http://schemas.openxmlformats.org/officeDocument/2006/math">
                    <m:r>
                      <a:rPr lang="en-US" sz="1600" i="1" dirty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𝛽</m:t>
                    </m:r>
                  </m:oMath>
                </a14:m>
                <a:r>
                  <a:rPr lang="ru-RU" sz="1600" dirty="0" smtClean="0"/>
                  <a:t>.</a:t>
                </a:r>
                <a:endParaRPr lang="ru-RU" sz="1600" dirty="0"/>
              </a:p>
            </p:txBody>
          </p:sp>
        </mc:Choice>
        <mc:Fallback xmlns="">
          <p:sp>
            <p:nvSpPr>
              <p:cNvPr id="2074" name="Прямоугольник 207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4322170"/>
                <a:ext cx="8659743" cy="338554"/>
              </a:xfrm>
              <a:prstGeom prst="rect">
                <a:avLst/>
              </a:prstGeom>
              <a:blipFill rotWithShape="1">
                <a:blip r:embed="rId28"/>
                <a:stretch>
                  <a:fillRect l="-352" t="-7143" b="-2142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0" name="Группа 49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51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2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71" name="Прямоугольник 2070"/>
              <p:cNvSpPr/>
              <p:nvPr/>
            </p:nvSpPr>
            <p:spPr>
              <a:xfrm>
                <a:off x="7452320" y="3488109"/>
                <a:ext cx="313804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𝑐</m:t>
                      </m:r>
                    </m:oMath>
                  </m:oMathPara>
                </a14:m>
                <a:endParaRPr lang="ru-RU" sz="1400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071" name="Прямоугольник 207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2320" y="3488109"/>
                <a:ext cx="313804" cy="307777"/>
              </a:xfrm>
              <a:prstGeom prst="rect">
                <a:avLst/>
              </a:prstGeom>
              <a:blipFill rotWithShape="1">
                <a:blip r:embed="rId30"/>
                <a:stretch>
                  <a:fillRect t="-1961" r="-11538" b="-176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Прямая соединительная линия 15"/>
          <p:cNvCxnSpPr/>
          <p:nvPr/>
        </p:nvCxnSpPr>
        <p:spPr>
          <a:xfrm flipV="1">
            <a:off x="7308304" y="1576300"/>
            <a:ext cx="1008112" cy="1944216"/>
          </a:xfrm>
          <a:prstGeom prst="line">
            <a:avLst/>
          </a:prstGeom>
          <a:ln w="190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Прямоугольник 16"/>
              <p:cNvSpPr/>
              <p:nvPr/>
            </p:nvSpPr>
            <p:spPr>
              <a:xfrm>
                <a:off x="8229550" y="1504292"/>
                <a:ext cx="385875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ambria Math"/>
                          <a:ea typeface="Cambria Math"/>
                        </a:rPr>
                        <m:t>𝑏</m:t>
                      </m:r>
                    </m:oMath>
                  </m:oMathPara>
                </a14:m>
                <a:endParaRPr lang="ru-RU" dirty="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7" name="Прямоугольник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9550" y="1504292"/>
                <a:ext cx="385875" cy="400110"/>
              </a:xfrm>
              <a:prstGeom prst="rect">
                <a:avLst/>
              </a:prstGeom>
              <a:blipFill rotWithShape="1">
                <a:blip r:embed="rId31"/>
                <a:stretch>
                  <a:fillRect t="-7692" r="-23810" b="-2769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Прямая соединительная линия 27"/>
          <p:cNvCxnSpPr/>
          <p:nvPr/>
        </p:nvCxnSpPr>
        <p:spPr>
          <a:xfrm flipV="1">
            <a:off x="7833709" y="1576300"/>
            <a:ext cx="2466" cy="1800200"/>
          </a:xfrm>
          <a:prstGeom prst="line">
            <a:avLst/>
          </a:prstGeom>
          <a:ln w="19050">
            <a:solidFill>
              <a:schemeClr val="accent4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Прямоугольник 17"/>
              <p:cNvSpPr/>
              <p:nvPr/>
            </p:nvSpPr>
            <p:spPr>
              <a:xfrm>
                <a:off x="7514803" y="2163030"/>
                <a:ext cx="429669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accent3"/>
                          </a:solidFill>
                          <a:latin typeface="Cambria Math"/>
                          <a:ea typeface="Cambria Math"/>
                        </a:rPr>
                        <m:t>𝐵</m:t>
                      </m:r>
                    </m:oMath>
                  </m:oMathPara>
                </a14:m>
                <a:endParaRPr lang="ru-RU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18" name="Прямоугольник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4803" y="2163030"/>
                <a:ext cx="429669" cy="400110"/>
              </a:xfrm>
              <a:prstGeom prst="rect">
                <a:avLst/>
              </a:prstGeom>
              <a:blipFill rotWithShape="1">
                <a:blip r:embed="rId32"/>
                <a:stretch>
                  <a:fillRect t="-7692" r="-20000" b="-2769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10"/>
              <p:cNvSpPr/>
              <p:nvPr/>
            </p:nvSpPr>
            <p:spPr>
              <a:xfrm>
                <a:off x="7486824" y="1538160"/>
                <a:ext cx="46782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accent4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accent4"/>
                              </a:solidFill>
                              <a:latin typeface="Cambria Math"/>
                              <a:ea typeface="Calibri"/>
                            </a:rPr>
                            <m:t>𝑎</m:t>
                          </m:r>
                        </m:e>
                        <m:sub>
                          <m:r>
                            <a:rPr lang="ru-RU" i="1">
                              <a:solidFill>
                                <a:schemeClr val="accent4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dirty="0">
                  <a:solidFill>
                    <a:schemeClr val="accent4"/>
                  </a:solidFill>
                </a:endParaRPr>
              </a:p>
            </p:txBody>
          </p:sp>
        </mc:Choice>
        <mc:Fallback xmlns="">
          <p:sp>
            <p:nvSpPr>
              <p:cNvPr id="11" name="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6824" y="1538160"/>
                <a:ext cx="467820" cy="369332"/>
              </a:xfrm>
              <a:prstGeom prst="rect">
                <a:avLst/>
              </a:prstGeom>
              <a:blipFill rotWithShape="1">
                <a:blip r:embed="rId33"/>
                <a:stretch>
                  <a:fillRect t="-8197" r="-16883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Прямоугольник 33"/>
              <p:cNvSpPr/>
              <p:nvPr/>
            </p:nvSpPr>
            <p:spPr>
              <a:xfrm>
                <a:off x="8138455" y="2948724"/>
                <a:ext cx="46435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 dirty="0">
                              <a:solidFill>
                                <a:schemeClr val="accent2"/>
                              </a:solidFill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  <m:sub>
                          <m:r>
                            <a:rPr lang="ru-RU" i="1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34" name="Прямоугольник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38455" y="2948724"/>
                <a:ext cx="464358" cy="369332"/>
              </a:xfrm>
              <a:prstGeom prst="rect">
                <a:avLst/>
              </a:prstGeom>
              <a:blipFill rotWithShape="1">
                <a:blip r:embed="rId34"/>
                <a:stretch>
                  <a:fillRect t="-8333" r="-18421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9" name="Прямая соединительная линия 78"/>
          <p:cNvCxnSpPr/>
          <p:nvPr/>
        </p:nvCxnSpPr>
        <p:spPr>
          <a:xfrm flipV="1">
            <a:off x="7690501" y="1432286"/>
            <a:ext cx="265875" cy="2304254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Прямая соединительная линия 83"/>
          <p:cNvCxnSpPr>
            <a:stCxn id="37" idx="5"/>
          </p:cNvCxnSpPr>
          <p:nvPr/>
        </p:nvCxnSpPr>
        <p:spPr>
          <a:xfrm flipV="1">
            <a:off x="7776356" y="1432286"/>
            <a:ext cx="105673" cy="2339177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Прямоугольник 38"/>
              <p:cNvSpPr/>
              <p:nvPr/>
            </p:nvSpPr>
            <p:spPr>
              <a:xfrm>
                <a:off x="8286743" y="966368"/>
                <a:ext cx="405624" cy="400110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chemeClr val="accent6"/>
                          </a:solidFill>
                          <a:latin typeface="Cambria Math"/>
                          <a:ea typeface="Cambria Math"/>
                        </a:rPr>
                        <m:t>𝛽</m:t>
                      </m:r>
                    </m:oMath>
                  </m:oMathPara>
                </a14:m>
                <a:endParaRPr lang="ru-RU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39" name="Прямоугольник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6743" y="966368"/>
                <a:ext cx="405624" cy="400110"/>
              </a:xfrm>
              <a:prstGeom prst="rect">
                <a:avLst/>
              </a:prstGeom>
              <a:blipFill rotWithShape="1">
                <a:blip r:embed="rId35"/>
                <a:stretch>
                  <a:fillRect t="-7692" r="-23881" b="-2769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Овал 18"/>
          <p:cNvSpPr/>
          <p:nvPr/>
        </p:nvSpPr>
        <p:spPr>
          <a:xfrm>
            <a:off x="7802835" y="2472334"/>
            <a:ext cx="72000" cy="72000"/>
          </a:xfrm>
          <a:prstGeom prst="ellipse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4" name="Полилиния 43"/>
          <p:cNvSpPr/>
          <p:nvPr/>
        </p:nvSpPr>
        <p:spPr>
          <a:xfrm>
            <a:off x="7381875" y="1266825"/>
            <a:ext cx="547688" cy="376238"/>
          </a:xfrm>
          <a:custGeom>
            <a:avLst/>
            <a:gdLst>
              <a:gd name="connsiteX0" fmla="*/ 0 w 547688"/>
              <a:gd name="connsiteY0" fmla="*/ 219075 h 376238"/>
              <a:gd name="connsiteX1" fmla="*/ 547688 w 547688"/>
              <a:gd name="connsiteY1" fmla="*/ 0 h 376238"/>
              <a:gd name="connsiteX2" fmla="*/ 547688 w 547688"/>
              <a:gd name="connsiteY2" fmla="*/ 214313 h 376238"/>
              <a:gd name="connsiteX3" fmla="*/ 109538 w 547688"/>
              <a:gd name="connsiteY3" fmla="*/ 376238 h 376238"/>
              <a:gd name="connsiteX4" fmla="*/ 0 w 547688"/>
              <a:gd name="connsiteY4" fmla="*/ 219075 h 376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7688" h="376238">
                <a:moveTo>
                  <a:pt x="0" y="219075"/>
                </a:moveTo>
                <a:lnTo>
                  <a:pt x="547688" y="0"/>
                </a:lnTo>
                <a:lnTo>
                  <a:pt x="547688" y="214313"/>
                </a:lnTo>
                <a:lnTo>
                  <a:pt x="109538" y="376238"/>
                </a:lnTo>
                <a:lnTo>
                  <a:pt x="0" y="219075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Полилиния 68"/>
          <p:cNvSpPr/>
          <p:nvPr/>
        </p:nvSpPr>
        <p:spPr>
          <a:xfrm>
            <a:off x="5364088" y="1236939"/>
            <a:ext cx="547688" cy="376238"/>
          </a:xfrm>
          <a:custGeom>
            <a:avLst/>
            <a:gdLst>
              <a:gd name="connsiteX0" fmla="*/ 0 w 547688"/>
              <a:gd name="connsiteY0" fmla="*/ 219075 h 376238"/>
              <a:gd name="connsiteX1" fmla="*/ 547688 w 547688"/>
              <a:gd name="connsiteY1" fmla="*/ 0 h 376238"/>
              <a:gd name="connsiteX2" fmla="*/ 547688 w 547688"/>
              <a:gd name="connsiteY2" fmla="*/ 214313 h 376238"/>
              <a:gd name="connsiteX3" fmla="*/ 109538 w 547688"/>
              <a:gd name="connsiteY3" fmla="*/ 376238 h 376238"/>
              <a:gd name="connsiteX4" fmla="*/ 0 w 547688"/>
              <a:gd name="connsiteY4" fmla="*/ 219075 h 376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7688" h="376238">
                <a:moveTo>
                  <a:pt x="0" y="219075"/>
                </a:moveTo>
                <a:lnTo>
                  <a:pt x="547688" y="0"/>
                </a:lnTo>
                <a:lnTo>
                  <a:pt x="547688" y="214313"/>
                </a:lnTo>
                <a:lnTo>
                  <a:pt x="109538" y="376238"/>
                </a:lnTo>
                <a:lnTo>
                  <a:pt x="0" y="219075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олилиния 44"/>
          <p:cNvSpPr/>
          <p:nvPr/>
        </p:nvSpPr>
        <p:spPr>
          <a:xfrm>
            <a:off x="7205663" y="3538538"/>
            <a:ext cx="490537" cy="219075"/>
          </a:xfrm>
          <a:custGeom>
            <a:avLst/>
            <a:gdLst>
              <a:gd name="connsiteX0" fmla="*/ 14287 w 490537"/>
              <a:gd name="connsiteY0" fmla="*/ 219075 h 219075"/>
              <a:gd name="connsiteX1" fmla="*/ 476250 w 490537"/>
              <a:gd name="connsiteY1" fmla="*/ 47625 h 219075"/>
              <a:gd name="connsiteX2" fmla="*/ 490537 w 490537"/>
              <a:gd name="connsiteY2" fmla="*/ 19050 h 219075"/>
              <a:gd name="connsiteX3" fmla="*/ 0 w 490537"/>
              <a:gd name="connsiteY3" fmla="*/ 0 h 219075"/>
              <a:gd name="connsiteX4" fmla="*/ 14287 w 490537"/>
              <a:gd name="connsiteY4" fmla="*/ 219075 h 219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0537" h="219075">
                <a:moveTo>
                  <a:pt x="14287" y="219075"/>
                </a:moveTo>
                <a:lnTo>
                  <a:pt x="476250" y="47625"/>
                </a:lnTo>
                <a:lnTo>
                  <a:pt x="490537" y="19050"/>
                </a:lnTo>
                <a:lnTo>
                  <a:pt x="0" y="0"/>
                </a:lnTo>
                <a:lnTo>
                  <a:pt x="14287" y="219075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олилиния 45"/>
          <p:cNvSpPr/>
          <p:nvPr/>
        </p:nvSpPr>
        <p:spPr>
          <a:xfrm>
            <a:off x="6950568" y="3533775"/>
            <a:ext cx="206880" cy="76200"/>
          </a:xfrm>
          <a:custGeom>
            <a:avLst/>
            <a:gdLst>
              <a:gd name="connsiteX0" fmla="*/ 219075 w 219075"/>
              <a:gd name="connsiteY0" fmla="*/ 76200 h 76200"/>
              <a:gd name="connsiteX1" fmla="*/ 214313 w 219075"/>
              <a:gd name="connsiteY1" fmla="*/ 4763 h 76200"/>
              <a:gd name="connsiteX2" fmla="*/ 4763 w 219075"/>
              <a:gd name="connsiteY2" fmla="*/ 0 h 76200"/>
              <a:gd name="connsiteX3" fmla="*/ 0 w 219075"/>
              <a:gd name="connsiteY3" fmla="*/ 66675 h 76200"/>
              <a:gd name="connsiteX4" fmla="*/ 219075 w 219075"/>
              <a:gd name="connsiteY4" fmla="*/ 76200 h 76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9075" h="76200">
                <a:moveTo>
                  <a:pt x="219075" y="76200"/>
                </a:moveTo>
                <a:lnTo>
                  <a:pt x="214313" y="4763"/>
                </a:lnTo>
                <a:lnTo>
                  <a:pt x="4763" y="0"/>
                </a:lnTo>
                <a:lnTo>
                  <a:pt x="0" y="66675"/>
                </a:lnTo>
                <a:lnTo>
                  <a:pt x="219075" y="7620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Полилиния 46"/>
          <p:cNvSpPr/>
          <p:nvPr/>
        </p:nvSpPr>
        <p:spPr>
          <a:xfrm>
            <a:off x="5207793" y="3500438"/>
            <a:ext cx="500061" cy="38140"/>
          </a:xfrm>
          <a:custGeom>
            <a:avLst/>
            <a:gdLst>
              <a:gd name="connsiteX0" fmla="*/ 488156 w 488156"/>
              <a:gd name="connsiteY0" fmla="*/ 38100 h 38100"/>
              <a:gd name="connsiteX1" fmla="*/ 7144 w 488156"/>
              <a:gd name="connsiteY1" fmla="*/ 38100 h 38100"/>
              <a:gd name="connsiteX2" fmla="*/ 0 w 488156"/>
              <a:gd name="connsiteY2" fmla="*/ 0 h 38100"/>
              <a:gd name="connsiteX3" fmla="*/ 488156 w 488156"/>
              <a:gd name="connsiteY3" fmla="*/ 38100 h 38100"/>
              <a:gd name="connsiteX0" fmla="*/ 507206 w 507206"/>
              <a:gd name="connsiteY0" fmla="*/ 28575 h 38100"/>
              <a:gd name="connsiteX1" fmla="*/ 7144 w 507206"/>
              <a:gd name="connsiteY1" fmla="*/ 38100 h 38100"/>
              <a:gd name="connsiteX2" fmla="*/ 0 w 507206"/>
              <a:gd name="connsiteY2" fmla="*/ 0 h 38100"/>
              <a:gd name="connsiteX3" fmla="*/ 507206 w 507206"/>
              <a:gd name="connsiteY3" fmla="*/ 28575 h 38100"/>
              <a:gd name="connsiteX0" fmla="*/ 504824 w 504824"/>
              <a:gd name="connsiteY0" fmla="*/ 35719 h 38100"/>
              <a:gd name="connsiteX1" fmla="*/ 7144 w 504824"/>
              <a:gd name="connsiteY1" fmla="*/ 38100 h 38100"/>
              <a:gd name="connsiteX2" fmla="*/ 0 w 504824"/>
              <a:gd name="connsiteY2" fmla="*/ 0 h 38100"/>
              <a:gd name="connsiteX3" fmla="*/ 504824 w 504824"/>
              <a:gd name="connsiteY3" fmla="*/ 35719 h 38100"/>
              <a:gd name="connsiteX0" fmla="*/ 500061 w 500061"/>
              <a:gd name="connsiteY0" fmla="*/ 28575 h 38100"/>
              <a:gd name="connsiteX1" fmla="*/ 7144 w 500061"/>
              <a:gd name="connsiteY1" fmla="*/ 38100 h 38100"/>
              <a:gd name="connsiteX2" fmla="*/ 0 w 500061"/>
              <a:gd name="connsiteY2" fmla="*/ 0 h 38100"/>
              <a:gd name="connsiteX3" fmla="*/ 500061 w 500061"/>
              <a:gd name="connsiteY3" fmla="*/ 28575 h 38100"/>
              <a:gd name="connsiteX0" fmla="*/ 500061 w 500061"/>
              <a:gd name="connsiteY0" fmla="*/ 28575 h 38100"/>
              <a:gd name="connsiteX1" fmla="*/ 7144 w 500061"/>
              <a:gd name="connsiteY1" fmla="*/ 38100 h 38100"/>
              <a:gd name="connsiteX2" fmla="*/ 0 w 500061"/>
              <a:gd name="connsiteY2" fmla="*/ 0 h 38100"/>
              <a:gd name="connsiteX3" fmla="*/ 481013 w 500061"/>
              <a:gd name="connsiteY3" fmla="*/ 11906 h 38100"/>
              <a:gd name="connsiteX4" fmla="*/ 500061 w 500061"/>
              <a:gd name="connsiteY4" fmla="*/ 28575 h 38100"/>
              <a:gd name="connsiteX0" fmla="*/ 500061 w 500061"/>
              <a:gd name="connsiteY0" fmla="*/ 28575 h 38140"/>
              <a:gd name="connsiteX1" fmla="*/ 464345 w 500061"/>
              <a:gd name="connsiteY1" fmla="*/ 38100 h 38140"/>
              <a:gd name="connsiteX2" fmla="*/ 7144 w 500061"/>
              <a:gd name="connsiteY2" fmla="*/ 38100 h 38140"/>
              <a:gd name="connsiteX3" fmla="*/ 0 w 500061"/>
              <a:gd name="connsiteY3" fmla="*/ 0 h 38140"/>
              <a:gd name="connsiteX4" fmla="*/ 481013 w 500061"/>
              <a:gd name="connsiteY4" fmla="*/ 11906 h 38140"/>
              <a:gd name="connsiteX5" fmla="*/ 500061 w 500061"/>
              <a:gd name="connsiteY5" fmla="*/ 28575 h 38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0061" h="38140">
                <a:moveTo>
                  <a:pt x="500061" y="28575"/>
                </a:moveTo>
                <a:cubicBezTo>
                  <a:pt x="490537" y="27781"/>
                  <a:pt x="473869" y="38894"/>
                  <a:pt x="464345" y="38100"/>
                </a:cubicBezTo>
                <a:lnTo>
                  <a:pt x="7144" y="38100"/>
                </a:lnTo>
                <a:lnTo>
                  <a:pt x="0" y="0"/>
                </a:lnTo>
                <a:cubicBezTo>
                  <a:pt x="140494" y="6350"/>
                  <a:pt x="340519" y="5556"/>
                  <a:pt x="481013" y="11906"/>
                </a:cubicBezTo>
                <a:lnTo>
                  <a:pt x="500061" y="28575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олилиния 47"/>
          <p:cNvSpPr/>
          <p:nvPr/>
        </p:nvSpPr>
        <p:spPr>
          <a:xfrm>
            <a:off x="4933950" y="3495673"/>
            <a:ext cx="235745" cy="52387"/>
          </a:xfrm>
          <a:custGeom>
            <a:avLst/>
            <a:gdLst>
              <a:gd name="connsiteX0" fmla="*/ 0 w 245269"/>
              <a:gd name="connsiteY0" fmla="*/ 0 h 42862"/>
              <a:gd name="connsiteX1" fmla="*/ 245269 w 245269"/>
              <a:gd name="connsiteY1" fmla="*/ 11906 h 42862"/>
              <a:gd name="connsiteX2" fmla="*/ 240507 w 245269"/>
              <a:gd name="connsiteY2" fmla="*/ 42862 h 42862"/>
              <a:gd name="connsiteX3" fmla="*/ 0 w 245269"/>
              <a:gd name="connsiteY3" fmla="*/ 0 h 42862"/>
              <a:gd name="connsiteX0" fmla="*/ 0 w 240507"/>
              <a:gd name="connsiteY0" fmla="*/ 2382 h 45244"/>
              <a:gd name="connsiteX1" fmla="*/ 238126 w 240507"/>
              <a:gd name="connsiteY1" fmla="*/ 0 h 45244"/>
              <a:gd name="connsiteX2" fmla="*/ 240507 w 240507"/>
              <a:gd name="connsiteY2" fmla="*/ 45244 h 45244"/>
              <a:gd name="connsiteX3" fmla="*/ 0 w 240507"/>
              <a:gd name="connsiteY3" fmla="*/ 2382 h 45244"/>
              <a:gd name="connsiteX0" fmla="*/ 0 w 240507"/>
              <a:gd name="connsiteY0" fmla="*/ 2382 h 45244"/>
              <a:gd name="connsiteX1" fmla="*/ 238126 w 240507"/>
              <a:gd name="connsiteY1" fmla="*/ 0 h 45244"/>
              <a:gd name="connsiteX2" fmla="*/ 240507 w 240507"/>
              <a:gd name="connsiteY2" fmla="*/ 45244 h 45244"/>
              <a:gd name="connsiteX3" fmla="*/ 16669 w 240507"/>
              <a:gd name="connsiteY3" fmla="*/ 19052 h 45244"/>
              <a:gd name="connsiteX4" fmla="*/ 0 w 240507"/>
              <a:gd name="connsiteY4" fmla="*/ 2382 h 45244"/>
              <a:gd name="connsiteX0" fmla="*/ 0 w 235745"/>
              <a:gd name="connsiteY0" fmla="*/ 0 h 52387"/>
              <a:gd name="connsiteX1" fmla="*/ 233364 w 235745"/>
              <a:gd name="connsiteY1" fmla="*/ 7143 h 52387"/>
              <a:gd name="connsiteX2" fmla="*/ 235745 w 235745"/>
              <a:gd name="connsiteY2" fmla="*/ 52387 h 52387"/>
              <a:gd name="connsiteX3" fmla="*/ 11907 w 235745"/>
              <a:gd name="connsiteY3" fmla="*/ 26195 h 52387"/>
              <a:gd name="connsiteX4" fmla="*/ 0 w 235745"/>
              <a:gd name="connsiteY4" fmla="*/ 0 h 52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5745" h="52387">
                <a:moveTo>
                  <a:pt x="0" y="0"/>
                </a:moveTo>
                <a:lnTo>
                  <a:pt x="233364" y="7143"/>
                </a:lnTo>
                <a:lnTo>
                  <a:pt x="235745" y="52387"/>
                </a:lnTo>
                <a:cubicBezTo>
                  <a:pt x="166689" y="38894"/>
                  <a:pt x="80963" y="39688"/>
                  <a:pt x="11907" y="26195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Полилиния 48"/>
          <p:cNvSpPr/>
          <p:nvPr/>
        </p:nvSpPr>
        <p:spPr>
          <a:xfrm>
            <a:off x="4931569" y="1602581"/>
            <a:ext cx="83344" cy="400050"/>
          </a:xfrm>
          <a:custGeom>
            <a:avLst/>
            <a:gdLst>
              <a:gd name="connsiteX0" fmla="*/ 0 w 78582"/>
              <a:gd name="connsiteY0" fmla="*/ 30957 h 400050"/>
              <a:gd name="connsiteX1" fmla="*/ 78582 w 78582"/>
              <a:gd name="connsiteY1" fmla="*/ 0 h 400050"/>
              <a:gd name="connsiteX2" fmla="*/ 7144 w 78582"/>
              <a:gd name="connsiteY2" fmla="*/ 400050 h 400050"/>
              <a:gd name="connsiteX3" fmla="*/ 2382 w 78582"/>
              <a:gd name="connsiteY3" fmla="*/ 285750 h 400050"/>
              <a:gd name="connsiteX4" fmla="*/ 0 w 78582"/>
              <a:gd name="connsiteY4" fmla="*/ 30957 h 400050"/>
              <a:gd name="connsiteX0" fmla="*/ 4762 w 83344"/>
              <a:gd name="connsiteY0" fmla="*/ 30957 h 400050"/>
              <a:gd name="connsiteX1" fmla="*/ 83344 w 83344"/>
              <a:gd name="connsiteY1" fmla="*/ 0 h 400050"/>
              <a:gd name="connsiteX2" fmla="*/ 11906 w 83344"/>
              <a:gd name="connsiteY2" fmla="*/ 400050 h 400050"/>
              <a:gd name="connsiteX3" fmla="*/ 0 w 83344"/>
              <a:gd name="connsiteY3" fmla="*/ 340519 h 400050"/>
              <a:gd name="connsiteX4" fmla="*/ 7144 w 83344"/>
              <a:gd name="connsiteY4" fmla="*/ 285750 h 400050"/>
              <a:gd name="connsiteX5" fmla="*/ 4762 w 83344"/>
              <a:gd name="connsiteY5" fmla="*/ 30957 h 40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3344" h="400050">
                <a:moveTo>
                  <a:pt x="4762" y="30957"/>
                </a:moveTo>
                <a:lnTo>
                  <a:pt x="83344" y="0"/>
                </a:lnTo>
                <a:lnTo>
                  <a:pt x="11906" y="400050"/>
                </a:lnTo>
                <a:cubicBezTo>
                  <a:pt x="11112" y="380206"/>
                  <a:pt x="794" y="360363"/>
                  <a:pt x="0" y="340519"/>
                </a:cubicBezTo>
                <a:lnTo>
                  <a:pt x="7144" y="285750"/>
                </a:lnTo>
                <a:lnTo>
                  <a:pt x="4762" y="30957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8810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5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75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7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7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7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2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2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2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2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9" dur="500"/>
                                        <p:tgtEl>
                                          <p:spTgt spid="20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500"/>
                                        <p:tgtEl>
                                          <p:spTgt spid="20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" grpId="0"/>
      <p:bldP spid="3" grpId="0"/>
      <p:bldP spid="42" grpId="0"/>
      <p:bldP spid="38" grpId="0"/>
      <p:bldP spid="77" grpId="0"/>
      <p:bldP spid="78" grpId="0"/>
      <p:bldP spid="41" grpId="0" animBg="1"/>
      <p:bldP spid="41" grpId="1" animBg="1"/>
      <p:bldP spid="81" grpId="0"/>
      <p:bldP spid="83" grpId="0"/>
      <p:bldP spid="15" grpId="0"/>
      <p:bldP spid="25" grpId="0"/>
      <p:bldP spid="29" grpId="0" animBg="1"/>
      <p:bldP spid="30" grpId="0"/>
      <p:bldP spid="12" grpId="0"/>
      <p:bldP spid="13" grpId="0"/>
      <p:bldP spid="31" grpId="0"/>
      <p:bldP spid="32" grpId="0"/>
      <p:bldP spid="32" grpId="1"/>
      <p:bldP spid="85" grpId="0"/>
      <p:bldP spid="85" grpId="1"/>
      <p:bldP spid="2059" grpId="0"/>
      <p:bldP spid="86" grpId="0"/>
      <p:bldP spid="37" grpId="0" animBg="1"/>
      <p:bldP spid="43" grpId="0" animBg="1"/>
      <p:bldP spid="43" grpId="1" animBg="1"/>
      <p:bldP spid="2072" grpId="0"/>
      <p:bldP spid="2072" grpId="1"/>
      <p:bldP spid="2073" grpId="0"/>
      <p:bldP spid="101" grpId="0"/>
      <p:bldP spid="2074" grpId="0"/>
      <p:bldP spid="2071" grpId="0"/>
      <p:bldP spid="2071" grpId="1"/>
      <p:bldP spid="17" grpId="0"/>
      <p:bldP spid="18" grpId="0"/>
      <p:bldP spid="11" grpId="0"/>
      <p:bldP spid="34" grpId="0"/>
      <p:bldP spid="34" grpId="1"/>
      <p:bldP spid="39" grpId="0"/>
      <p:bldP spid="19" grpId="0" animBg="1"/>
      <p:bldP spid="44" grpId="0" animBg="1"/>
      <p:bldP spid="44" grpId="1" animBg="1"/>
      <p:bldP spid="69" grpId="0" animBg="1"/>
      <p:bldP spid="69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8" grpId="0" animBg="1"/>
      <p:bldP spid="48" grpId="1" animBg="1"/>
      <p:bldP spid="49" grpId="0" animBg="1"/>
      <p:bldP spid="49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5683767"/>
              </p:ext>
            </p:extLst>
          </p:nvPr>
        </p:nvGraphicFramePr>
        <p:xfrm>
          <a:off x="0" y="0"/>
          <a:ext cx="9144000" cy="51640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88224"/>
                <a:gridCol w="1277888"/>
                <a:gridCol w="1277888"/>
              </a:tblGrid>
              <a:tr h="915566">
                <a:tc gridSpan="3">
                  <a:txBody>
                    <a:bodyPr/>
                    <a:lstStyle/>
                    <a:p>
                      <a:pPr marL="179388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3200" i="1" dirty="0" smtClean="0">
                        <a:solidFill>
                          <a:schemeClr val="bg1"/>
                        </a:solidFill>
                        <a:effectLst>
                          <a:glow rad="63500">
                            <a:schemeClr val="tx1">
                              <a:alpha val="55000"/>
                            </a:schemeClr>
                          </a:glo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37160" marR="137160" marT="137160" marB="13716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B5CD">
                        <a:alpha val="7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ED6">
                        <a:alpha val="7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3169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+mn-cs"/>
                        </a:rPr>
                        <a:t>   </a:t>
                      </a:r>
                      <a:endParaRPr lang="ru-RU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137160" marR="137160" marT="137160" marB="13716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9E9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b="1" i="1" dirty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Times New Roman" pitchFamily="18" charset="0"/>
                      </a:endParaRPr>
                    </a:p>
                    <a:p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FEB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FEB"/>
                    </a:solidFill>
                  </a:tcPr>
                </a:tc>
              </a:tr>
              <a:tr h="23167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137160" marR="137160" marT="137160" marB="13716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9E9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FEB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FEB"/>
                    </a:solidFill>
                  </a:tcPr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263330" y="195486"/>
            <a:ext cx="46159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i="1" dirty="0" smtClean="0">
                <a:solidFill>
                  <a:schemeClr val="bg1"/>
                </a:solidFill>
                <a:effectLst>
                  <a:glow rad="63500">
                    <a:schemeClr val="tx1">
                      <a:alpha val="5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Параллельные плоскости</a:t>
            </a:r>
            <a:endParaRPr lang="ru-RU" sz="3200" i="1" dirty="0">
              <a:solidFill>
                <a:schemeClr val="bg1"/>
              </a:solidFill>
              <a:effectLst>
                <a:glow rad="63500">
                  <a:schemeClr val="tx1">
                    <a:alpha val="55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8047" y="1647840"/>
            <a:ext cx="65862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Times New Roman"/>
                <a:ea typeface="Calibri"/>
              </a:rPr>
              <a:t>Две плоскости называются </a:t>
            </a:r>
            <a:r>
              <a:rPr lang="ru-RU" sz="2000" b="1" dirty="0">
                <a:solidFill>
                  <a:srgbClr val="C00000"/>
                </a:solidFill>
                <a:latin typeface="Times New Roman"/>
                <a:ea typeface="Calibri"/>
              </a:rPr>
              <a:t>параллельными</a:t>
            </a:r>
            <a:r>
              <a:rPr lang="ru-RU" sz="2000" dirty="0">
                <a:latin typeface="Times New Roman"/>
                <a:ea typeface="Calibri"/>
              </a:rPr>
              <a:t>, если они </a:t>
            </a:r>
            <a:endParaRPr lang="en-US" sz="2000" dirty="0" smtClean="0">
              <a:latin typeface="Times New Roman"/>
              <a:ea typeface="Calibri"/>
            </a:endParaRPr>
          </a:p>
          <a:p>
            <a:r>
              <a:rPr lang="ru-RU" sz="2000" i="1" dirty="0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</a:rPr>
              <a:t>не </a:t>
            </a:r>
            <a:r>
              <a:rPr lang="ru-RU" sz="2000" i="1" dirty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</a:rPr>
              <a:t>пересекаются</a:t>
            </a:r>
            <a:r>
              <a:rPr lang="ru-RU" sz="2000" dirty="0" smtClean="0">
                <a:latin typeface="Times New Roman"/>
                <a:ea typeface="Calibri"/>
              </a:rPr>
              <a:t>.</a:t>
            </a:r>
            <a:endParaRPr lang="ru-RU" sz="2000" dirty="0">
              <a:latin typeface="Times New Roman"/>
              <a:ea typeface="Calibri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8116" y="3219822"/>
            <a:ext cx="65041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Times New Roman"/>
                <a:ea typeface="Calibri"/>
              </a:rPr>
              <a:t>Теорема</a:t>
            </a:r>
            <a:r>
              <a:rPr lang="en-US" sz="2000" b="1" dirty="0">
                <a:latin typeface="Times New Roman"/>
                <a:ea typeface="Calibri"/>
              </a:rPr>
              <a:t> (</a:t>
            </a:r>
            <a:r>
              <a:rPr lang="ru-RU" sz="2000" b="1" dirty="0">
                <a:latin typeface="Times New Roman"/>
                <a:ea typeface="Calibri"/>
              </a:rPr>
              <a:t>Признак параллельности двух плоскостей). </a:t>
            </a:r>
          </a:p>
          <a:p>
            <a:r>
              <a:rPr lang="ru-RU" sz="2000" dirty="0">
                <a:latin typeface="Times New Roman"/>
                <a:ea typeface="Calibri"/>
              </a:rPr>
              <a:t>Если две пересекающиеся прямые одной плоскости соответственно параллельны двум прямым другой плоскости, то эти плоскости параллельны.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-131772" y="910418"/>
            <a:ext cx="9361040" cy="43002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7542" y="1215224"/>
            <a:ext cx="2282349" cy="1451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8678" y="3006798"/>
            <a:ext cx="2227323" cy="1672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-108520" y="2859782"/>
            <a:ext cx="9361040" cy="25202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4" name="Группа 13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15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7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87955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5" grpId="0" animBg="1"/>
      <p:bldP spid="1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3106</TotalTime>
  <Words>972</Words>
  <Application>Microsoft Office PowerPoint</Application>
  <PresentationFormat>Экран (16:9)</PresentationFormat>
  <Paragraphs>119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717</cp:revision>
  <dcterms:created xsi:type="dcterms:W3CDTF">2014-07-28T06:44:27Z</dcterms:created>
  <dcterms:modified xsi:type="dcterms:W3CDTF">2015-05-25T09:01:54Z</dcterms:modified>
</cp:coreProperties>
</file>