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7" r:id="rId5"/>
    <p:sldId id="282" r:id="rId6"/>
    <p:sldId id="283" r:id="rId7"/>
    <p:sldId id="267" r:id="rId8"/>
    <p:sldId id="270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BFFD1"/>
    <a:srgbClr val="CCFF99"/>
    <a:srgbClr val="FFFF99"/>
    <a:srgbClr val="FEFFF3"/>
    <a:srgbClr val="FDBBE5"/>
    <a:srgbClr val="FEECF7"/>
    <a:srgbClr val="F393F3"/>
    <a:srgbClr val="FFFFE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309" autoAdjust="0"/>
  </p:normalViewPr>
  <p:slideViewPr>
    <p:cSldViewPr>
      <p:cViewPr>
        <p:scale>
          <a:sx n="100" d="100"/>
          <a:sy n="100" d="100"/>
        </p:scale>
        <p:origin x="-1020" y="-3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16" Type="http://schemas.openxmlformats.org/officeDocument/2006/relationships/image" Target="../media/image38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15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26" Type="http://schemas.openxmlformats.org/officeDocument/2006/relationships/image" Target="../media/image57.png"/><Relationship Id="rId3" Type="http://schemas.openxmlformats.org/officeDocument/2006/relationships/image" Target="../media/image42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5" Type="http://schemas.openxmlformats.org/officeDocument/2006/relationships/image" Target="../media/image56.png"/><Relationship Id="rId16" Type="http://schemas.openxmlformats.org/officeDocument/2006/relationships/image" Target="../media/image28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55.png"/><Relationship Id="rId5" Type="http://schemas.openxmlformats.org/officeDocument/2006/relationships/image" Target="../media/image15.png"/><Relationship Id="rId15" Type="http://schemas.openxmlformats.org/officeDocument/2006/relationships/image" Target="../media/image53.png"/><Relationship Id="rId23" Type="http://schemas.openxmlformats.org/officeDocument/2006/relationships/image" Target="../media/image54.png"/><Relationship Id="rId28" Type="http://schemas.openxmlformats.org/officeDocument/2006/relationships/image" Target="../media/image2.png"/><Relationship Id="rId10" Type="http://schemas.openxmlformats.org/officeDocument/2006/relationships/image" Target="../media/image48.png"/><Relationship Id="rId4" Type="http://schemas.openxmlformats.org/officeDocument/2006/relationships/image" Target="../media/image43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51.png"/><Relationship Id="rId27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62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2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0" b="5327"/>
          <a:stretch/>
        </p:blipFill>
        <p:spPr>
          <a:xfrm>
            <a:off x="-108520" y="0"/>
            <a:ext cx="936104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110" y="-12087"/>
            <a:ext cx="9144000" cy="51435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2112913" y="1419622"/>
            <a:ext cx="491820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Свойства </a:t>
            </a:r>
          </a:p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параллельных </a:t>
            </a:r>
          </a:p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плоскостей</a:t>
            </a:r>
          </a:p>
        </p:txBody>
      </p:sp>
    </p:spTree>
    <p:extLst>
      <p:ext uri="{BB962C8B-B14F-4D97-AF65-F5344CB8AC3E}">
        <p14:creationId xmlns:p14="http://schemas.microsoft.com/office/powerpoint/2010/main" val="277098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4572000" y="0"/>
            <a:ext cx="4589252" cy="51435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араллелограмм 86"/>
          <p:cNvSpPr/>
          <p:nvPr/>
        </p:nvSpPr>
        <p:spPr>
          <a:xfrm>
            <a:off x="827904" y="3548258"/>
            <a:ext cx="2880000" cy="1080000"/>
          </a:xfrm>
          <a:prstGeom prst="parallelogram">
            <a:avLst>
              <a:gd name="adj" fmla="val 55573"/>
            </a:avLst>
          </a:prstGeom>
          <a:solidFill>
            <a:schemeClr val="accent1">
              <a:lumMod val="20000"/>
              <a:lumOff val="80000"/>
              <a:alpha val="70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887212" y="4259872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12" y="4259872"/>
                <a:ext cx="40402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r="-2424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958504" y="1779662"/>
                <a:ext cx="8481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504" y="1779662"/>
                <a:ext cx="848117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079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Параллелограмм 153"/>
          <p:cNvSpPr/>
          <p:nvPr/>
        </p:nvSpPr>
        <p:spPr>
          <a:xfrm>
            <a:off x="827904" y="2715766"/>
            <a:ext cx="2880000" cy="1080000"/>
          </a:xfrm>
          <a:prstGeom prst="parallelogram">
            <a:avLst>
              <a:gd name="adj" fmla="val 55573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Прямоугольник 154"/>
              <p:cNvSpPr/>
              <p:nvPr/>
            </p:nvSpPr>
            <p:spPr>
              <a:xfrm>
                <a:off x="899912" y="3381106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55" name="Прямоугольник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12" y="3381106"/>
                <a:ext cx="40402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272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11560" y="339502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Две плоскости называются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</a:rPr>
              <a:t>параллельными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, если они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 algn="ctr"/>
            <a:r>
              <a:rPr lang="ru-RU" sz="2000" i="1" dirty="0" smtClean="0">
                <a:solidFill>
                  <a:srgbClr val="1F497D">
                    <a:lumMod val="50000"/>
                  </a:srgbClr>
                </a:solidFill>
                <a:latin typeface="Times New Roman"/>
                <a:ea typeface="Calibri"/>
              </a:rPr>
              <a:t>не </a:t>
            </a:r>
            <a:r>
              <a:rPr lang="ru-RU" sz="2000" i="1" dirty="0">
                <a:solidFill>
                  <a:srgbClr val="1F497D">
                    <a:lumMod val="50000"/>
                  </a:srgbClr>
                </a:solidFill>
                <a:latin typeface="Times New Roman"/>
                <a:ea typeface="Calibri"/>
              </a:rPr>
              <a:t>пересекаются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3950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</a:rPr>
              <a:t>Теорема</a:t>
            </a:r>
            <a:r>
              <a:rPr lang="en-US" sz="20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ru-RU" sz="20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</a:rPr>
              <a:t>Признак параллельности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</a:rPr>
              <a:t>плоскостей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</a:rPr>
              <a:t>)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</a:rPr>
              <a:t>. 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Если две пересекающиеся прямые одной плоскости соответственно параллельны двум прямым другой плоскости, то эти плоскости параллельны.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7" name="Параллелограмм 36"/>
          <p:cNvSpPr/>
          <p:nvPr/>
        </p:nvSpPr>
        <p:spPr>
          <a:xfrm>
            <a:off x="5292400" y="3548258"/>
            <a:ext cx="2880000" cy="1080000"/>
          </a:xfrm>
          <a:prstGeom prst="parallelogram">
            <a:avLst>
              <a:gd name="adj" fmla="val 55573"/>
            </a:avLst>
          </a:prstGeom>
          <a:solidFill>
            <a:schemeClr val="accent1">
              <a:lumMod val="20000"/>
              <a:lumOff val="80000"/>
              <a:alpha val="70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5763873" y="3759929"/>
            <a:ext cx="2120495" cy="68402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978292" y="3759927"/>
            <a:ext cx="1584176" cy="64807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5547849" y="4014092"/>
                <a:ext cx="4987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6"/>
                              </a:solidFill>
                              <a:latin typeface="Cambria Math"/>
                              <a:ea typeface="Calibri"/>
                            </a:rPr>
                            <m:t>𝑎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849" y="4014092"/>
                <a:ext cx="498726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195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7312576" y="3987725"/>
                <a:ext cx="4857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6"/>
                              </a:solidFill>
                              <a:latin typeface="Cambria Math"/>
                              <a:ea typeface="Calibri"/>
                            </a:rPr>
                            <m:t>𝑏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576" y="3987725"/>
                <a:ext cx="485774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2025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5351708" y="4259872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708" y="4259872"/>
                <a:ext cx="404020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2424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араллелограмм 38"/>
          <p:cNvSpPr/>
          <p:nvPr/>
        </p:nvSpPr>
        <p:spPr>
          <a:xfrm>
            <a:off x="5292400" y="2715766"/>
            <a:ext cx="2880000" cy="1080000"/>
          </a:xfrm>
          <a:prstGeom prst="parallelogram">
            <a:avLst>
              <a:gd name="adj" fmla="val 55573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5404153" y="3417155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153" y="3417155"/>
                <a:ext cx="40402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272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единительная линия 41"/>
          <p:cNvCxnSpPr/>
          <p:nvPr/>
        </p:nvCxnSpPr>
        <p:spPr>
          <a:xfrm flipV="1">
            <a:off x="5796136" y="2948724"/>
            <a:ext cx="2092467" cy="674987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82527" y="2948722"/>
            <a:ext cx="1584176" cy="648072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7528563" y="2622550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63" y="2622550"/>
                <a:ext cx="40402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212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7350679" y="3201921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679" y="3201921"/>
                <a:ext cx="385875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238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579047" y="2859780"/>
                <a:ext cx="4666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047" y="2859780"/>
                <a:ext cx="466666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1948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Овал 46"/>
          <p:cNvSpPr/>
          <p:nvPr/>
        </p:nvSpPr>
        <p:spPr>
          <a:xfrm>
            <a:off x="6779242" y="3254692"/>
            <a:ext cx="72000" cy="72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938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4" grpId="0" animBg="1"/>
      <p:bldP spid="87" grpId="0" animBg="1"/>
      <p:bldP spid="88" grpId="0"/>
      <p:bldP spid="91" grpId="0"/>
      <p:bldP spid="154" grpId="0" animBg="1"/>
      <p:bldP spid="155" grpId="0"/>
      <p:bldP spid="2" grpId="0"/>
      <p:bldP spid="3" grpId="0"/>
      <p:bldP spid="37" grpId="0" animBg="1"/>
      <p:bldP spid="51" grpId="0"/>
      <p:bldP spid="52" grpId="0"/>
      <p:bldP spid="38" grpId="0"/>
      <p:bldP spid="39" grpId="0" animBg="1"/>
      <p:bldP spid="40" grpId="0"/>
      <p:bldP spid="44" grpId="0"/>
      <p:bldP spid="45" grpId="0"/>
      <p:bldP spid="46" grpId="0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6893663" y="3071813"/>
            <a:ext cx="990600" cy="1552575"/>
          </a:xfrm>
          <a:custGeom>
            <a:avLst/>
            <a:gdLst>
              <a:gd name="connsiteX0" fmla="*/ 4762 w 990600"/>
              <a:gd name="connsiteY0" fmla="*/ 942975 h 1552575"/>
              <a:gd name="connsiteX1" fmla="*/ 0 w 990600"/>
              <a:gd name="connsiteY1" fmla="*/ 1552575 h 1552575"/>
              <a:gd name="connsiteX2" fmla="*/ 990600 w 990600"/>
              <a:gd name="connsiteY2" fmla="*/ 1252537 h 1552575"/>
              <a:gd name="connsiteX3" fmla="*/ 990600 w 990600"/>
              <a:gd name="connsiteY3" fmla="*/ 0 h 1552575"/>
              <a:gd name="connsiteX4" fmla="*/ 4762 w 990600"/>
              <a:gd name="connsiteY4" fmla="*/ 9429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552575">
                <a:moveTo>
                  <a:pt x="4762" y="942975"/>
                </a:moveTo>
                <a:cubicBezTo>
                  <a:pt x="3175" y="1146175"/>
                  <a:pt x="1587" y="1349375"/>
                  <a:pt x="0" y="1552575"/>
                </a:cubicBezTo>
                <a:lnTo>
                  <a:pt x="990600" y="1252537"/>
                </a:lnTo>
                <a:lnTo>
                  <a:pt x="990600" y="0"/>
                </a:lnTo>
                <a:lnTo>
                  <a:pt x="4762" y="9429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5694455" y="3073799"/>
            <a:ext cx="3024336" cy="936000"/>
          </a:xfrm>
          <a:prstGeom prst="parallelogram">
            <a:avLst>
              <a:gd name="adj" fmla="val 45111"/>
            </a:avLst>
          </a:prstGeom>
          <a:solidFill>
            <a:schemeClr val="accent3">
              <a:lumMod val="20000"/>
              <a:lumOff val="80000"/>
              <a:alpha val="7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898425" y="1776413"/>
            <a:ext cx="990600" cy="2233612"/>
          </a:xfrm>
          <a:custGeom>
            <a:avLst/>
            <a:gdLst>
              <a:gd name="connsiteX0" fmla="*/ 0 w 990600"/>
              <a:gd name="connsiteY0" fmla="*/ 947737 h 2233612"/>
              <a:gd name="connsiteX1" fmla="*/ 0 w 990600"/>
              <a:gd name="connsiteY1" fmla="*/ 2233612 h 2233612"/>
              <a:gd name="connsiteX2" fmla="*/ 985838 w 990600"/>
              <a:gd name="connsiteY2" fmla="*/ 1290637 h 2233612"/>
              <a:gd name="connsiteX3" fmla="*/ 990600 w 990600"/>
              <a:gd name="connsiteY3" fmla="*/ 0 h 2233612"/>
              <a:gd name="connsiteX4" fmla="*/ 0 w 990600"/>
              <a:gd name="connsiteY4" fmla="*/ 947737 h 223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2233612">
                <a:moveTo>
                  <a:pt x="0" y="947737"/>
                </a:moveTo>
                <a:lnTo>
                  <a:pt x="0" y="2233612"/>
                </a:lnTo>
                <a:lnTo>
                  <a:pt x="985838" y="1290637"/>
                </a:lnTo>
                <a:cubicBezTo>
                  <a:pt x="987425" y="860425"/>
                  <a:pt x="989013" y="430212"/>
                  <a:pt x="990600" y="0"/>
                </a:cubicBezTo>
                <a:lnTo>
                  <a:pt x="0" y="947737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756351" y="3626469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351" y="3626469"/>
                <a:ext cx="40402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388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араллелограмм 28"/>
          <p:cNvSpPr/>
          <p:nvPr/>
        </p:nvSpPr>
        <p:spPr>
          <a:xfrm>
            <a:off x="5694455" y="1779662"/>
            <a:ext cx="3024336" cy="936104"/>
          </a:xfrm>
          <a:prstGeom prst="parallelogram">
            <a:avLst>
              <a:gd name="adj" fmla="val 41556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730950" y="2338792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950" y="2338792"/>
                <a:ext cx="40402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424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4"/>
            <a:ext cx="8352928" cy="72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3676" y="267494"/>
            <a:ext cx="8242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Свойство 1.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Если две параллельные плоскости пересечены третьей, то линии их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пересечения параллельны.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383" y="1051115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4383" y="1347614"/>
                <a:ext cx="30754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Пусть даны плоскости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347614"/>
                <a:ext cx="307548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84" t="-9836" r="-15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4383" y="1635646"/>
                <a:ext cx="329151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И пусть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635646"/>
                <a:ext cx="329151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481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олилиния 5"/>
          <p:cNvSpPr/>
          <p:nvPr/>
        </p:nvSpPr>
        <p:spPr>
          <a:xfrm>
            <a:off x="6895250" y="1241425"/>
            <a:ext cx="993775" cy="1482725"/>
          </a:xfrm>
          <a:custGeom>
            <a:avLst/>
            <a:gdLst>
              <a:gd name="connsiteX0" fmla="*/ 993775 w 993775"/>
              <a:gd name="connsiteY0" fmla="*/ 530225 h 1482725"/>
              <a:gd name="connsiteX1" fmla="*/ 987425 w 993775"/>
              <a:gd name="connsiteY1" fmla="*/ 0 h 1482725"/>
              <a:gd name="connsiteX2" fmla="*/ 0 w 993775"/>
              <a:gd name="connsiteY2" fmla="*/ 304800 h 1482725"/>
              <a:gd name="connsiteX3" fmla="*/ 6350 w 993775"/>
              <a:gd name="connsiteY3" fmla="*/ 1482725 h 1482725"/>
              <a:gd name="connsiteX4" fmla="*/ 993775 w 993775"/>
              <a:gd name="connsiteY4" fmla="*/ 530225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775" h="1482725">
                <a:moveTo>
                  <a:pt x="993775" y="530225"/>
                </a:moveTo>
                <a:cubicBezTo>
                  <a:pt x="991658" y="353483"/>
                  <a:pt x="989542" y="176742"/>
                  <a:pt x="987425" y="0"/>
                </a:cubicBezTo>
                <a:lnTo>
                  <a:pt x="0" y="304800"/>
                </a:lnTo>
                <a:cubicBezTo>
                  <a:pt x="2117" y="697442"/>
                  <a:pt x="4233" y="1090083"/>
                  <a:pt x="6350" y="1482725"/>
                </a:cubicBezTo>
                <a:lnTo>
                  <a:pt x="993775" y="53022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847146" y="4194593"/>
                <a:ext cx="3838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ru-RU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146" y="4194593"/>
                <a:ext cx="383887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53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6611698" y="1526921"/>
            <a:ext cx="1531030" cy="1476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625796" y="2797300"/>
            <a:ext cx="1531030" cy="14768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816555" y="1305279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555" y="1305279"/>
                <a:ext cx="37144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803893" y="2658660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893" y="2658660"/>
                <a:ext cx="36766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4383" y="1944884"/>
                <a:ext cx="2148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Докажем, что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944884"/>
                <a:ext cx="214828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266" t="-9836" r="-339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4383" y="2274426"/>
                <a:ext cx="2792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Рассмотрим прямые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274426"/>
                <a:ext cx="2792046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743" t="-9836" r="-283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4383" y="2617532"/>
                <a:ext cx="156332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617532"/>
                <a:ext cx="1563321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48929" y="2947899"/>
                <a:ext cx="32876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Прямые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не пересекаются.</a:t>
                </a:r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9" y="2947899"/>
                <a:ext cx="3287695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481" t="-10000" r="-222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0462" y="3257962"/>
                <a:ext cx="51676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Times New Roman"/>
                    <a:ea typeface="Calibri"/>
                  </a:rPr>
                  <a:t>Если бы прямые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 пересекались, то их общая точка принадлежала бы плоскостям</a:t>
                </a:r>
                <a:r>
                  <a:rPr lang="ru-RU" dirty="0" smtClean="0"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и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62" y="3257962"/>
                <a:ext cx="5167642" cy="646331"/>
              </a:xfrm>
              <a:prstGeom prst="rect">
                <a:avLst/>
              </a:prstGeom>
              <a:blipFill rotWithShape="1">
                <a:blip r:embed="rId15"/>
                <a:stretch>
                  <a:fillRect l="-1061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1995" y="3850960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dirty="0" smtClean="0">
                    <a:latin typeface="Times New Roman"/>
                    <a:ea typeface="Calibri"/>
                  </a:rPr>
                  <a:t>Чего </a:t>
                </a:r>
                <a:r>
                  <a:rPr lang="ru-RU" dirty="0">
                    <a:latin typeface="Times New Roman"/>
                    <a:ea typeface="Calibri"/>
                  </a:rPr>
                  <a:t>быть не может, </a:t>
                </a:r>
                <a:r>
                  <a:rPr lang="ru-RU" dirty="0" smtClean="0">
                    <a:latin typeface="Times New Roman"/>
                    <a:ea typeface="Calibri"/>
                  </a:rPr>
                  <a:t>т. к. по </a:t>
                </a:r>
                <a:r>
                  <a:rPr lang="ru-RU" dirty="0">
                    <a:latin typeface="Times New Roman"/>
                    <a:ea typeface="Calibri"/>
                  </a:rPr>
                  <a:t>условию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95" y="3850960"/>
                <a:ext cx="4572000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36267" y="4147459"/>
                <a:ext cx="23318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latin typeface="Times New Roman"/>
                    <a:ea typeface="Calibri"/>
                  </a:rPr>
                  <a:t>Таким образом,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67" y="4147459"/>
                <a:ext cx="2331857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2089" t="-9836" r="-36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334924" y="4451600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7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 animBg="1"/>
      <p:bldP spid="7" grpId="0" animBg="1"/>
      <p:bldP spid="28" grpId="0"/>
      <p:bldP spid="29" grpId="0" animBg="1"/>
      <p:bldP spid="30" grpId="0"/>
      <p:bldP spid="3" grpId="0"/>
      <p:bldP spid="15" grpId="0"/>
      <p:bldP spid="18" grpId="0"/>
      <p:bldP spid="19" grpId="0"/>
      <p:bldP spid="6" grpId="0" animBg="1"/>
      <p:bldP spid="23" grpId="0"/>
      <p:bldP spid="21" grpId="0"/>
      <p:bldP spid="22" grpId="0"/>
      <p:bldP spid="32" grpId="0"/>
      <p:bldP spid="33" grpId="0"/>
      <p:bldP spid="34" grpId="0"/>
      <p:bldP spid="35" grpId="0"/>
      <p:bldP spid="24" grpId="0"/>
      <p:bldP spid="25" grpId="0"/>
      <p:bldP spid="2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projects\Математика\Катя\рисунки\Геометрия 10\artleo.com-462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7"/>
          <a:stretch/>
        </p:blipFill>
        <p:spPr bwMode="auto">
          <a:xfrm>
            <a:off x="3034" y="1497"/>
            <a:ext cx="9177478" cy="524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03134" y="1504330"/>
            <a:ext cx="4392488" cy="22032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771800" y="2198026"/>
            <a:ext cx="3672408" cy="707886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Линии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пересечения пола и потолка со стеной комнаты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-8626" y="-17253"/>
            <a:ext cx="9187132" cy="1518249"/>
          </a:xfrm>
          <a:custGeom>
            <a:avLst/>
            <a:gdLst>
              <a:gd name="connsiteX0" fmla="*/ 0 w 9187132"/>
              <a:gd name="connsiteY0" fmla="*/ 0 h 1518249"/>
              <a:gd name="connsiteX1" fmla="*/ 0 w 9187132"/>
              <a:gd name="connsiteY1" fmla="*/ 146649 h 1518249"/>
              <a:gd name="connsiteX2" fmla="*/ 2398143 w 9187132"/>
              <a:gd name="connsiteY2" fmla="*/ 1518249 h 1518249"/>
              <a:gd name="connsiteX3" fmla="*/ 6814868 w 9187132"/>
              <a:gd name="connsiteY3" fmla="*/ 1518249 h 1518249"/>
              <a:gd name="connsiteX4" fmla="*/ 9187132 w 9187132"/>
              <a:gd name="connsiteY4" fmla="*/ 155276 h 1518249"/>
              <a:gd name="connsiteX5" fmla="*/ 9187132 w 9187132"/>
              <a:gd name="connsiteY5" fmla="*/ 25879 h 1518249"/>
              <a:gd name="connsiteX6" fmla="*/ 0 w 9187132"/>
              <a:gd name="connsiteY6" fmla="*/ 0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87132" h="1518249">
                <a:moveTo>
                  <a:pt x="0" y="0"/>
                </a:moveTo>
                <a:lnTo>
                  <a:pt x="0" y="146649"/>
                </a:lnTo>
                <a:lnTo>
                  <a:pt x="2398143" y="1518249"/>
                </a:lnTo>
                <a:lnTo>
                  <a:pt x="6814868" y="1518249"/>
                </a:lnTo>
                <a:lnTo>
                  <a:pt x="9187132" y="155276"/>
                </a:lnTo>
                <a:lnTo>
                  <a:pt x="9187132" y="258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3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0" y="3692106"/>
            <a:ext cx="9178506" cy="1492369"/>
          </a:xfrm>
          <a:custGeom>
            <a:avLst/>
            <a:gdLst>
              <a:gd name="connsiteX0" fmla="*/ 0 w 9187132"/>
              <a:gd name="connsiteY0" fmla="*/ 1414732 h 1492369"/>
              <a:gd name="connsiteX1" fmla="*/ 8626 w 9187132"/>
              <a:gd name="connsiteY1" fmla="*/ 1043796 h 1492369"/>
              <a:gd name="connsiteX2" fmla="*/ 2415396 w 9187132"/>
              <a:gd name="connsiteY2" fmla="*/ 0 h 1492369"/>
              <a:gd name="connsiteX3" fmla="*/ 6788988 w 9187132"/>
              <a:gd name="connsiteY3" fmla="*/ 8626 h 1492369"/>
              <a:gd name="connsiteX4" fmla="*/ 9187132 w 9187132"/>
              <a:gd name="connsiteY4" fmla="*/ 1043796 h 1492369"/>
              <a:gd name="connsiteX5" fmla="*/ 9161252 w 9187132"/>
              <a:gd name="connsiteY5" fmla="*/ 1492369 h 1492369"/>
              <a:gd name="connsiteX6" fmla="*/ 0 w 9187132"/>
              <a:gd name="connsiteY6" fmla="*/ 1414732 h 1492369"/>
              <a:gd name="connsiteX0" fmla="*/ 0 w 9178506"/>
              <a:gd name="connsiteY0" fmla="*/ 1475117 h 1492369"/>
              <a:gd name="connsiteX1" fmla="*/ 0 w 9178506"/>
              <a:gd name="connsiteY1" fmla="*/ 1043796 h 1492369"/>
              <a:gd name="connsiteX2" fmla="*/ 2406770 w 9178506"/>
              <a:gd name="connsiteY2" fmla="*/ 0 h 1492369"/>
              <a:gd name="connsiteX3" fmla="*/ 6780362 w 9178506"/>
              <a:gd name="connsiteY3" fmla="*/ 8626 h 1492369"/>
              <a:gd name="connsiteX4" fmla="*/ 9178506 w 9178506"/>
              <a:gd name="connsiteY4" fmla="*/ 1043796 h 1492369"/>
              <a:gd name="connsiteX5" fmla="*/ 9152626 w 9178506"/>
              <a:gd name="connsiteY5" fmla="*/ 1492369 h 1492369"/>
              <a:gd name="connsiteX6" fmla="*/ 0 w 9178506"/>
              <a:gd name="connsiteY6" fmla="*/ 1475117 h 1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8506" h="1492369">
                <a:moveTo>
                  <a:pt x="0" y="1475117"/>
                </a:moveTo>
                <a:lnTo>
                  <a:pt x="0" y="1043796"/>
                </a:lnTo>
                <a:lnTo>
                  <a:pt x="2406770" y="0"/>
                </a:lnTo>
                <a:lnTo>
                  <a:pt x="6780362" y="8626"/>
                </a:lnTo>
                <a:lnTo>
                  <a:pt x="9178506" y="1043796"/>
                </a:lnTo>
                <a:lnTo>
                  <a:pt x="9152626" y="1492369"/>
                </a:lnTo>
                <a:lnTo>
                  <a:pt x="0" y="147511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3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99597" y="1541413"/>
            <a:ext cx="4392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02772" y="3675112"/>
            <a:ext cx="4392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83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6893663" y="3071813"/>
            <a:ext cx="990600" cy="1552575"/>
          </a:xfrm>
          <a:custGeom>
            <a:avLst/>
            <a:gdLst>
              <a:gd name="connsiteX0" fmla="*/ 4762 w 990600"/>
              <a:gd name="connsiteY0" fmla="*/ 942975 h 1552575"/>
              <a:gd name="connsiteX1" fmla="*/ 0 w 990600"/>
              <a:gd name="connsiteY1" fmla="*/ 1552575 h 1552575"/>
              <a:gd name="connsiteX2" fmla="*/ 990600 w 990600"/>
              <a:gd name="connsiteY2" fmla="*/ 1252537 h 1552575"/>
              <a:gd name="connsiteX3" fmla="*/ 990600 w 990600"/>
              <a:gd name="connsiteY3" fmla="*/ 0 h 1552575"/>
              <a:gd name="connsiteX4" fmla="*/ 4762 w 990600"/>
              <a:gd name="connsiteY4" fmla="*/ 9429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552575">
                <a:moveTo>
                  <a:pt x="4762" y="942975"/>
                </a:moveTo>
                <a:cubicBezTo>
                  <a:pt x="3175" y="1146175"/>
                  <a:pt x="1587" y="1349375"/>
                  <a:pt x="0" y="1552575"/>
                </a:cubicBezTo>
                <a:lnTo>
                  <a:pt x="990600" y="1252537"/>
                </a:lnTo>
                <a:lnTo>
                  <a:pt x="990600" y="0"/>
                </a:lnTo>
                <a:lnTo>
                  <a:pt x="4762" y="9429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7624351" y="3332885"/>
            <a:ext cx="5897" cy="82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7070273" y="3878467"/>
            <a:ext cx="5897" cy="43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араллелограмм 26"/>
          <p:cNvSpPr/>
          <p:nvPr/>
        </p:nvSpPr>
        <p:spPr>
          <a:xfrm>
            <a:off x="5694455" y="3073799"/>
            <a:ext cx="3024336" cy="936000"/>
          </a:xfrm>
          <a:prstGeom prst="parallelogram">
            <a:avLst>
              <a:gd name="adj" fmla="val 45111"/>
            </a:avLst>
          </a:prstGeom>
          <a:solidFill>
            <a:schemeClr val="accent3">
              <a:lumMod val="20000"/>
              <a:lumOff val="80000"/>
              <a:alpha val="7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898425" y="1776413"/>
            <a:ext cx="990600" cy="2233612"/>
          </a:xfrm>
          <a:custGeom>
            <a:avLst/>
            <a:gdLst>
              <a:gd name="connsiteX0" fmla="*/ 0 w 990600"/>
              <a:gd name="connsiteY0" fmla="*/ 947737 h 2233612"/>
              <a:gd name="connsiteX1" fmla="*/ 0 w 990600"/>
              <a:gd name="connsiteY1" fmla="*/ 2233612 h 2233612"/>
              <a:gd name="connsiteX2" fmla="*/ 985838 w 990600"/>
              <a:gd name="connsiteY2" fmla="*/ 1290637 h 2233612"/>
              <a:gd name="connsiteX3" fmla="*/ 990600 w 990600"/>
              <a:gd name="connsiteY3" fmla="*/ 0 h 2233612"/>
              <a:gd name="connsiteX4" fmla="*/ 0 w 990600"/>
              <a:gd name="connsiteY4" fmla="*/ 947737 h 223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2233612">
                <a:moveTo>
                  <a:pt x="0" y="947737"/>
                </a:moveTo>
                <a:lnTo>
                  <a:pt x="0" y="2233612"/>
                </a:lnTo>
                <a:lnTo>
                  <a:pt x="985838" y="1290637"/>
                </a:lnTo>
                <a:cubicBezTo>
                  <a:pt x="987425" y="860425"/>
                  <a:pt x="989013" y="430212"/>
                  <a:pt x="990600" y="0"/>
                </a:cubicBezTo>
                <a:lnTo>
                  <a:pt x="0" y="947737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756351" y="3626469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351" y="3626469"/>
                <a:ext cx="40402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388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единительная линия 44"/>
          <p:cNvCxnSpPr>
            <a:stCxn id="43" idx="0"/>
            <a:endCxn id="41" idx="4"/>
          </p:cNvCxnSpPr>
          <p:nvPr/>
        </p:nvCxnSpPr>
        <p:spPr>
          <a:xfrm flipV="1">
            <a:off x="7075322" y="2578053"/>
            <a:ext cx="14866" cy="1233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629668" y="2034343"/>
            <a:ext cx="14866" cy="1233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7070725" y="2006600"/>
            <a:ext cx="571500" cy="1841500"/>
          </a:xfrm>
          <a:custGeom>
            <a:avLst/>
            <a:gdLst>
              <a:gd name="connsiteX0" fmla="*/ 19050 w 571500"/>
              <a:gd name="connsiteY0" fmla="*/ 530225 h 1841500"/>
              <a:gd name="connsiteX1" fmla="*/ 571500 w 571500"/>
              <a:gd name="connsiteY1" fmla="*/ 0 h 1841500"/>
              <a:gd name="connsiteX2" fmla="*/ 558800 w 571500"/>
              <a:gd name="connsiteY2" fmla="*/ 1295400 h 1841500"/>
              <a:gd name="connsiteX3" fmla="*/ 0 w 571500"/>
              <a:gd name="connsiteY3" fmla="*/ 1841500 h 1841500"/>
              <a:gd name="connsiteX4" fmla="*/ 19050 w 571500"/>
              <a:gd name="connsiteY4" fmla="*/ 530225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" h="1841500">
                <a:moveTo>
                  <a:pt x="19050" y="530225"/>
                </a:moveTo>
                <a:lnTo>
                  <a:pt x="571500" y="0"/>
                </a:lnTo>
                <a:lnTo>
                  <a:pt x="558800" y="1295400"/>
                </a:lnTo>
                <a:lnTo>
                  <a:pt x="0" y="1841500"/>
                </a:lnTo>
                <a:lnTo>
                  <a:pt x="19050" y="5302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7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5694455" y="1779662"/>
            <a:ext cx="3024336" cy="936104"/>
          </a:xfrm>
          <a:prstGeom prst="parallelogram">
            <a:avLst>
              <a:gd name="adj" fmla="val 41556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730950" y="2338792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950" y="2338792"/>
                <a:ext cx="40402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424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4"/>
            <a:ext cx="8352928" cy="72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3676" y="267494"/>
            <a:ext cx="8242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Свойство 2.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Отрезки параллельных прямых, заключенные между параллельными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плоскостями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равны.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383" y="1051115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4383" y="1418797"/>
                <a:ext cx="30754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Пусть даны плоскости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418797"/>
                <a:ext cx="307548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84" t="-10000" r="-158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4383" y="1778837"/>
                <a:ext cx="509171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И пусть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𝐶𝐷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778837"/>
                <a:ext cx="509171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957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олилиния 5"/>
          <p:cNvSpPr/>
          <p:nvPr/>
        </p:nvSpPr>
        <p:spPr>
          <a:xfrm>
            <a:off x="6895250" y="1241425"/>
            <a:ext cx="993775" cy="1482725"/>
          </a:xfrm>
          <a:custGeom>
            <a:avLst/>
            <a:gdLst>
              <a:gd name="connsiteX0" fmla="*/ 993775 w 993775"/>
              <a:gd name="connsiteY0" fmla="*/ 530225 h 1482725"/>
              <a:gd name="connsiteX1" fmla="*/ 987425 w 993775"/>
              <a:gd name="connsiteY1" fmla="*/ 0 h 1482725"/>
              <a:gd name="connsiteX2" fmla="*/ 0 w 993775"/>
              <a:gd name="connsiteY2" fmla="*/ 304800 h 1482725"/>
              <a:gd name="connsiteX3" fmla="*/ 6350 w 993775"/>
              <a:gd name="connsiteY3" fmla="*/ 1482725 h 1482725"/>
              <a:gd name="connsiteX4" fmla="*/ 993775 w 993775"/>
              <a:gd name="connsiteY4" fmla="*/ 530225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775" h="1482725">
                <a:moveTo>
                  <a:pt x="993775" y="530225"/>
                </a:moveTo>
                <a:cubicBezTo>
                  <a:pt x="991658" y="353483"/>
                  <a:pt x="989542" y="176742"/>
                  <a:pt x="987425" y="0"/>
                </a:cubicBezTo>
                <a:lnTo>
                  <a:pt x="0" y="304800"/>
                </a:lnTo>
                <a:cubicBezTo>
                  <a:pt x="2117" y="697442"/>
                  <a:pt x="4233" y="1090083"/>
                  <a:pt x="6350" y="1482725"/>
                </a:cubicBezTo>
                <a:lnTo>
                  <a:pt x="993775" y="53022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847146" y="4194593"/>
                <a:ext cx="3838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ru-RU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146" y="4194593"/>
                <a:ext cx="383887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53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6896044" y="1771650"/>
            <a:ext cx="990600" cy="952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7" idx="2"/>
            <a:endCxn id="7" idx="1"/>
          </p:cNvCxnSpPr>
          <p:nvPr/>
        </p:nvCxnSpPr>
        <p:spPr>
          <a:xfrm flipH="1">
            <a:off x="6898425" y="3067050"/>
            <a:ext cx="985838" cy="94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000397" y="1474696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397" y="1474696"/>
                <a:ext cx="37144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554001" y="1275606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001" y="1275606"/>
                <a:ext cx="36766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4383" y="2160083"/>
                <a:ext cx="2542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Докажем, что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</m:t>
                    </m:r>
                    <m:r>
                      <a:rPr lang="ru-RU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160083"/>
                <a:ext cx="254294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914" t="-9836" r="-33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4382" y="2561633"/>
                <a:ext cx="451565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,</a:t>
                </a:r>
                <a:r>
                  <a:rPr lang="en-US" dirty="0">
                    <a:solidFill>
                      <a:srgbClr val="00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𝐵𝐷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2" y="2561633"/>
                <a:ext cx="45156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4383" y="2976747"/>
                <a:ext cx="343552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𝐴𝐶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𝐵𝐷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– по 1-ому свойству.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976747"/>
                <a:ext cx="343552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48929" y="3379122"/>
                <a:ext cx="54753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Значит,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𝐴𝐵𝐷𝐶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параллелограмм 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𝐴𝐶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𝐵𝐷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).</a:t>
                </a:r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9" y="3379122"/>
                <a:ext cx="5475345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891" t="-9836" r="-122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0462" y="3786594"/>
                <a:ext cx="47355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</m:t>
                    </m:r>
                    <m:r>
                      <a:rPr lang="ru-RU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по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свойствам параллелограмма.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62" y="3786594"/>
                <a:ext cx="4735594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334924" y="4218642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821492" y="2253400"/>
                <a:ext cx="3629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492" y="2253400"/>
                <a:ext cx="362983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1333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6811969" y="3564168"/>
                <a:ext cx="3713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969" y="3564168"/>
                <a:ext cx="371320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455" r="-1475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546423" y="1621883"/>
                <a:ext cx="3620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423" y="1621883"/>
                <a:ext cx="362022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528908" y="2957403"/>
                <a:ext cx="37984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908" y="2957403"/>
                <a:ext cx="379848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357" r="-1451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Овал 40"/>
          <p:cNvSpPr/>
          <p:nvPr/>
        </p:nvSpPr>
        <p:spPr>
          <a:xfrm>
            <a:off x="7054188" y="2506053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7605869" y="1973422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039322" y="3811730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592152" y="3264241"/>
            <a:ext cx="72000" cy="72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7089899" y="1635646"/>
            <a:ext cx="0" cy="873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7643956" y="1419622"/>
            <a:ext cx="0" cy="5593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003605" y="3003798"/>
            <a:ext cx="144016" cy="14401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7553478" y="2787774"/>
            <a:ext cx="144016" cy="14401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434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 animBg="1"/>
      <p:bldP spid="7" grpId="0" animBg="1"/>
      <p:bldP spid="28" grpId="0"/>
      <p:bldP spid="61" grpId="0" animBg="1"/>
      <p:bldP spid="29" grpId="0" animBg="1"/>
      <p:bldP spid="30" grpId="0"/>
      <p:bldP spid="3" grpId="0"/>
      <p:bldP spid="15" grpId="0"/>
      <p:bldP spid="18" grpId="0"/>
      <p:bldP spid="19" grpId="0"/>
      <p:bldP spid="6" grpId="0" animBg="1"/>
      <p:bldP spid="23" grpId="0"/>
      <p:bldP spid="21" grpId="0"/>
      <p:bldP spid="22" grpId="0"/>
      <p:bldP spid="32" grpId="0"/>
      <p:bldP spid="33" grpId="0"/>
      <p:bldP spid="34" grpId="0"/>
      <p:bldP spid="35" grpId="0"/>
      <p:bldP spid="24" grpId="0"/>
      <p:bldP spid="38" grpId="0"/>
      <p:bldP spid="36" grpId="0"/>
      <p:bldP spid="37" grpId="0"/>
      <p:bldP spid="39" grpId="0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 rot="16200000" flipV="1">
            <a:off x="6831610" y="1160024"/>
            <a:ext cx="857448" cy="2254036"/>
            <a:chOff x="4630875" y="1689736"/>
            <a:chExt cx="4205404" cy="2191423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16200000">
              <a:off x="3671737" y="2653020"/>
              <a:ext cx="2088131" cy="16985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4805492" y="1689736"/>
              <a:ext cx="4030787" cy="637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 flipV="1">
              <a:off x="4633378" y="3787577"/>
              <a:ext cx="3905510" cy="93582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араллелограмм 26"/>
          <p:cNvSpPr/>
          <p:nvPr/>
        </p:nvSpPr>
        <p:spPr>
          <a:xfrm>
            <a:off x="5613580" y="1253841"/>
            <a:ext cx="3168000" cy="1260000"/>
          </a:xfrm>
          <a:prstGeom prst="parallelogram">
            <a:avLst>
              <a:gd name="adj" fmla="val 45111"/>
            </a:avLst>
          </a:prstGeom>
          <a:solidFill>
            <a:schemeClr val="accent3">
              <a:lumMod val="20000"/>
              <a:lumOff val="80000"/>
              <a:alpha val="7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615571" y="2147735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571" y="2147735"/>
                <a:ext cx="40402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575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араллелограмм 28"/>
          <p:cNvSpPr/>
          <p:nvPr/>
        </p:nvSpPr>
        <p:spPr>
          <a:xfrm>
            <a:off x="5584384" y="2947370"/>
            <a:ext cx="3168000" cy="1260000"/>
          </a:xfrm>
          <a:prstGeom prst="parallelogram">
            <a:avLst>
              <a:gd name="adj" fmla="val 41556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586375" y="3839734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375" y="3839734"/>
                <a:ext cx="40402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238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4"/>
            <a:ext cx="8352928" cy="72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3676" y="267494"/>
            <a:ext cx="8242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Свойство 3.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Через точку, не лежащую в данной плоскости, проходит плоскость,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параллельная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данной, и притом единственная.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383" y="1051115"/>
            <a:ext cx="19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4383" y="1347614"/>
                <a:ext cx="42276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Пусть дана плоскость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и точка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ru-RU" dirty="0">
                        <a:latin typeface="Cambria Math"/>
                      </a:rPr>
                      <m:t>∉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347614"/>
                <a:ext cx="4227617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153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4383" y="1635646"/>
                <a:ext cx="22834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libri"/>
                      </a:rPr>
                      <m:t>𝑏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635646"/>
                <a:ext cx="2283401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4383" y="1923678"/>
                <a:ext cx="3598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𝑎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𝑏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причем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𝑎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𝑏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1923678"/>
                <a:ext cx="359848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0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44382" y="2283718"/>
                <a:ext cx="43716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Рассмотрим плоскость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𝑎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𝑏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).</a:t>
                </a:r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2" y="2283718"/>
                <a:ext cx="437163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14" t="-10000" r="-11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44383" y="2643758"/>
                <a:ext cx="458765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Плоскость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– искомая, т. к.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ru-RU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3" y="2643758"/>
                <a:ext cx="4587657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062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48929" y="3003798"/>
                <a:ext cx="458978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latin typeface="Times New Roman"/>
                    <a:ea typeface="Calibri"/>
                  </a:rPr>
                  <a:t>Предположим, что </a:t>
                </a:r>
                <a:r>
                  <a:rPr lang="ru-RU" dirty="0" smtClean="0">
                    <a:latin typeface="Times New Roman"/>
                    <a:ea typeface="Calibri"/>
                  </a:rPr>
                  <a:t>существует плоскость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,</a:t>
                </a:r>
              </a:p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которая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ru-RU" i="1" dirty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9" y="3003798"/>
                <a:ext cx="4589783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1062" t="-4717" r="-1594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Параллелограмм 61"/>
          <p:cNvSpPr/>
          <p:nvPr/>
        </p:nvSpPr>
        <p:spPr>
          <a:xfrm>
            <a:off x="5910722" y="1364548"/>
            <a:ext cx="2628000" cy="1008000"/>
          </a:xfrm>
          <a:prstGeom prst="parallelogram">
            <a:avLst>
              <a:gd name="adj" fmla="val 45111"/>
            </a:avLst>
          </a:prstGeom>
          <a:solidFill>
            <a:schemeClr val="accent5">
              <a:lumMod val="20000"/>
              <a:lumOff val="80000"/>
              <a:alpha val="7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0462" y="3579862"/>
                <a:ext cx="47355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dirty="0" smtClean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r>
                  <a:rPr lang="en-US" dirty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/>
                    <a:ea typeface="Calibri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62" y="3579862"/>
                <a:ext cx="473559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334924" y="4578682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115196" y="3219823"/>
            <a:ext cx="2232248" cy="72007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441368" y="3219822"/>
            <a:ext cx="1584176" cy="648072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6012160" y="3550984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50984"/>
                <a:ext cx="404020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692" r="-2089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516216" y="2977920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977920"/>
                <a:ext cx="385875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692" r="-23810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5970632" y="979954"/>
                <a:ext cx="3838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632" y="979954"/>
                <a:ext cx="383887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692" r="-2539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323528" y="3939902"/>
                <a:ext cx="316835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Times New Roman"/>
                    <a:ea typeface="Calibri"/>
                  </a:rPr>
                  <a:t>Следовательно,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libri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39902"/>
                <a:ext cx="3168352" cy="369332"/>
              </a:xfrm>
              <a:prstGeom prst="rect">
                <a:avLst/>
              </a:prstGeom>
              <a:blipFill rotWithShape="1">
                <a:blip r:embed="rId20"/>
                <a:stretch>
                  <a:fillRect l="-1538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323528" y="4252317"/>
                <a:ext cx="6302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Наше </a:t>
                </a:r>
                <a:r>
                  <a:rPr lang="ru-RU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предположение 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неверно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 </a:t>
                </a:r>
                <a:r>
                  <a:rPr lang="ru-RU" dirty="0" smtClean="0">
                    <a:solidFill>
                      <a:srgbClr val="000000"/>
                    </a:solidFill>
                    <a:latin typeface="Times New Roman"/>
                    <a:ea typeface="Calibri"/>
                  </a:rPr>
                  <a:t>и </a:t>
                </a:r>
                <a:r>
                  <a:rPr lang="ru-RU" dirty="0" smtClean="0">
                    <a:latin typeface="Times New Roman"/>
                    <a:ea typeface="Calibri"/>
                  </a:rPr>
                  <a:t>плоскость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единственная.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252317"/>
                <a:ext cx="6302046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774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985654" y="1491630"/>
                <a:ext cx="4666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4" y="1491630"/>
                <a:ext cx="466666" cy="400110"/>
              </a:xfrm>
              <a:prstGeom prst="rect">
                <a:avLst/>
              </a:prstGeom>
              <a:blipFill rotWithShape="1">
                <a:blip r:embed="rId22"/>
                <a:stretch>
                  <a:fillRect t="-7692" r="-1973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 flipV="1">
            <a:off x="6130298" y="1580891"/>
            <a:ext cx="2232248" cy="72007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456470" y="1580890"/>
            <a:ext cx="1584176" cy="64807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372200" y="1287232"/>
                <a:ext cx="4857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6"/>
                              </a:solidFill>
                              <a:latin typeface="Cambria Math"/>
                              <a:ea typeface="Calibri"/>
                            </a:rPr>
                            <m:t>𝑏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287232"/>
                <a:ext cx="485774" cy="400110"/>
              </a:xfrm>
              <a:prstGeom prst="rect">
                <a:avLst/>
              </a:prstGeom>
              <a:blipFill rotWithShape="1">
                <a:blip r:embed="rId23"/>
                <a:stretch>
                  <a:fillRect t="-7576" r="-2000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единительная линия 70"/>
          <p:cNvCxnSpPr/>
          <p:nvPr/>
        </p:nvCxnSpPr>
        <p:spPr>
          <a:xfrm>
            <a:off x="6516216" y="1923678"/>
            <a:ext cx="151216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444208" y="1779662"/>
            <a:ext cx="1728192" cy="288032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6444208" y="1635646"/>
                <a:ext cx="2865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𝑙</m:t>
                      </m:r>
                    </m:oMath>
                  </m:oMathPara>
                </a14:m>
                <a:endParaRPr lang="ru-RU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635646"/>
                <a:ext cx="286552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961" r="-1489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6228184" y="1779662"/>
                <a:ext cx="3594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  <a:ea typeface="Calibri"/>
                            </a:rPr>
                            <m:t>𝑙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79662"/>
                <a:ext cx="359457" cy="307777"/>
              </a:xfrm>
              <a:prstGeom prst="rect">
                <a:avLst/>
              </a:prstGeom>
              <a:blipFill rotWithShape="1">
                <a:blip r:embed="rId25"/>
                <a:stretch>
                  <a:fillRect t="-2000" r="-1186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Овал 46"/>
          <p:cNvSpPr/>
          <p:nvPr/>
        </p:nvSpPr>
        <p:spPr>
          <a:xfrm>
            <a:off x="7253556" y="1877916"/>
            <a:ext cx="72000" cy="72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 rot="16200000" flipH="1">
            <a:off x="6764113" y="367937"/>
            <a:ext cx="857448" cy="2254036"/>
            <a:chOff x="4630875" y="1689736"/>
            <a:chExt cx="4205404" cy="2191423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16200000">
              <a:off x="3671737" y="2653020"/>
              <a:ext cx="2088131" cy="16985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805492" y="1689736"/>
              <a:ext cx="4030787" cy="637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 flipV="1">
              <a:off x="4633378" y="3787577"/>
              <a:ext cx="3905510" cy="93582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987927" y="1860455"/>
                <a:ext cx="4987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6"/>
                              </a:solidFill>
                              <a:latin typeface="Cambria Math"/>
                              <a:ea typeface="Calibri"/>
                            </a:rPr>
                            <m:t>𝑎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927" y="1860455"/>
                <a:ext cx="498726" cy="400110"/>
              </a:xfrm>
              <a:prstGeom prst="rect">
                <a:avLst/>
              </a:prstGeom>
              <a:blipFill rotWithShape="1">
                <a:blip r:embed="rId26"/>
                <a:stretch>
                  <a:fillRect t="-7576" r="-195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125793" y="1301007"/>
                <a:ext cx="4009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400" i="1">
                              <a:solidFill>
                                <a:schemeClr val="accent5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accent5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793" y="1301007"/>
                <a:ext cx="400944" cy="307777"/>
              </a:xfrm>
              <a:prstGeom prst="rect">
                <a:avLst/>
              </a:prstGeom>
              <a:blipFill rotWithShape="1">
                <a:blip r:embed="rId27"/>
                <a:stretch>
                  <a:fillRect t="-1961" r="-1060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Группа 5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3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437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" grpId="0"/>
      <p:bldP spid="15" grpId="0"/>
      <p:bldP spid="18" grpId="0"/>
      <p:bldP spid="19" grpId="0"/>
      <p:bldP spid="32" grpId="0"/>
      <p:bldP spid="33" grpId="0"/>
      <p:bldP spid="34" grpId="0"/>
      <p:bldP spid="35" grpId="0"/>
      <p:bldP spid="62" grpId="0" animBg="1"/>
      <p:bldP spid="62" grpId="1" animBg="1"/>
      <p:bldP spid="24" grpId="0"/>
      <p:bldP spid="38" grpId="0"/>
      <p:bldP spid="53" grpId="0"/>
      <p:bldP spid="54" grpId="0"/>
      <p:bldP spid="65" grpId="0"/>
      <p:bldP spid="65" grpId="1"/>
      <p:bldP spid="68" grpId="0"/>
      <p:bldP spid="70" grpId="0"/>
      <p:bldP spid="46" grpId="0"/>
      <p:bldP spid="60" grpId="0"/>
      <p:bldP spid="73" grpId="0"/>
      <p:bldP spid="73" grpId="1"/>
      <p:bldP spid="74" grpId="0"/>
      <p:bldP spid="74" grpId="1"/>
      <p:bldP spid="47" grpId="0" animBg="1"/>
      <p:bldP spid="59" grpId="0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924" y="267494"/>
                <a:ext cx="85575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Даны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плоскости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Плоскость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пересекает эти плоскости по прямым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соответственно,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причем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, прямая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Прямая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cs typeface="Times New Roman" pitchFamily="18" charset="0"/>
                      </a:rPr>
                      <m:t>𝐸𝐹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 пересекает прямые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в точках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соответственно. Угол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1600" b="0" i="1" dirty="0" smtClean="0">
                        <a:latin typeface="Cambria Math"/>
                        <a:ea typeface="Cambria Math"/>
                      </a:rPr>
                      <m:t>𝑀𝐸</m:t>
                    </m:r>
                    <m:r>
                      <a:rPr lang="en-US" sz="1600" b="0" i="1" dirty="0" smtClean="0">
                        <a:latin typeface="Cambria Math"/>
                        <a:ea typeface="Cambria Math"/>
                      </a:rPr>
                      <m:t>=118°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 Определите чему равен угол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1600" b="0" i="1" dirty="0" smtClean="0">
                        <a:latin typeface="Cambria Math"/>
                        <a:ea typeface="Cambria Math"/>
                      </a:rPr>
                      <m:t>𝑁𝐷</m:t>
                    </m:r>
                  </m:oMath>
                </a14:m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4" y="267494"/>
                <a:ext cx="8557556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427" t="-2206" r="-427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34924" y="1148804"/>
            <a:ext cx="109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34924" y="3723878"/>
                <a:ext cx="217258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𝑀𝑁𝐷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=62°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4" y="3723878"/>
                <a:ext cx="2172582" cy="338554"/>
              </a:xfrm>
              <a:prstGeom prst="rect">
                <a:avLst/>
              </a:prstGeom>
              <a:blipFill rotWithShape="1">
                <a:blip r:embed="rId4"/>
                <a:stretch>
                  <a:fillRect l="-1685" t="-727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27800" y="1513676"/>
                <a:ext cx="453223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Т. к.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sz="1600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ru-RU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ru-RU" sz="1600" dirty="0" smtClean="0">
                    <a:latin typeface="Times New Roman"/>
                    <a:ea typeface="Calibri"/>
                  </a:rPr>
                  <a:t>. </a:t>
                </a:r>
                <a:endParaRPr lang="ru-RU" sz="16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" y="1513676"/>
                <a:ext cx="4532232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808" t="-714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323528" y="1869241"/>
                <a:ext cx="314073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 smtClean="0">
                    <a:latin typeface="Times New Roman"/>
                    <a:ea typeface="Calibri"/>
                  </a:rPr>
                  <a:t>Тогда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𝐸𝐹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– секущая при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1600" i="1" dirty="0">
                        <a:latin typeface="Cambria Math"/>
                        <a:cs typeface="Times New Roman" pitchFamily="18" charset="0"/>
                      </a:rPr>
                      <m:t>𝐶𝐷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69241"/>
                <a:ext cx="3140732" cy="338554"/>
              </a:xfrm>
              <a:prstGeom prst="rect">
                <a:avLst/>
              </a:prstGeom>
              <a:blipFill rotWithShape="1">
                <a:blip r:embed="rId6"/>
                <a:stretch>
                  <a:fillRect l="-971" t="-5455" r="-174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323528" y="2254682"/>
                <a:ext cx="427424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𝐵𝑀𝑁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𝐴𝑀𝐸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=118°</m:t>
                    </m:r>
                  </m:oMath>
                </a14:m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– как вертикальные.</a:t>
                </a:r>
                <a:endParaRPr lang="ru-RU" sz="1600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54682"/>
                <a:ext cx="4274247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727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323528" y="3241308"/>
                <a:ext cx="429797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𝑀𝑁𝐷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180°−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𝐵𝑀𝑁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180°</m:t>
                    </m:r>
                    <m:r>
                      <a:rPr lang="ru-RU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118°=62°</m:t>
                    </m:r>
                  </m:oMath>
                </a14:m>
                <a:r>
                  <a:rPr lang="ru-RU" sz="1600" dirty="0">
                    <a:latin typeface="Times New Roman"/>
                    <a:ea typeface="Calibri"/>
                  </a:rPr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41308"/>
                <a:ext cx="4297971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7273" r="-85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олилиния 49"/>
          <p:cNvSpPr/>
          <p:nvPr/>
        </p:nvSpPr>
        <p:spPr>
          <a:xfrm>
            <a:off x="6912713" y="2990553"/>
            <a:ext cx="990600" cy="1552575"/>
          </a:xfrm>
          <a:custGeom>
            <a:avLst/>
            <a:gdLst>
              <a:gd name="connsiteX0" fmla="*/ 4762 w 990600"/>
              <a:gd name="connsiteY0" fmla="*/ 942975 h 1552575"/>
              <a:gd name="connsiteX1" fmla="*/ 0 w 990600"/>
              <a:gd name="connsiteY1" fmla="*/ 1552575 h 1552575"/>
              <a:gd name="connsiteX2" fmla="*/ 990600 w 990600"/>
              <a:gd name="connsiteY2" fmla="*/ 1252537 h 1552575"/>
              <a:gd name="connsiteX3" fmla="*/ 990600 w 990600"/>
              <a:gd name="connsiteY3" fmla="*/ 0 h 1552575"/>
              <a:gd name="connsiteX4" fmla="*/ 4762 w 990600"/>
              <a:gd name="connsiteY4" fmla="*/ 9429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552575">
                <a:moveTo>
                  <a:pt x="4762" y="942975"/>
                </a:moveTo>
                <a:cubicBezTo>
                  <a:pt x="3175" y="1146175"/>
                  <a:pt x="1587" y="1349375"/>
                  <a:pt x="0" y="1552575"/>
                </a:cubicBezTo>
                <a:lnTo>
                  <a:pt x="990600" y="1252537"/>
                </a:lnTo>
                <a:lnTo>
                  <a:pt x="990600" y="0"/>
                </a:lnTo>
                <a:lnTo>
                  <a:pt x="4762" y="9429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7349439" y="3504895"/>
            <a:ext cx="18968" cy="72303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араллелограмм 50"/>
          <p:cNvSpPr/>
          <p:nvPr/>
        </p:nvSpPr>
        <p:spPr>
          <a:xfrm>
            <a:off x="5713505" y="2992539"/>
            <a:ext cx="3024336" cy="936000"/>
          </a:xfrm>
          <a:prstGeom prst="parallelogram">
            <a:avLst>
              <a:gd name="adj" fmla="val 45111"/>
            </a:avLst>
          </a:prstGeom>
          <a:solidFill>
            <a:schemeClr val="accent3">
              <a:lumMod val="40000"/>
              <a:lumOff val="60000"/>
              <a:alpha val="7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6917475" y="1695153"/>
            <a:ext cx="990600" cy="2233612"/>
          </a:xfrm>
          <a:custGeom>
            <a:avLst/>
            <a:gdLst>
              <a:gd name="connsiteX0" fmla="*/ 0 w 990600"/>
              <a:gd name="connsiteY0" fmla="*/ 947737 h 2233612"/>
              <a:gd name="connsiteX1" fmla="*/ 0 w 990600"/>
              <a:gd name="connsiteY1" fmla="*/ 2233612 h 2233612"/>
              <a:gd name="connsiteX2" fmla="*/ 985838 w 990600"/>
              <a:gd name="connsiteY2" fmla="*/ 1290637 h 2233612"/>
              <a:gd name="connsiteX3" fmla="*/ 990600 w 990600"/>
              <a:gd name="connsiteY3" fmla="*/ 0 h 2233612"/>
              <a:gd name="connsiteX4" fmla="*/ 0 w 990600"/>
              <a:gd name="connsiteY4" fmla="*/ 947737 h 223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2233612">
                <a:moveTo>
                  <a:pt x="0" y="947737"/>
                </a:moveTo>
                <a:lnTo>
                  <a:pt x="0" y="2233612"/>
                </a:lnTo>
                <a:lnTo>
                  <a:pt x="985838" y="1290637"/>
                </a:lnTo>
                <a:cubicBezTo>
                  <a:pt x="987425" y="860425"/>
                  <a:pt x="989013" y="430212"/>
                  <a:pt x="990600" y="0"/>
                </a:cubicBezTo>
                <a:lnTo>
                  <a:pt x="0" y="947737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7365735" y="2158434"/>
            <a:ext cx="36010" cy="137266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5775401" y="3545209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401" y="3545209"/>
                <a:ext cx="40402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388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Дуга 87"/>
          <p:cNvSpPr/>
          <p:nvPr/>
        </p:nvSpPr>
        <p:spPr>
          <a:xfrm rot="6439718">
            <a:off x="7170523" y="1916251"/>
            <a:ext cx="331331" cy="432048"/>
          </a:xfrm>
          <a:prstGeom prst="arc">
            <a:avLst>
              <a:gd name="adj1" fmla="val 14096189"/>
              <a:gd name="adj2" fmla="val 19219599"/>
            </a:avLst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араллелограмм 53"/>
          <p:cNvSpPr/>
          <p:nvPr/>
        </p:nvSpPr>
        <p:spPr>
          <a:xfrm>
            <a:off x="5713505" y="1698402"/>
            <a:ext cx="3024336" cy="936104"/>
          </a:xfrm>
          <a:prstGeom prst="parallelogram">
            <a:avLst>
              <a:gd name="adj" fmla="val 41556"/>
            </a:avLst>
          </a:prstGeom>
          <a:solidFill>
            <a:schemeClr val="accent2">
              <a:lumMod val="20000"/>
              <a:lumOff val="80000"/>
              <a:alpha val="7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5750000" y="2257532"/>
                <a:ext cx="4040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000" y="2257532"/>
                <a:ext cx="40402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2238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Полилиния 55"/>
          <p:cNvSpPr/>
          <p:nvPr/>
        </p:nvSpPr>
        <p:spPr>
          <a:xfrm>
            <a:off x="6914300" y="1160165"/>
            <a:ext cx="993775" cy="1482725"/>
          </a:xfrm>
          <a:custGeom>
            <a:avLst/>
            <a:gdLst>
              <a:gd name="connsiteX0" fmla="*/ 993775 w 993775"/>
              <a:gd name="connsiteY0" fmla="*/ 530225 h 1482725"/>
              <a:gd name="connsiteX1" fmla="*/ 987425 w 993775"/>
              <a:gd name="connsiteY1" fmla="*/ 0 h 1482725"/>
              <a:gd name="connsiteX2" fmla="*/ 0 w 993775"/>
              <a:gd name="connsiteY2" fmla="*/ 304800 h 1482725"/>
              <a:gd name="connsiteX3" fmla="*/ 6350 w 993775"/>
              <a:gd name="connsiteY3" fmla="*/ 1482725 h 1482725"/>
              <a:gd name="connsiteX4" fmla="*/ 993775 w 993775"/>
              <a:gd name="connsiteY4" fmla="*/ 530225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775" h="1482725">
                <a:moveTo>
                  <a:pt x="993775" y="530225"/>
                </a:moveTo>
                <a:cubicBezTo>
                  <a:pt x="991658" y="353483"/>
                  <a:pt x="989542" y="176742"/>
                  <a:pt x="987425" y="0"/>
                </a:cubicBezTo>
                <a:lnTo>
                  <a:pt x="0" y="304800"/>
                </a:lnTo>
                <a:cubicBezTo>
                  <a:pt x="2117" y="697442"/>
                  <a:pt x="4233" y="1090083"/>
                  <a:pt x="6350" y="1482725"/>
                </a:cubicBezTo>
                <a:lnTo>
                  <a:pt x="993775" y="53022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6866196" y="4113333"/>
                <a:ext cx="3838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ru-RU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196" y="4113333"/>
                <a:ext cx="383887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692" r="-2539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866731" y="2134602"/>
                <a:ext cx="385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31" y="2134602"/>
                <a:ext cx="38568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6876256" y="3435846"/>
                <a:ext cx="385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435846"/>
                <a:ext cx="385555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Прямая соединительная линия 58"/>
          <p:cNvCxnSpPr/>
          <p:nvPr/>
        </p:nvCxnSpPr>
        <p:spPr>
          <a:xfrm flipH="1">
            <a:off x="6644846" y="2716040"/>
            <a:ext cx="1531030" cy="1476877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6630748" y="1445661"/>
            <a:ext cx="1531030" cy="147687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7452320" y="1596405"/>
                <a:ext cx="396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596405"/>
                <a:ext cx="39606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7423745" y="2911599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accent3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745" y="2911599"/>
                <a:ext cx="40459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969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7054188" y="2446784"/>
            <a:ext cx="72000" cy="7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7605869" y="1914153"/>
            <a:ext cx="72000" cy="7200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7039322" y="3752461"/>
            <a:ext cx="72000" cy="72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592152" y="3204972"/>
            <a:ext cx="72000" cy="72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19" idx="4"/>
          </p:cNvCxnSpPr>
          <p:nvPr/>
        </p:nvCxnSpPr>
        <p:spPr>
          <a:xfrm flipV="1">
            <a:off x="7401454" y="1491630"/>
            <a:ext cx="12766" cy="72007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380312" y="1551062"/>
            <a:ext cx="72000" cy="72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380312" y="1275606"/>
                <a:ext cx="390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ru-RU" sz="1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275606"/>
                <a:ext cx="390876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308304" y="3930610"/>
                <a:ext cx="387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ru-RU" sz="1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930610"/>
                <a:ext cx="38767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7368407" y="2202418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ru-RU" sz="1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407" y="2202418"/>
                <a:ext cx="440377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80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7308304" y="3435846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sz="1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435846"/>
                <a:ext cx="411523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7365454" y="2139702"/>
            <a:ext cx="72000" cy="72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7315446" y="4016110"/>
            <a:ext cx="72000" cy="72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7329735" y="3459096"/>
            <a:ext cx="72000" cy="72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Дуга 86"/>
          <p:cNvSpPr/>
          <p:nvPr/>
        </p:nvSpPr>
        <p:spPr>
          <a:xfrm rot="17081356">
            <a:off x="7309380" y="1996253"/>
            <a:ext cx="331331" cy="432048"/>
          </a:xfrm>
          <a:prstGeom prst="arc">
            <a:avLst>
              <a:gd name="adj1" fmla="val 14096189"/>
              <a:gd name="adj2" fmla="val 19219599"/>
            </a:avLst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72183" y="1779662"/>
                <a:ext cx="590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118</m:t>
                      </m:r>
                      <m:r>
                        <a:rPr lang="ru-RU" sz="1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183" y="1779662"/>
                <a:ext cx="590226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2000" r="-721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57082" y="1983084"/>
                <a:ext cx="590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118</m:t>
                      </m:r>
                      <m:r>
                        <a:rPr lang="ru-RU" sz="1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082" y="1983084"/>
                <a:ext cx="590226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721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Группа 89"/>
          <p:cNvGrpSpPr/>
          <p:nvPr/>
        </p:nvGrpSpPr>
        <p:grpSpPr>
          <a:xfrm rot="1062490">
            <a:off x="7259610" y="3217680"/>
            <a:ext cx="339377" cy="401616"/>
            <a:chOff x="4191964" y="2373868"/>
            <a:chExt cx="864000" cy="864000"/>
          </a:xfrm>
        </p:grpSpPr>
        <p:sp>
          <p:nvSpPr>
            <p:cNvPr id="91" name="Дуга 90"/>
            <p:cNvSpPr/>
            <p:nvPr/>
          </p:nvSpPr>
          <p:spPr>
            <a:xfrm rot="3507702" flipH="1">
              <a:off x="4216820" y="2440097"/>
              <a:ext cx="793246" cy="793246"/>
            </a:xfrm>
            <a:prstGeom prst="arc">
              <a:avLst>
                <a:gd name="adj1" fmla="val 17929810"/>
                <a:gd name="adj2" fmla="val 1275"/>
              </a:avLst>
            </a:prstGeom>
            <a:noFill/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Дуга 91"/>
            <p:cNvSpPr/>
            <p:nvPr/>
          </p:nvSpPr>
          <p:spPr>
            <a:xfrm rot="3507702" flipH="1">
              <a:off x="4191964" y="2373868"/>
              <a:ext cx="864000" cy="864000"/>
            </a:xfrm>
            <a:prstGeom prst="arc">
              <a:avLst>
                <a:gd name="adj1" fmla="val 17863265"/>
                <a:gd name="adj2" fmla="val 27892"/>
              </a:avLst>
            </a:prstGeom>
            <a:noFill/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3528" y="2609890"/>
                <a:ext cx="4572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600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Сумма </a:t>
                </a:r>
                <a:r>
                  <a:rPr lang="ru-RU" sz="1600" i="1" dirty="0">
                    <a:solidFill>
                      <a:schemeClr val="tx2">
                        <a:lumMod val="50000"/>
                      </a:schemeClr>
                    </a:solidFill>
                    <a:latin typeface="Times New Roman"/>
                    <a:ea typeface="Calibri"/>
                  </a:rPr>
                  <a:t>односторонних углов при параллельных прямых и секущей равна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180°</m:t>
                    </m:r>
                  </m:oMath>
                </a14:m>
                <a:r>
                  <a:rPr lang="ru-RU" sz="1600" i="1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ru-RU" sz="1600" i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9890"/>
                <a:ext cx="4572000" cy="584775"/>
              </a:xfrm>
              <a:prstGeom prst="rect">
                <a:avLst/>
              </a:prstGeom>
              <a:blipFill rotWithShape="1">
                <a:blip r:embed="rId2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Группа 4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2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88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38" grpId="0"/>
      <p:bldP spid="77" grpId="0"/>
      <p:bldP spid="78" grpId="0"/>
      <p:bldP spid="83" grpId="0"/>
      <p:bldP spid="50" grpId="0" animBg="1"/>
      <p:bldP spid="51" grpId="0" animBg="1"/>
      <p:bldP spid="52" grpId="0" animBg="1"/>
      <p:bldP spid="53" grpId="0"/>
      <p:bldP spid="88" grpId="0" animBg="1"/>
      <p:bldP spid="54" grpId="0" animBg="1"/>
      <p:bldP spid="55" grpId="0"/>
      <p:bldP spid="56" grpId="0" animBg="1"/>
      <p:bldP spid="57" grpId="0"/>
      <p:bldP spid="60" grpId="0"/>
      <p:bldP spid="61" grpId="0"/>
      <p:bldP spid="63" grpId="0"/>
      <p:bldP spid="64" grpId="0"/>
      <p:bldP spid="29" grpId="0" animBg="1"/>
      <p:bldP spid="65" grpId="0" animBg="1"/>
      <p:bldP spid="66" grpId="0" animBg="1"/>
      <p:bldP spid="67" grpId="0" animBg="1"/>
      <p:bldP spid="74" grpId="0" animBg="1"/>
      <p:bldP spid="30" grpId="0"/>
      <p:bldP spid="18" grpId="0"/>
      <p:bldP spid="72" grpId="0"/>
      <p:bldP spid="73" grpId="0"/>
      <p:bldP spid="19" grpId="0" animBg="1"/>
      <p:bldP spid="76" grpId="0" animBg="1"/>
      <p:bldP spid="70" grpId="0" animBg="1"/>
      <p:bldP spid="87" grpId="0" animBg="1"/>
      <p:bldP spid="10" grpId="0"/>
      <p:bldP spid="8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14148"/>
              </p:ext>
            </p:extLst>
          </p:nvPr>
        </p:nvGraphicFramePr>
        <p:xfrm>
          <a:off x="0" y="1"/>
          <a:ext cx="9144000" cy="516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128"/>
                <a:gridCol w="2141984"/>
                <a:gridCol w="1277888"/>
              </a:tblGrid>
              <a:tr h="1017287">
                <a:tc gridSpan="3"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D6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8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  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8040" y="195486"/>
            <a:ext cx="6526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effectLst>
                  <a:glow rad="63500">
                    <a:schemeClr val="tx1">
                      <a:alpha val="5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Свойства параллельных плоскостей</a:t>
            </a:r>
            <a:endParaRPr lang="ru-RU" sz="3200" i="1" dirty="0">
              <a:solidFill>
                <a:schemeClr val="bg1"/>
              </a:solidFill>
              <a:effectLst>
                <a:glow rad="63500">
                  <a:schemeClr val="tx1">
                    <a:alpha val="5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047" y="1144364"/>
            <a:ext cx="5506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Свойство 1.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Если две параллельные плоскости пересечены третьей, то линии их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пересечения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параллельны.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116" y="2512516"/>
            <a:ext cx="5496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Свойство 2.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Отрезки параллельных прямых, заключенные между параллельными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плоскостями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равны.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31772" y="1021482"/>
            <a:ext cx="9361040" cy="4300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2365250"/>
            <a:ext cx="9361040" cy="2942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880668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Свойство 3.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Через точку, не лежащую в данной плоскости, проходит плоскость,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параллельная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данной, и притом единственная.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47" y="1052301"/>
            <a:ext cx="1138529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77523"/>
            <a:ext cx="1202833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Прямоугольник 95"/>
          <p:cNvSpPr/>
          <p:nvPr/>
        </p:nvSpPr>
        <p:spPr>
          <a:xfrm>
            <a:off x="-108520" y="3801219"/>
            <a:ext cx="9361040" cy="1569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23" y="2437259"/>
            <a:ext cx="1138531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79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5" grpId="0" animBg="1"/>
      <p:bldP spid="16" grpId="0" animBg="1"/>
      <p:bldP spid="2" grpId="0"/>
      <p:bldP spid="9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729</Words>
  <Application>Microsoft Office PowerPoint</Application>
  <PresentationFormat>Экран (16:9)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836</cp:revision>
  <dcterms:created xsi:type="dcterms:W3CDTF">2014-07-28T06:44:27Z</dcterms:created>
  <dcterms:modified xsi:type="dcterms:W3CDTF">2015-05-25T09:02:55Z</dcterms:modified>
</cp:coreProperties>
</file>