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9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18" Type="http://schemas.openxmlformats.org/officeDocument/2006/relationships/image" Target="../media/image46.png"/><Relationship Id="rId26" Type="http://schemas.openxmlformats.org/officeDocument/2006/relationships/image" Target="../media/image54.png"/><Relationship Id="rId3" Type="http://schemas.openxmlformats.org/officeDocument/2006/relationships/image" Target="../media/image33.png"/><Relationship Id="rId21" Type="http://schemas.openxmlformats.org/officeDocument/2006/relationships/image" Target="../media/image49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5.png"/><Relationship Id="rId25" Type="http://schemas.openxmlformats.org/officeDocument/2006/relationships/image" Target="../media/image53.png"/><Relationship Id="rId2" Type="http://schemas.openxmlformats.org/officeDocument/2006/relationships/image" Target="../media/image32.png"/><Relationship Id="rId16" Type="http://schemas.openxmlformats.org/officeDocument/2006/relationships/image" Target="../media/image6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2.png"/><Relationship Id="rId5" Type="http://schemas.openxmlformats.org/officeDocument/2006/relationships/image" Target="../media/image20.png"/><Relationship Id="rId15" Type="http://schemas.openxmlformats.org/officeDocument/2006/relationships/image" Target="../media/image44.png"/><Relationship Id="rId23" Type="http://schemas.openxmlformats.org/officeDocument/2006/relationships/image" Target="../media/image51.png"/><Relationship Id="rId28" Type="http://schemas.openxmlformats.org/officeDocument/2006/relationships/image" Target="../media/image1.png"/><Relationship Id="rId10" Type="http://schemas.openxmlformats.org/officeDocument/2006/relationships/image" Target="../media/image39.png"/><Relationship Id="rId19" Type="http://schemas.openxmlformats.org/officeDocument/2006/relationships/image" Target="../media/image47.png"/><Relationship Id="rId4" Type="http://schemas.openxmlformats.org/officeDocument/2006/relationships/image" Target="../media/image34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0.png"/><Relationship Id="rId27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18" Type="http://schemas.openxmlformats.org/officeDocument/2006/relationships/image" Target="../media/image67.png"/><Relationship Id="rId26" Type="http://schemas.openxmlformats.org/officeDocument/2006/relationships/image" Target="../media/image75.png"/><Relationship Id="rId3" Type="http://schemas.openxmlformats.org/officeDocument/2006/relationships/image" Target="../media/image57.png"/><Relationship Id="rId21" Type="http://schemas.openxmlformats.org/officeDocument/2006/relationships/image" Target="../media/image70.png"/><Relationship Id="rId7" Type="http://schemas.openxmlformats.org/officeDocument/2006/relationships/image" Target="../media/image34.png"/><Relationship Id="rId12" Type="http://schemas.openxmlformats.org/officeDocument/2006/relationships/image" Target="../media/image62.png"/><Relationship Id="rId17" Type="http://schemas.openxmlformats.org/officeDocument/2006/relationships/image" Target="../media/image66.png"/><Relationship Id="rId25" Type="http://schemas.openxmlformats.org/officeDocument/2006/relationships/image" Target="../media/image74.png"/><Relationship Id="rId33" Type="http://schemas.openxmlformats.org/officeDocument/2006/relationships/image" Target="../media/image6.png"/><Relationship Id="rId2" Type="http://schemas.openxmlformats.org/officeDocument/2006/relationships/image" Target="../media/image56.png"/><Relationship Id="rId16" Type="http://schemas.openxmlformats.org/officeDocument/2006/relationships/image" Target="../media/image65.png"/><Relationship Id="rId20" Type="http://schemas.openxmlformats.org/officeDocument/2006/relationships/image" Target="../media/image69.png"/><Relationship Id="rId29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61.png"/><Relationship Id="rId24" Type="http://schemas.openxmlformats.org/officeDocument/2006/relationships/image" Target="../media/image73.png"/><Relationship Id="rId32" Type="http://schemas.openxmlformats.org/officeDocument/2006/relationships/image" Target="../media/image81.png"/><Relationship Id="rId5" Type="http://schemas.openxmlformats.org/officeDocument/2006/relationships/image" Target="../media/image20.png"/><Relationship Id="rId15" Type="http://schemas.openxmlformats.org/officeDocument/2006/relationships/image" Target="../media/image37.png"/><Relationship Id="rId23" Type="http://schemas.openxmlformats.org/officeDocument/2006/relationships/image" Target="../media/image72.png"/><Relationship Id="rId28" Type="http://schemas.openxmlformats.org/officeDocument/2006/relationships/image" Target="../media/image77.png"/><Relationship Id="rId10" Type="http://schemas.openxmlformats.org/officeDocument/2006/relationships/image" Target="../media/image60.png"/><Relationship Id="rId19" Type="http://schemas.openxmlformats.org/officeDocument/2006/relationships/image" Target="../media/image68.png"/><Relationship Id="rId31" Type="http://schemas.openxmlformats.org/officeDocument/2006/relationships/image" Target="../media/image80.png"/><Relationship Id="rId4" Type="http://schemas.openxmlformats.org/officeDocument/2006/relationships/image" Target="../media/image1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Relationship Id="rId22" Type="http://schemas.openxmlformats.org/officeDocument/2006/relationships/image" Target="../media/image71.png"/><Relationship Id="rId27" Type="http://schemas.openxmlformats.org/officeDocument/2006/relationships/image" Target="../media/image76.png"/><Relationship Id="rId30" Type="http://schemas.openxmlformats.org/officeDocument/2006/relationships/image" Target="../media/image7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0.png"/><Relationship Id="rId18" Type="http://schemas.openxmlformats.org/officeDocument/2006/relationships/image" Target="../media/image6.png"/><Relationship Id="rId3" Type="http://schemas.openxmlformats.org/officeDocument/2006/relationships/image" Target="../media/image82.png"/><Relationship Id="rId21" Type="http://schemas.openxmlformats.org/officeDocument/2006/relationships/image" Target="../media/image96.png"/><Relationship Id="rId12" Type="http://schemas.openxmlformats.org/officeDocument/2006/relationships/image" Target="../media/image60.png"/><Relationship Id="rId17" Type="http://schemas.openxmlformats.org/officeDocument/2006/relationships/image" Target="../media/image94.png"/><Relationship Id="rId2" Type="http://schemas.openxmlformats.org/officeDocument/2006/relationships/image" Target="../media/image1.png"/><Relationship Id="rId16" Type="http://schemas.openxmlformats.org/officeDocument/2006/relationships/image" Target="../media/image93.png"/><Relationship Id="rId20" Type="http://schemas.openxmlformats.org/officeDocument/2006/relationships/image" Target="../media/image9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5.png"/><Relationship Id="rId11" Type="http://schemas.openxmlformats.org/officeDocument/2006/relationships/image" Target="../media/image89.png"/><Relationship Id="rId24" Type="http://schemas.openxmlformats.org/officeDocument/2006/relationships/image" Target="../media/image98.png"/><Relationship Id="rId15" Type="http://schemas.openxmlformats.org/officeDocument/2006/relationships/image" Target="../media/image92.png"/><Relationship Id="rId23" Type="http://schemas.openxmlformats.org/officeDocument/2006/relationships/image" Target="../media/image83.png"/><Relationship Id="rId10" Type="http://schemas.openxmlformats.org/officeDocument/2006/relationships/image" Target="../media/image88.png"/><Relationship Id="rId19" Type="http://schemas.openxmlformats.org/officeDocument/2006/relationships/image" Target="../media/image70.png"/><Relationship Id="rId4" Type="http://schemas.openxmlformats.org/officeDocument/2006/relationships/image" Target="../media/image15.png"/><Relationship Id="rId9" Type="http://schemas.openxmlformats.org/officeDocument/2006/relationships/image" Target="../media/image39.png"/><Relationship Id="rId14" Type="http://schemas.openxmlformats.org/officeDocument/2006/relationships/image" Target="../media/image91.png"/><Relationship Id="rId22" Type="http://schemas.openxmlformats.org/officeDocument/2006/relationships/image" Target="../media/image9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105.png"/><Relationship Id="rId7" Type="http://schemas.openxmlformats.org/officeDocument/2006/relationships/image" Target="../media/image1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9.png"/><Relationship Id="rId5" Type="http://schemas.openxmlformats.org/officeDocument/2006/relationships/image" Target="../media/image108.png"/><Relationship Id="rId4" Type="http://schemas.openxmlformats.org/officeDocument/2006/relationships/image" Target="../media/image10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13.png"/><Relationship Id="rId7" Type="http://schemas.openxmlformats.org/officeDocument/2006/relationships/image" Target="../media/image10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11" Type="http://schemas.openxmlformats.org/officeDocument/2006/relationships/image" Target="../media/image1.png"/><Relationship Id="rId5" Type="http://schemas.openxmlformats.org/officeDocument/2006/relationships/image" Target="../media/image86.png"/><Relationship Id="rId10" Type="http://schemas.openxmlformats.org/officeDocument/2006/relationships/image" Target="../media/image104.png"/><Relationship Id="rId4" Type="http://schemas.openxmlformats.org/officeDocument/2006/relationships/image" Target="../media/image99.png"/><Relationship Id="rId9" Type="http://schemas.openxmlformats.org/officeDocument/2006/relationships/image" Target="../media/image10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8.png"/><Relationship Id="rId18" Type="http://schemas.openxmlformats.org/officeDocument/2006/relationships/image" Target="../media/image92.png"/><Relationship Id="rId3" Type="http://schemas.openxmlformats.org/officeDocument/2006/relationships/image" Target="../media/image101.png"/><Relationship Id="rId7" Type="http://schemas.openxmlformats.org/officeDocument/2006/relationships/image" Target="../media/image15.png"/><Relationship Id="rId12" Type="http://schemas.openxmlformats.org/officeDocument/2006/relationships/image" Target="../media/image39.png"/><Relationship Id="rId17" Type="http://schemas.openxmlformats.org/officeDocument/2006/relationships/image" Target="../media/image91.png"/><Relationship Id="rId2" Type="http://schemas.openxmlformats.org/officeDocument/2006/relationships/image" Target="../media/image14.png"/><Relationship Id="rId16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4.png"/><Relationship Id="rId11" Type="http://schemas.openxmlformats.org/officeDocument/2006/relationships/image" Target="../media/image87.png"/><Relationship Id="rId5" Type="http://schemas.openxmlformats.org/officeDocument/2006/relationships/image" Target="../media/image103.png"/><Relationship Id="rId15" Type="http://schemas.openxmlformats.org/officeDocument/2006/relationships/image" Target="../media/image60.png"/><Relationship Id="rId10" Type="http://schemas.openxmlformats.org/officeDocument/2006/relationships/image" Target="../media/image106.png"/><Relationship Id="rId19" Type="http://schemas.openxmlformats.org/officeDocument/2006/relationships/image" Target="../media/image1.png"/><Relationship Id="rId4" Type="http://schemas.openxmlformats.org/officeDocument/2006/relationships/image" Target="../media/image102.png"/><Relationship Id="rId9" Type="http://schemas.openxmlformats.org/officeDocument/2006/relationships/image" Target="../media/image85.png"/><Relationship Id="rId14" Type="http://schemas.openxmlformats.org/officeDocument/2006/relationships/image" Target="../media/image8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3.png"/><Relationship Id="rId7" Type="http://schemas.openxmlformats.org/officeDocument/2006/relationships/image" Target="../media/image160.png"/><Relationship Id="rId12" Type="http://schemas.openxmlformats.org/officeDocument/2006/relationships/image" Target="../media/image21.png"/><Relationship Id="rId2" Type="http://schemas.openxmlformats.org/officeDocument/2006/relationships/image" Target="../media/image16.png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0.png"/><Relationship Id="rId11" Type="http://schemas.openxmlformats.org/officeDocument/2006/relationships/image" Target="../media/image20.png"/><Relationship Id="rId5" Type="http://schemas.openxmlformats.org/officeDocument/2006/relationships/image" Target="../media/image140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1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18.png"/><Relationship Id="rId10" Type="http://schemas.openxmlformats.org/officeDocument/2006/relationships/image" Target="../media/image29.png"/><Relationship Id="rId4" Type="http://schemas.openxmlformats.org/officeDocument/2006/relationships/image" Target="../media/image17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Прямоугольник 7"/>
          <p:cNvSpPr/>
          <p:nvPr/>
        </p:nvSpPr>
        <p:spPr>
          <a:xfrm>
            <a:off x="649651" y="1528794"/>
            <a:ext cx="7844712" cy="2086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5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Задачи на построение</a:t>
            </a:r>
          </a:p>
          <a:p>
            <a:pPr algn="ctr">
              <a:lnSpc>
                <a:spcPct val="120000"/>
              </a:lnSpc>
            </a:pPr>
            <a:r>
              <a:rPr lang="ru-RU" sz="5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сечений</a:t>
            </a:r>
            <a:endParaRPr lang="ru-RU" sz="5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24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Полилиния 131"/>
          <p:cNvSpPr/>
          <p:nvPr/>
        </p:nvSpPr>
        <p:spPr>
          <a:xfrm>
            <a:off x="5162550" y="1371600"/>
            <a:ext cx="2709863" cy="2767013"/>
          </a:xfrm>
          <a:custGeom>
            <a:avLst/>
            <a:gdLst>
              <a:gd name="connsiteX0" fmla="*/ 0 w 2709863"/>
              <a:gd name="connsiteY0" fmla="*/ 2767013 h 2767013"/>
              <a:gd name="connsiteX1" fmla="*/ 1281113 w 2709863"/>
              <a:gd name="connsiteY1" fmla="*/ 400050 h 2767013"/>
              <a:gd name="connsiteX2" fmla="*/ 2438400 w 2709863"/>
              <a:gd name="connsiteY2" fmla="*/ 0 h 2767013"/>
              <a:gd name="connsiteX3" fmla="*/ 2709863 w 2709863"/>
              <a:gd name="connsiteY3" fmla="*/ 1228725 h 2767013"/>
              <a:gd name="connsiteX4" fmla="*/ 2305050 w 2709863"/>
              <a:gd name="connsiteY4" fmla="*/ 1985963 h 2767013"/>
              <a:gd name="connsiteX5" fmla="*/ 0 w 2709863"/>
              <a:gd name="connsiteY5" fmla="*/ 2767013 h 276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9863" h="2767013">
                <a:moveTo>
                  <a:pt x="0" y="2767013"/>
                </a:moveTo>
                <a:lnTo>
                  <a:pt x="1281113" y="400050"/>
                </a:lnTo>
                <a:lnTo>
                  <a:pt x="2438400" y="0"/>
                </a:lnTo>
                <a:lnTo>
                  <a:pt x="2709863" y="1228725"/>
                </a:lnTo>
                <a:lnTo>
                  <a:pt x="2305050" y="1985963"/>
                </a:lnTo>
                <a:lnTo>
                  <a:pt x="0" y="2767013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8" name="Прямая соединительная линия 167"/>
          <p:cNvCxnSpPr/>
          <p:nvPr/>
        </p:nvCxnSpPr>
        <p:spPr>
          <a:xfrm flipV="1">
            <a:off x="7465097" y="2594982"/>
            <a:ext cx="408829" cy="748386"/>
          </a:xfrm>
          <a:prstGeom prst="line">
            <a:avLst/>
          </a:prstGeom>
          <a:ln cap="rnd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 flipV="1">
            <a:off x="5707090" y="972276"/>
            <a:ext cx="1296290" cy="2391562"/>
          </a:xfrm>
          <a:prstGeom prst="line">
            <a:avLst/>
          </a:prstGeom>
          <a:ln w="9525" cap="rnd">
            <a:solidFill>
              <a:srgbClr val="4F81BD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V="1">
            <a:off x="5148064" y="3347013"/>
            <a:ext cx="2315032" cy="778855"/>
          </a:xfrm>
          <a:prstGeom prst="line">
            <a:avLst/>
          </a:prstGeom>
          <a:ln cap="rnd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76" name="Прямая соединительная линия 2075"/>
          <p:cNvCxnSpPr/>
          <p:nvPr/>
        </p:nvCxnSpPr>
        <p:spPr>
          <a:xfrm flipV="1">
            <a:off x="6452471" y="3744158"/>
            <a:ext cx="1108164" cy="379036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1" name="Прямая соединительная линия 2060"/>
          <p:cNvCxnSpPr/>
          <p:nvPr/>
        </p:nvCxnSpPr>
        <p:spPr>
          <a:xfrm flipV="1">
            <a:off x="6441820" y="1366666"/>
            <a:ext cx="1147490" cy="390272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267494"/>
                <a:ext cx="84969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Построить сечение прямого параллелепипеда плоскостью, которая проходит через точки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𝑃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𝐾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7494"/>
                <a:ext cx="8496944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574" t="-4717" r="-1004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15436" y="85772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Построение.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889" y="979624"/>
            <a:ext cx="3073737" cy="3167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" name="Овал 82"/>
          <p:cNvSpPr/>
          <p:nvPr/>
        </p:nvSpPr>
        <p:spPr>
          <a:xfrm>
            <a:off x="7422627" y="3312401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Прямоугольник 83"/>
              <p:cNvSpPr/>
              <p:nvPr/>
            </p:nvSpPr>
            <p:spPr>
              <a:xfrm>
                <a:off x="6259444" y="1472465"/>
                <a:ext cx="35522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𝐾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84" name="Прямоугольник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9444" y="1472465"/>
                <a:ext cx="355225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2000" r="-103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72" name="Прямая соединительная линия 2071"/>
          <p:cNvCxnSpPr>
            <a:stCxn id="87" idx="4"/>
          </p:cNvCxnSpPr>
          <p:nvPr/>
        </p:nvCxnSpPr>
        <p:spPr>
          <a:xfrm flipH="1">
            <a:off x="6435470" y="1801364"/>
            <a:ext cx="1587" cy="2332584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Прямоугольник 85"/>
              <p:cNvSpPr/>
              <p:nvPr/>
            </p:nvSpPr>
            <p:spPr>
              <a:xfrm>
                <a:off x="7220025" y="3046631"/>
                <a:ext cx="3813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𝑀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86" name="Прямоугольник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025" y="3046631"/>
                <a:ext cx="381386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r="-11111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Прямоугольник 87"/>
              <p:cNvSpPr/>
              <p:nvPr/>
            </p:nvSpPr>
            <p:spPr>
              <a:xfrm>
                <a:off x="7444474" y="1072801"/>
                <a:ext cx="3407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𝑃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88" name="Прямоугольник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4474" y="1072801"/>
                <a:ext cx="340734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14286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Прямоугольник 89"/>
              <p:cNvSpPr/>
              <p:nvPr/>
            </p:nvSpPr>
            <p:spPr>
              <a:xfrm>
                <a:off x="7254160" y="1687909"/>
                <a:ext cx="41787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90" name="Прямоугольник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160" y="1687909"/>
                <a:ext cx="417871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2000" r="-8696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Прямоугольник 90"/>
              <p:cNvSpPr/>
              <p:nvPr/>
            </p:nvSpPr>
            <p:spPr>
              <a:xfrm>
                <a:off x="7785208" y="876197"/>
                <a:ext cx="4002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91" name="Прямоугольник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208" y="876197"/>
                <a:ext cx="400238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2000" r="-10606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Прямоугольник 91"/>
              <p:cNvSpPr/>
              <p:nvPr/>
            </p:nvSpPr>
            <p:spPr>
              <a:xfrm>
                <a:off x="5328624" y="974667"/>
                <a:ext cx="4140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92" name="Прямоугольник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624" y="974667"/>
                <a:ext cx="414088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2000" r="-1176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Прямоугольник 92"/>
              <p:cNvSpPr/>
              <p:nvPr/>
            </p:nvSpPr>
            <p:spPr>
              <a:xfrm>
                <a:off x="4752383" y="1797697"/>
                <a:ext cx="41716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93" name="Прямоугольник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383" y="1797697"/>
                <a:ext cx="417165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2000" r="-1029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Прямоугольник 93"/>
              <p:cNvSpPr/>
              <p:nvPr/>
            </p:nvSpPr>
            <p:spPr>
              <a:xfrm>
                <a:off x="7233202" y="4012426"/>
                <a:ext cx="35503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𝐷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94" name="Прямоугольник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202" y="4012426"/>
                <a:ext cx="355033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1961" r="-1034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7785208" y="3216760"/>
                <a:ext cx="3407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208" y="3216760"/>
                <a:ext cx="340734" cy="307777"/>
              </a:xfrm>
              <a:prstGeom prst="rect">
                <a:avLst/>
              </a:prstGeom>
              <a:blipFill rotWithShape="1">
                <a:blip r:embed="rId12"/>
                <a:stretch>
                  <a:fillRect t="-2000" r="-14286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Прямоугольник 95"/>
              <p:cNvSpPr/>
              <p:nvPr/>
            </p:nvSpPr>
            <p:spPr>
              <a:xfrm>
                <a:off x="5328624" y="3056060"/>
                <a:ext cx="3481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96" name="Прямоугольник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624" y="3056060"/>
                <a:ext cx="348172" cy="307777"/>
              </a:xfrm>
              <a:prstGeom prst="rect">
                <a:avLst/>
              </a:prstGeom>
              <a:blipFill rotWithShape="1">
                <a:blip r:embed="rId13"/>
                <a:stretch>
                  <a:fillRect t="-1961" r="-1403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Прямоугольник 96"/>
              <p:cNvSpPr/>
              <p:nvPr/>
            </p:nvSpPr>
            <p:spPr>
              <a:xfrm>
                <a:off x="4546016" y="4056207"/>
                <a:ext cx="3407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97" name="Прямоугольник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016" y="4056207"/>
                <a:ext cx="340734" cy="307777"/>
              </a:xfrm>
              <a:prstGeom prst="rect">
                <a:avLst/>
              </a:prstGeom>
              <a:blipFill rotWithShape="1">
                <a:blip r:embed="rId14"/>
                <a:stretch>
                  <a:fillRect t="-1961" r="-12500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9" name="TextBox 2058"/>
              <p:cNvSpPr txBox="1"/>
              <p:nvPr/>
            </p:nvSpPr>
            <p:spPr>
              <a:xfrm>
                <a:off x="258792" y="1282445"/>
                <a:ext cx="7625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1.</m:t>
                      </m:r>
                      <m:r>
                        <a:rPr lang="en-US" b="0" i="1" smtClean="0">
                          <a:latin typeface="Cambria Math"/>
                        </a:rPr>
                        <m:t>𝐾𝑃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59" name="TextBox 20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92" y="1282445"/>
                <a:ext cx="762581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952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0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26020"/>
            <a:ext cx="2378740" cy="1349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Прямоугольник 110"/>
          <p:cNvSpPr/>
          <p:nvPr/>
        </p:nvSpPr>
        <p:spPr>
          <a:xfrm>
            <a:off x="2106544" y="1145782"/>
            <a:ext cx="2258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/>
              </a:rPr>
              <a:t>Если две параллельные плоскости пересечены третьей, то линии их пересечения параллельны</a:t>
            </a:r>
            <a:endParaRPr lang="ru-RU" sz="1600" dirty="0"/>
          </a:p>
        </p:txBody>
      </p:sp>
      <p:sp>
        <p:nvSpPr>
          <p:cNvPr id="2074" name="Овал 2073"/>
          <p:cNvSpPr/>
          <p:nvPr/>
        </p:nvSpPr>
        <p:spPr>
          <a:xfrm>
            <a:off x="6401057" y="4096720"/>
            <a:ext cx="72000" cy="7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Прямоугольник 117"/>
              <p:cNvSpPr/>
              <p:nvPr/>
            </p:nvSpPr>
            <p:spPr>
              <a:xfrm>
                <a:off x="6245458" y="4126758"/>
                <a:ext cx="41402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18" name="Прямоугольник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458" y="4126758"/>
                <a:ext cx="414024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2000" r="-1194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0" name="Прямая соединительная линия 119"/>
          <p:cNvCxnSpPr>
            <a:stCxn id="85" idx="4"/>
          </p:cNvCxnSpPr>
          <p:nvPr/>
        </p:nvCxnSpPr>
        <p:spPr>
          <a:xfrm flipH="1">
            <a:off x="7583157" y="1410577"/>
            <a:ext cx="11504" cy="2337637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Овал 120"/>
          <p:cNvSpPr/>
          <p:nvPr/>
        </p:nvSpPr>
        <p:spPr>
          <a:xfrm>
            <a:off x="7542841" y="3703395"/>
            <a:ext cx="72000" cy="7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Прямоугольник 121"/>
              <p:cNvSpPr/>
              <p:nvPr/>
            </p:nvSpPr>
            <p:spPr>
              <a:xfrm>
                <a:off x="7519395" y="3645539"/>
                <a:ext cx="39465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22" name="Прямоугольник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395" y="3645539"/>
                <a:ext cx="394659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1961" r="-12308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9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63488"/>
            <a:ext cx="2378740" cy="15924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Прямоугольник 97"/>
          <p:cNvSpPr/>
          <p:nvPr/>
        </p:nvSpPr>
        <p:spPr>
          <a:xfrm>
            <a:off x="2075996" y="2578175"/>
            <a:ext cx="23136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ерез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точку не лежащую на данной прямой можно провести на плоскости не более одной прямой, параллельной данной.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152"/>
              <p:cNvSpPr txBox="1"/>
              <p:nvPr/>
            </p:nvSpPr>
            <p:spPr>
              <a:xfrm>
                <a:off x="259612" y="1578878"/>
                <a:ext cx="1348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</m:t>
                      </m:r>
                      <m:r>
                        <a:rPr lang="en-US" b="0" i="1" smtClean="0">
                          <a:latin typeface="Cambria Math"/>
                        </a:rPr>
                        <m:t>𝑀𝐸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𝐾𝑃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3" name="TextBox 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12" y="1578878"/>
                <a:ext cx="1348703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197" r="-543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Прямоугольник 154"/>
              <p:cNvSpPr/>
              <p:nvPr/>
            </p:nvSpPr>
            <p:spPr>
              <a:xfrm>
                <a:off x="4983289" y="4111009"/>
                <a:ext cx="3439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𝐸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55" name="Прямоугольник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289" y="4111009"/>
                <a:ext cx="343940" cy="307777"/>
              </a:xfrm>
              <a:prstGeom prst="rect">
                <a:avLst/>
              </a:prstGeom>
              <a:blipFill rotWithShape="1">
                <a:blip r:embed="rId20"/>
                <a:stretch>
                  <a:fillRect t="-1961" r="-10526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Прямая соединительная линия 114"/>
          <p:cNvCxnSpPr/>
          <p:nvPr/>
        </p:nvCxnSpPr>
        <p:spPr>
          <a:xfrm flipV="1">
            <a:off x="5147374" y="1757362"/>
            <a:ext cx="1296290" cy="2391562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/>
              <p:cNvSpPr txBox="1"/>
              <p:nvPr/>
            </p:nvSpPr>
            <p:spPr>
              <a:xfrm>
                <a:off x="259140" y="1914386"/>
                <a:ext cx="7675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3.</m:t>
                      </m:r>
                      <m:r>
                        <a:rPr lang="en-US" b="0" i="1" smtClean="0">
                          <a:latin typeface="Cambria Math"/>
                        </a:rPr>
                        <m:t>𝐾𝐸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40" y="1914386"/>
                <a:ext cx="767581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197" r="-104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7" name="Прямая соединительная линия 116"/>
          <p:cNvCxnSpPr/>
          <p:nvPr/>
        </p:nvCxnSpPr>
        <p:spPr>
          <a:xfrm flipV="1">
            <a:off x="6437858" y="973274"/>
            <a:ext cx="568040" cy="785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Овал 86"/>
          <p:cNvSpPr/>
          <p:nvPr/>
        </p:nvSpPr>
        <p:spPr>
          <a:xfrm>
            <a:off x="6401057" y="1729364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6954422" y="945017"/>
            <a:ext cx="72000" cy="7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Прямоугольник 161"/>
              <p:cNvSpPr/>
              <p:nvPr/>
            </p:nvSpPr>
            <p:spPr>
              <a:xfrm>
                <a:off x="6950532" y="703833"/>
                <a:ext cx="41819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62" name="Прямоугольник 1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532" y="703833"/>
                <a:ext cx="418191" cy="307777"/>
              </a:xfrm>
              <a:prstGeom prst="rect">
                <a:avLst/>
              </a:prstGeom>
              <a:blipFill rotWithShape="1">
                <a:blip r:embed="rId22"/>
                <a:stretch>
                  <a:fillRect t="-1961" r="-1014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3" name="Прямая соединительная линия 162"/>
          <p:cNvCxnSpPr/>
          <p:nvPr/>
        </p:nvCxnSpPr>
        <p:spPr>
          <a:xfrm flipV="1">
            <a:off x="5163939" y="3342072"/>
            <a:ext cx="568040" cy="785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Овал 164"/>
          <p:cNvSpPr/>
          <p:nvPr/>
        </p:nvSpPr>
        <p:spPr>
          <a:xfrm>
            <a:off x="5680503" y="3313815"/>
            <a:ext cx="72000" cy="7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Прямоугольник 165"/>
              <p:cNvSpPr/>
              <p:nvPr/>
            </p:nvSpPr>
            <p:spPr>
              <a:xfrm>
                <a:off x="5676613" y="3072631"/>
                <a:ext cx="4059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66" name="Прямоугольник 1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613" y="3072631"/>
                <a:ext cx="405944" cy="307777"/>
              </a:xfrm>
              <a:prstGeom prst="rect">
                <a:avLst/>
              </a:prstGeom>
              <a:blipFill rotWithShape="1">
                <a:blip r:embed="rId23"/>
                <a:stretch>
                  <a:fillRect t="-1961" r="-10448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Овал 153"/>
          <p:cNvSpPr/>
          <p:nvPr/>
        </p:nvSpPr>
        <p:spPr>
          <a:xfrm>
            <a:off x="5127304" y="4096994"/>
            <a:ext cx="72000" cy="7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Прямоугольник 171"/>
              <p:cNvSpPr/>
              <p:nvPr/>
            </p:nvSpPr>
            <p:spPr>
              <a:xfrm>
                <a:off x="7847437" y="2432087"/>
                <a:ext cx="3605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𝑁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72" name="Прямоугольник 1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437" y="2432087"/>
                <a:ext cx="360547" cy="307777"/>
              </a:xfrm>
              <a:prstGeom prst="rect">
                <a:avLst/>
              </a:prstGeom>
              <a:blipFill rotWithShape="1">
                <a:blip r:embed="rId24"/>
                <a:stretch>
                  <a:fillRect t="-2000" r="-1186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/>
              <p:cNvSpPr txBox="1"/>
              <p:nvPr/>
            </p:nvSpPr>
            <p:spPr>
              <a:xfrm>
                <a:off x="259140" y="2211710"/>
                <a:ext cx="13743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4.</m:t>
                      </m:r>
                      <m:r>
                        <a:rPr lang="en-US" b="0" i="1" smtClean="0">
                          <a:latin typeface="Cambria Math"/>
                        </a:rPr>
                        <m:t>𝑀𝑁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𝐾𝐸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3" name="TextBox 1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40" y="2211710"/>
                <a:ext cx="1374351" cy="369332"/>
              </a:xfrm>
              <a:prstGeom prst="rect">
                <a:avLst/>
              </a:prstGeom>
              <a:blipFill rotWithShape="1">
                <a:blip r:embed="rId25"/>
                <a:stretch>
                  <a:fillRect t="-8333" r="-5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7" name="Прямая соединительная линия 126"/>
          <p:cNvCxnSpPr>
            <a:stCxn id="171" idx="4"/>
          </p:cNvCxnSpPr>
          <p:nvPr/>
        </p:nvCxnSpPr>
        <p:spPr>
          <a:xfrm flipH="1" flipV="1">
            <a:off x="7595773" y="1376192"/>
            <a:ext cx="270698" cy="1254790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1" name="Овал 170"/>
          <p:cNvSpPr/>
          <p:nvPr/>
        </p:nvSpPr>
        <p:spPr>
          <a:xfrm>
            <a:off x="7830471" y="2558982"/>
            <a:ext cx="72000" cy="7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7558661" y="1338577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0" name="TextBox 179"/>
              <p:cNvSpPr txBox="1"/>
              <p:nvPr/>
            </p:nvSpPr>
            <p:spPr>
              <a:xfrm>
                <a:off x="267704" y="2562458"/>
                <a:ext cx="7689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5.</m:t>
                      </m:r>
                      <m:r>
                        <a:rPr lang="en-US" b="0" i="1" smtClean="0">
                          <a:latin typeface="Cambria Math"/>
                        </a:rPr>
                        <m:t>𝑃𝑁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0" name="TextBox 1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04" y="2562458"/>
                <a:ext cx="768992" cy="369332"/>
              </a:xfrm>
              <a:prstGeom prst="rect">
                <a:avLst/>
              </a:prstGeom>
              <a:blipFill rotWithShape="1">
                <a:blip r:embed="rId26"/>
                <a:stretch>
                  <a:fillRect t="-8197" r="-952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1" name="TextBox 180"/>
              <p:cNvSpPr txBox="1"/>
              <p:nvPr/>
            </p:nvSpPr>
            <p:spPr>
              <a:xfrm>
                <a:off x="323528" y="2895670"/>
                <a:ext cx="29135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𝐸𝐾𝑃𝑁𝑀</m:t>
                    </m:r>
                    <m:r>
                      <a:rPr 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искомое сечение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1" name="TextBox 1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95670"/>
                <a:ext cx="2913555" cy="369332"/>
              </a:xfrm>
              <a:prstGeom prst="rect">
                <a:avLst/>
              </a:prstGeom>
              <a:blipFill rotWithShape="1">
                <a:blip r:embed="rId27"/>
                <a:stretch>
                  <a:fillRect t="-9836" r="-313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3" name="Группа 18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8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8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3086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5" grpId="0"/>
      <p:bldP spid="6" grpId="0"/>
      <p:bldP spid="83" grpId="0" animBg="1"/>
      <p:bldP spid="84" grpId="0"/>
      <p:bldP spid="86" grpId="0"/>
      <p:bldP spid="88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2059" grpId="0"/>
      <p:bldP spid="111" grpId="0"/>
      <p:bldP spid="111" grpId="1"/>
      <p:bldP spid="2074" grpId="0" animBg="1"/>
      <p:bldP spid="118" grpId="0"/>
      <p:bldP spid="121" grpId="0" animBg="1"/>
      <p:bldP spid="122" grpId="0"/>
      <p:bldP spid="98" grpId="0"/>
      <p:bldP spid="98" grpId="1"/>
      <p:bldP spid="153" grpId="0"/>
      <p:bldP spid="155" grpId="0"/>
      <p:bldP spid="158" grpId="0"/>
      <p:bldP spid="87" grpId="0" animBg="1"/>
      <p:bldP spid="161" grpId="0" animBg="1"/>
      <p:bldP spid="162" grpId="0"/>
      <p:bldP spid="165" grpId="0" animBg="1"/>
      <p:bldP spid="166" grpId="0"/>
      <p:bldP spid="154" grpId="0" animBg="1"/>
      <p:bldP spid="172" grpId="0"/>
      <p:bldP spid="173" grpId="0"/>
      <p:bldP spid="171" grpId="0" animBg="1"/>
      <p:bldP spid="85" grpId="0" animBg="1"/>
      <p:bldP spid="180" grpId="0"/>
      <p:bldP spid="1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Полилиния 3096"/>
          <p:cNvSpPr/>
          <p:nvPr/>
        </p:nvSpPr>
        <p:spPr>
          <a:xfrm>
            <a:off x="5291138" y="1762125"/>
            <a:ext cx="2176462" cy="2105025"/>
          </a:xfrm>
          <a:custGeom>
            <a:avLst/>
            <a:gdLst>
              <a:gd name="connsiteX0" fmla="*/ 700087 w 2176462"/>
              <a:gd name="connsiteY0" fmla="*/ 2105025 h 2105025"/>
              <a:gd name="connsiteX1" fmla="*/ 0 w 2176462"/>
              <a:gd name="connsiteY1" fmla="*/ 1500188 h 2105025"/>
              <a:gd name="connsiteX2" fmla="*/ 404812 w 2176462"/>
              <a:gd name="connsiteY2" fmla="*/ 152400 h 2105025"/>
              <a:gd name="connsiteX3" fmla="*/ 1152525 w 2176462"/>
              <a:gd name="connsiteY3" fmla="*/ 0 h 2105025"/>
              <a:gd name="connsiteX4" fmla="*/ 2176462 w 2176462"/>
              <a:gd name="connsiteY4" fmla="*/ 862013 h 2105025"/>
              <a:gd name="connsiteX5" fmla="*/ 1905000 w 2176462"/>
              <a:gd name="connsiteY5" fmla="*/ 1833563 h 2105025"/>
              <a:gd name="connsiteX6" fmla="*/ 700087 w 2176462"/>
              <a:gd name="connsiteY6" fmla="*/ 2105025 h 210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6462" h="2105025">
                <a:moveTo>
                  <a:pt x="700087" y="2105025"/>
                </a:moveTo>
                <a:lnTo>
                  <a:pt x="0" y="1500188"/>
                </a:lnTo>
                <a:lnTo>
                  <a:pt x="404812" y="152400"/>
                </a:lnTo>
                <a:lnTo>
                  <a:pt x="1152525" y="0"/>
                </a:lnTo>
                <a:lnTo>
                  <a:pt x="2176462" y="862013"/>
                </a:lnTo>
                <a:lnTo>
                  <a:pt x="1905000" y="1833563"/>
                </a:lnTo>
                <a:lnTo>
                  <a:pt x="700087" y="21050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89" name="Прямая соединительная линия 3088"/>
          <p:cNvCxnSpPr/>
          <p:nvPr/>
        </p:nvCxnSpPr>
        <p:spPr>
          <a:xfrm flipV="1">
            <a:off x="5688847" y="1772494"/>
            <a:ext cx="748210" cy="138131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6427248" y="1751078"/>
            <a:ext cx="1038856" cy="875886"/>
          </a:xfrm>
          <a:prstGeom prst="line">
            <a:avLst/>
          </a:prstGeom>
          <a:ln cap="rnd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3528" y="267494"/>
                <a:ext cx="84969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Построить сечения куба плоскостью, проходящей через точки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𝑁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𝐾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7494"/>
                <a:ext cx="8496944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574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85" name="Прямая соединительная линия 3084"/>
          <p:cNvCxnSpPr/>
          <p:nvPr/>
        </p:nvCxnSpPr>
        <p:spPr>
          <a:xfrm flipV="1">
            <a:off x="4916103" y="3314634"/>
            <a:ext cx="3537076" cy="782470"/>
          </a:xfrm>
          <a:prstGeom prst="line">
            <a:avLst/>
          </a:prstGeom>
          <a:ln cap="rnd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79" name="Прямая соединительная линия 3078"/>
          <p:cNvCxnSpPr/>
          <p:nvPr/>
        </p:nvCxnSpPr>
        <p:spPr>
          <a:xfrm flipH="1">
            <a:off x="4964258" y="886725"/>
            <a:ext cx="1032710" cy="3485225"/>
          </a:xfrm>
          <a:prstGeom prst="line">
            <a:avLst/>
          </a:prstGeom>
          <a:ln cap="rnd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5436" y="72825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Построение.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54940"/>
            <a:ext cx="2182813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" name="Группа 4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4916103" y="3065933"/>
                <a:ext cx="3813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𝑀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103" y="3065933"/>
                <a:ext cx="381386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r="-11111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Овал 45"/>
          <p:cNvSpPr/>
          <p:nvPr/>
        </p:nvSpPr>
        <p:spPr>
          <a:xfrm>
            <a:off x="6401057" y="1729364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6256783" y="1467098"/>
                <a:ext cx="3605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𝑁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783" y="1467098"/>
                <a:ext cx="360547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100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7440328" y="2417861"/>
                <a:ext cx="35522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𝐾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328" y="2417861"/>
                <a:ext cx="355225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2000" r="-103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77594" y="1215122"/>
                <a:ext cx="7895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1. </m:t>
                      </m:r>
                      <m:r>
                        <a:rPr lang="en-US" b="0" i="1" smtClean="0">
                          <a:latin typeface="Cambria Math"/>
                        </a:rPr>
                        <m:t>𝑁𝐾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94" y="1215122"/>
                <a:ext cx="78957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007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5139021" y="3778149"/>
                <a:ext cx="34028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021" y="3778149"/>
                <a:ext cx="340285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2000" r="-14286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5796136" y="3101933"/>
                <a:ext cx="35522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101933"/>
                <a:ext cx="355225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2000" r="-103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7382155" y="3112533"/>
                <a:ext cx="3400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55" y="3112533"/>
                <a:ext cx="340028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2000" r="-1071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6769063" y="3790948"/>
                <a:ext cx="35522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𝐷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063" y="3790948"/>
                <a:ext cx="355225" cy="307777"/>
              </a:xfrm>
              <a:prstGeom prst="rect">
                <a:avLst/>
              </a:prstGeom>
              <a:blipFill rotWithShape="1">
                <a:blip r:embed="rId12"/>
                <a:stretch>
                  <a:fillRect t="-2000" r="-10169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4958681" y="2035132"/>
                <a:ext cx="41716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681" y="2035132"/>
                <a:ext cx="417165" cy="307777"/>
              </a:xfrm>
              <a:prstGeom prst="rect">
                <a:avLst/>
              </a:prstGeom>
              <a:blipFill rotWithShape="1">
                <a:blip r:embed="rId13"/>
                <a:stretch>
                  <a:fillRect t="-2000" r="-101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5828393" y="1487485"/>
                <a:ext cx="4140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393" y="1487485"/>
                <a:ext cx="414088" cy="307777"/>
              </a:xfrm>
              <a:prstGeom prst="rect">
                <a:avLst/>
              </a:prstGeom>
              <a:blipFill rotWithShape="1">
                <a:blip r:embed="rId14"/>
                <a:stretch>
                  <a:fillRect t="-2000" r="-1176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7395315" y="1517498"/>
                <a:ext cx="4002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5315" y="1517498"/>
                <a:ext cx="400238" cy="307777"/>
              </a:xfrm>
              <a:prstGeom prst="rect">
                <a:avLst/>
              </a:prstGeom>
              <a:blipFill rotWithShape="1">
                <a:blip r:embed="rId15"/>
                <a:stretch>
                  <a:fillRect t="-2000" r="-10606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6547855" y="2220771"/>
                <a:ext cx="41787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855" y="2220771"/>
                <a:ext cx="417871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1961" r="-1014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Прямая соединительная линия 62"/>
          <p:cNvCxnSpPr/>
          <p:nvPr/>
        </p:nvCxnSpPr>
        <p:spPr>
          <a:xfrm flipV="1">
            <a:off x="5872843" y="627534"/>
            <a:ext cx="0" cy="1122216"/>
          </a:xfrm>
          <a:prstGeom prst="line">
            <a:avLst/>
          </a:prstGeom>
          <a:ln w="19050" cap="rnd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3" name="Прямая соединительная линия 3072"/>
          <p:cNvCxnSpPr/>
          <p:nvPr/>
        </p:nvCxnSpPr>
        <p:spPr>
          <a:xfrm flipH="1" flipV="1">
            <a:off x="5580112" y="1035603"/>
            <a:ext cx="820946" cy="694488"/>
          </a:xfrm>
          <a:prstGeom prst="line">
            <a:avLst/>
          </a:prstGeom>
          <a:ln cap="rnd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 flipV="1">
            <a:off x="7457370" y="2624900"/>
            <a:ext cx="1043729" cy="882954"/>
          </a:xfrm>
          <a:prstGeom prst="line">
            <a:avLst/>
          </a:prstGeom>
          <a:ln cap="rnd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6200000" flipV="1">
            <a:off x="8058240" y="2788394"/>
            <a:ext cx="0" cy="1122216"/>
          </a:xfrm>
          <a:prstGeom prst="line">
            <a:avLst/>
          </a:prstGeom>
          <a:ln w="19050" cap="rnd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5841093" y="1252467"/>
            <a:ext cx="72000" cy="7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5841093" y="1070906"/>
                <a:ext cx="3445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𝑋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093" y="1070906"/>
                <a:ext cx="344518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2000" r="-10526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Овал 73"/>
          <p:cNvSpPr/>
          <p:nvPr/>
        </p:nvSpPr>
        <p:spPr>
          <a:xfrm>
            <a:off x="8278316" y="3313502"/>
            <a:ext cx="72000" cy="7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Прямоугольник 74"/>
              <p:cNvSpPr/>
              <p:nvPr/>
            </p:nvSpPr>
            <p:spPr>
              <a:xfrm>
                <a:off x="8164597" y="3072014"/>
                <a:ext cx="33650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𝑌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75" name="Прямоугольник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4597" y="3072014"/>
                <a:ext cx="336502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2000" r="-1071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Овал 77"/>
          <p:cNvSpPr/>
          <p:nvPr/>
        </p:nvSpPr>
        <p:spPr>
          <a:xfrm>
            <a:off x="5658641" y="1870722"/>
            <a:ext cx="72000" cy="7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>
                <a:off x="5449075" y="1667308"/>
                <a:ext cx="3445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𝐸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75" y="1667308"/>
                <a:ext cx="344518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2000" r="-1071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>
                <a:off x="4762278" y="3804646"/>
                <a:ext cx="3445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𝑍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278" y="3804646"/>
                <a:ext cx="344518" cy="307777"/>
              </a:xfrm>
              <a:prstGeom prst="rect">
                <a:avLst/>
              </a:prstGeom>
              <a:blipFill rotWithShape="1">
                <a:blip r:embed="rId20"/>
                <a:stretch>
                  <a:fillRect t="-1961" r="-10526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82" name="Прямая соединительная линия 3081"/>
          <p:cNvCxnSpPr/>
          <p:nvPr/>
        </p:nvCxnSpPr>
        <p:spPr>
          <a:xfrm flipV="1">
            <a:off x="4726765" y="3841873"/>
            <a:ext cx="579604" cy="510462"/>
          </a:xfrm>
          <a:prstGeom prst="line">
            <a:avLst/>
          </a:prstGeom>
          <a:ln w="19050" cap="rnd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Овал 79"/>
          <p:cNvSpPr/>
          <p:nvPr/>
        </p:nvSpPr>
        <p:spPr>
          <a:xfrm>
            <a:off x="5016567" y="4028215"/>
            <a:ext cx="72000" cy="7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Прямоугольник 90"/>
              <p:cNvSpPr/>
              <p:nvPr/>
            </p:nvSpPr>
            <p:spPr>
              <a:xfrm>
                <a:off x="5807518" y="3829963"/>
                <a:ext cx="3407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𝐹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91" name="Прямоугольник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518" y="3829963"/>
                <a:ext cx="340734" cy="307777"/>
              </a:xfrm>
              <a:prstGeom prst="rect">
                <a:avLst/>
              </a:prstGeom>
              <a:blipFill rotWithShape="1">
                <a:blip r:embed="rId21"/>
                <a:stretch>
                  <a:fillRect t="-1961" r="-10714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Прямоугольник 92"/>
              <p:cNvSpPr/>
              <p:nvPr/>
            </p:nvSpPr>
            <p:spPr>
              <a:xfrm>
                <a:off x="7088531" y="3561808"/>
                <a:ext cx="3464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𝐺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93" name="Прямоугольник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8531" y="3561808"/>
                <a:ext cx="346440" cy="307777"/>
              </a:xfrm>
              <a:prstGeom prst="rect">
                <a:avLst/>
              </a:prstGeom>
              <a:blipFill rotWithShape="1">
                <a:blip r:embed="rId22"/>
                <a:stretch>
                  <a:fillRect t="-1961" r="-1228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277336" y="1496814"/>
                <a:ext cx="19080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2. </m:t>
                      </m:r>
                      <m:r>
                        <a:rPr lang="en-US" b="0" i="1" smtClean="0">
                          <a:latin typeface="Cambria Math"/>
                        </a:rPr>
                        <m:t>𝑁𝐾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𝑋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36" y="1496814"/>
                <a:ext cx="1908023" cy="369332"/>
              </a:xfrm>
              <a:prstGeom prst="rect">
                <a:avLst/>
              </a:prstGeom>
              <a:blipFill rotWithShape="1">
                <a:blip r:embed="rId23"/>
                <a:stretch>
                  <a:fillRect t="-8333" r="-383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279078" y="1782326"/>
                <a:ext cx="1805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3. </m:t>
                      </m:r>
                      <m:r>
                        <a:rPr lang="en-US" b="0" i="1" smtClean="0">
                          <a:latin typeface="Cambria Math"/>
                        </a:rPr>
                        <m:t>𝑁𝐾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𝑌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78" y="1782326"/>
                <a:ext cx="1805623" cy="369332"/>
              </a:xfrm>
              <a:prstGeom prst="rect">
                <a:avLst/>
              </a:prstGeom>
              <a:blipFill rotWithShape="1">
                <a:blip r:embed="rId24"/>
                <a:stretch>
                  <a:fillRect t="-8197" r="-337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276920" y="2123782"/>
                <a:ext cx="2010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4. </m:t>
                      </m:r>
                      <m:r>
                        <a:rPr lang="en-US" b="0" i="1" smtClean="0">
                          <a:latin typeface="Cambria Math"/>
                        </a:rPr>
                        <m:t>𝑋𝑀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𝐸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20" y="2123782"/>
                <a:ext cx="2010679" cy="369332"/>
              </a:xfrm>
              <a:prstGeom prst="rect">
                <a:avLst/>
              </a:prstGeom>
              <a:blipFill rotWithShape="1">
                <a:blip r:embed="rId25"/>
                <a:stretch>
                  <a:fillRect t="-8197" r="-36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278662" y="2493114"/>
                <a:ext cx="18115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5. </m:t>
                      </m:r>
                      <m:r>
                        <a:rPr lang="en-US" b="0" i="1" smtClean="0">
                          <a:latin typeface="Cambria Math"/>
                        </a:rPr>
                        <m:t>𝑋𝑀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62" y="2493114"/>
                <a:ext cx="1811586" cy="369332"/>
              </a:xfrm>
              <a:prstGeom prst="rect">
                <a:avLst/>
              </a:prstGeom>
              <a:blipFill rotWithShape="1">
                <a:blip r:embed="rId26"/>
                <a:stretch>
                  <a:fillRect t="-8197" r="-404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284623" y="2778204"/>
                <a:ext cx="17609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6. </m:t>
                      </m:r>
                      <m:r>
                        <a:rPr lang="en-US" b="0" i="1" smtClean="0">
                          <a:latin typeface="Cambria Math"/>
                        </a:rPr>
                        <m:t>𝑍𝑌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𝐴𝐷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23" y="2778204"/>
                <a:ext cx="1760995" cy="369332"/>
              </a:xfrm>
              <a:prstGeom prst="rect">
                <a:avLst/>
              </a:prstGeom>
              <a:blipFill rotWithShape="1">
                <a:blip r:embed="rId27"/>
                <a:stretch>
                  <a:fillRect t="-8333" r="-380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286365" y="3109436"/>
                <a:ext cx="17590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7. </m:t>
                      </m:r>
                      <m:r>
                        <a:rPr lang="en-US" b="0" i="1" smtClean="0">
                          <a:latin typeface="Cambria Math"/>
                        </a:rPr>
                        <m:t>𝑍𝑌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𝐷𝐶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𝐺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65" y="3109436"/>
                <a:ext cx="1759071" cy="369332"/>
              </a:xfrm>
              <a:prstGeom prst="rect">
                <a:avLst/>
              </a:prstGeom>
              <a:blipFill rotWithShape="1">
                <a:blip r:embed="rId28"/>
                <a:stretch>
                  <a:fillRect t="-8197" r="-380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275625" y="3415776"/>
                <a:ext cx="7705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8. </m:t>
                      </m:r>
                      <m:r>
                        <a:rPr lang="en-US" b="0" i="1" smtClean="0">
                          <a:latin typeface="Cambria Math"/>
                        </a:rPr>
                        <m:t>𝐸𝑁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25" y="3415776"/>
                <a:ext cx="770596" cy="369332"/>
              </a:xfrm>
              <a:prstGeom prst="rect">
                <a:avLst/>
              </a:prstGeom>
              <a:blipFill rotWithShape="1">
                <a:blip r:embed="rId29"/>
                <a:stretch>
                  <a:fillRect t="-8197" r="-102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93" name="Прямая соединительная линия 3092"/>
          <p:cNvCxnSpPr/>
          <p:nvPr/>
        </p:nvCxnSpPr>
        <p:spPr>
          <a:xfrm>
            <a:off x="5299502" y="3270111"/>
            <a:ext cx="681078" cy="578335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0" name="Овал 89"/>
          <p:cNvSpPr/>
          <p:nvPr/>
        </p:nvSpPr>
        <p:spPr>
          <a:xfrm>
            <a:off x="5947702" y="3823613"/>
            <a:ext cx="72000" cy="7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256080" y="3219822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289620" y="3721442"/>
                <a:ext cx="7962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9. </m:t>
                      </m:r>
                      <m:r>
                        <a:rPr lang="en-US" b="0" i="1" smtClean="0">
                          <a:latin typeface="Cambria Math"/>
                        </a:rPr>
                        <m:t>𝐹𝑀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20" y="3721442"/>
                <a:ext cx="796244" cy="369332"/>
              </a:xfrm>
              <a:prstGeom prst="rect">
                <a:avLst/>
              </a:prstGeom>
              <a:blipFill rotWithShape="1">
                <a:blip r:embed="rId30"/>
                <a:stretch>
                  <a:fillRect t="-8197" r="-10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95" name="Прямая соединительная линия 3094"/>
          <p:cNvCxnSpPr/>
          <p:nvPr/>
        </p:nvCxnSpPr>
        <p:spPr>
          <a:xfrm flipV="1">
            <a:off x="7203465" y="2641250"/>
            <a:ext cx="255500" cy="922737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7429369" y="2579794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7148413" y="3563987"/>
            <a:ext cx="72000" cy="7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283270" y="4074626"/>
                <a:ext cx="8953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10. </m:t>
                      </m:r>
                      <m:r>
                        <a:rPr lang="en-US" b="0" i="1" smtClean="0">
                          <a:latin typeface="Cambria Math"/>
                        </a:rPr>
                        <m:t>𝐺𝐾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70" y="4074626"/>
                <a:ext cx="895373" cy="369332"/>
              </a:xfrm>
              <a:prstGeom prst="rect">
                <a:avLst/>
              </a:prstGeom>
              <a:blipFill rotWithShape="1">
                <a:blip r:embed="rId31"/>
                <a:stretch>
                  <a:fillRect t="-8197" r="-884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321345" y="4442356"/>
                <a:ext cx="30612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𝑀𝐸𝑁𝐾𝐺𝐹</m:t>
                    </m:r>
                    <m:r>
                      <a:rPr 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искомое сечение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5" y="4442356"/>
                <a:ext cx="3061223" cy="369332"/>
              </a:xfrm>
              <a:prstGeom prst="rect">
                <a:avLst/>
              </a:prstGeom>
              <a:blipFill rotWithShape="1">
                <a:blip r:embed="rId32"/>
                <a:stretch>
                  <a:fillRect t="-10000" r="-278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5" name="Picture 4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500" y="1304979"/>
            <a:ext cx="2094724" cy="15902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8" name="Прямоугольник 3097"/>
          <p:cNvSpPr/>
          <p:nvPr/>
        </p:nvSpPr>
        <p:spPr>
          <a:xfrm>
            <a:off x="2310400" y="1288467"/>
            <a:ext cx="22032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Метод построения сечения, при котором находят след секущей плоскости на каждой грани, называется </a:t>
            </a:r>
            <a:r>
              <a:rPr lang="ru-RU" sz="1600" b="1" i="1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методом следов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732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7" grpId="0" animBg="1"/>
      <p:bldP spid="2" grpId="0"/>
      <p:bldP spid="3" grpId="0"/>
      <p:bldP spid="45" grpId="0"/>
      <p:bldP spid="46" grpId="0" animBg="1"/>
      <p:bldP spid="47" grpId="0"/>
      <p:bldP spid="49" grpId="0"/>
      <p:bldP spid="38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72" grpId="0" animBg="1"/>
      <p:bldP spid="73" grpId="0"/>
      <p:bldP spid="74" grpId="0" animBg="1"/>
      <p:bldP spid="75" grpId="0"/>
      <p:bldP spid="78" grpId="0" animBg="1"/>
      <p:bldP spid="79" grpId="0"/>
      <p:bldP spid="81" grpId="0"/>
      <p:bldP spid="80" grpId="0" animBg="1"/>
      <p:bldP spid="91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90" grpId="0" animBg="1"/>
      <p:bldP spid="50" grpId="0" animBg="1"/>
      <p:bldP spid="107" grpId="0"/>
      <p:bldP spid="48" grpId="0" animBg="1"/>
      <p:bldP spid="92" grpId="0" animBg="1"/>
      <p:bldP spid="110" grpId="0"/>
      <p:bldP spid="113" grpId="0"/>
      <p:bldP spid="30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4846320" y="2217420"/>
            <a:ext cx="3055620" cy="822960"/>
          </a:xfrm>
          <a:custGeom>
            <a:avLst/>
            <a:gdLst>
              <a:gd name="connsiteX0" fmla="*/ 0 w 3055620"/>
              <a:gd name="connsiteY0" fmla="*/ 822960 h 822960"/>
              <a:gd name="connsiteX1" fmla="*/ 571500 w 3055620"/>
              <a:gd name="connsiteY1" fmla="*/ 289560 h 822960"/>
              <a:gd name="connsiteX2" fmla="*/ 3055620 w 3055620"/>
              <a:gd name="connsiteY2" fmla="*/ 0 h 822960"/>
              <a:gd name="connsiteX3" fmla="*/ 2506980 w 3055620"/>
              <a:gd name="connsiteY3" fmla="*/ 533400 h 822960"/>
              <a:gd name="connsiteX4" fmla="*/ 0 w 3055620"/>
              <a:gd name="connsiteY4" fmla="*/ 82296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5620" h="822960">
                <a:moveTo>
                  <a:pt x="0" y="822960"/>
                </a:moveTo>
                <a:lnTo>
                  <a:pt x="571500" y="289560"/>
                </a:lnTo>
                <a:lnTo>
                  <a:pt x="3055620" y="0"/>
                </a:lnTo>
                <a:lnTo>
                  <a:pt x="2506980" y="533400"/>
                </a:lnTo>
                <a:lnTo>
                  <a:pt x="0" y="82296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5381311" y="2217036"/>
            <a:ext cx="2522109" cy="288032"/>
          </a:xfrm>
          <a:prstGeom prst="line">
            <a:avLst/>
          </a:prstGeom>
          <a:ln cap="rnd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7344304" y="2215632"/>
            <a:ext cx="555539" cy="533468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267494"/>
                <a:ext cx="84969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Построить сечение прямого параллелепипеда плоскостью, которая проходит через точки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𝑁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𝐾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7494"/>
                <a:ext cx="8496944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574" t="-4717" r="-1004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15436" y="85772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Построение.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495" y="1070194"/>
            <a:ext cx="3073400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вал 8"/>
          <p:cNvSpPr/>
          <p:nvPr/>
        </p:nvSpPr>
        <p:spPr>
          <a:xfrm>
            <a:off x="7863843" y="2182298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7857325" y="2064409"/>
                <a:ext cx="3605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𝐾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7325" y="2064409"/>
                <a:ext cx="360547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10169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302897" y="786659"/>
                <a:ext cx="4140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897" y="786659"/>
                <a:ext cx="414088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1961" r="-10294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546551" y="1687909"/>
                <a:ext cx="41716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551" y="1687909"/>
                <a:ext cx="417165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2000" r="-1029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7256674" y="4149502"/>
                <a:ext cx="3605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674" y="4149502"/>
                <a:ext cx="360547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2000" r="-100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7845672" y="3207202"/>
                <a:ext cx="34002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672" y="3207202"/>
                <a:ext cx="340029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1961" r="-12500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5149394" y="3246454"/>
                <a:ext cx="3605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394" y="3246454"/>
                <a:ext cx="360547" cy="307777"/>
              </a:xfrm>
              <a:prstGeom prst="rect">
                <a:avLst/>
              </a:prstGeom>
              <a:blipFill rotWithShape="1">
                <a:blip r:embed="rId12"/>
                <a:stretch>
                  <a:fillRect t="-2000" r="-847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4558369" y="4155926"/>
                <a:ext cx="3402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369" y="4155926"/>
                <a:ext cx="340286" cy="307777"/>
              </a:xfrm>
              <a:prstGeom prst="rect">
                <a:avLst/>
              </a:prstGeom>
              <a:blipFill rotWithShape="1">
                <a:blip r:embed="rId13"/>
                <a:stretch>
                  <a:fillRect t="-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7280270" y="1747831"/>
                <a:ext cx="41787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0270" y="1747831"/>
                <a:ext cx="417871" cy="307777"/>
              </a:xfrm>
              <a:prstGeom prst="rect">
                <a:avLst/>
              </a:prstGeom>
              <a:blipFill rotWithShape="1">
                <a:blip r:embed="rId14"/>
                <a:stretch>
                  <a:fillRect t="-2000" r="-101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7773769" y="801078"/>
                <a:ext cx="4002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3769" y="801078"/>
                <a:ext cx="400238" cy="307777"/>
              </a:xfrm>
              <a:prstGeom prst="rect">
                <a:avLst/>
              </a:prstGeom>
              <a:blipFill rotWithShape="1">
                <a:blip r:embed="rId15"/>
                <a:stretch>
                  <a:fillRect t="-1961" r="-10606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2568" y="1227054"/>
                <a:ext cx="8234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1. </m:t>
                      </m:r>
                      <m:r>
                        <a:rPr lang="en-US" b="0" i="1" smtClean="0">
                          <a:latin typeface="Cambria Math"/>
                        </a:rPr>
                        <m:t>𝑀𝑁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68" y="1227054"/>
                <a:ext cx="823495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197" r="-963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69261" y="1554346"/>
                <a:ext cx="7895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2. </m:t>
                      </m:r>
                      <m:r>
                        <a:rPr lang="en-US" b="0" i="1" smtClean="0">
                          <a:latin typeface="Cambria Math"/>
                        </a:rPr>
                        <m:t>𝑁𝐾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61" y="1554346"/>
                <a:ext cx="789575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197" r="-10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26020"/>
            <a:ext cx="2378740" cy="1349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2106544" y="1145782"/>
            <a:ext cx="2258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/>
              </a:rPr>
              <a:t>Если две параллельные плоскости пересечены третьей, то линии их пересечения параллельны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5173718" y="2203293"/>
                <a:ext cx="3407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𝐹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718" y="2203293"/>
                <a:ext cx="340734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1961" r="-10714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75796" y="1914386"/>
                <a:ext cx="13711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3. </m:t>
                      </m:r>
                      <m:r>
                        <a:rPr lang="en-US" b="0" i="1" smtClean="0">
                          <a:latin typeface="Cambria Math"/>
                        </a:rPr>
                        <m:t>𝐾𝐹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𝑀𝑁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96" y="1914386"/>
                <a:ext cx="1371145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197" r="-5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Прямая соединительная линия 36"/>
          <p:cNvCxnSpPr/>
          <p:nvPr/>
        </p:nvCxnSpPr>
        <p:spPr>
          <a:xfrm flipV="1">
            <a:off x="4881425" y="2479851"/>
            <a:ext cx="555539" cy="533468"/>
          </a:xfrm>
          <a:prstGeom prst="line">
            <a:avLst/>
          </a:prstGeom>
          <a:ln cap="rnd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5375539" y="2475070"/>
            <a:ext cx="72000" cy="7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77808" y="2323574"/>
                <a:ext cx="13724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4. </m:t>
                      </m:r>
                      <m:r>
                        <a:rPr lang="en-US" b="0" i="1" smtClean="0">
                          <a:latin typeface="Cambria Math"/>
                        </a:rPr>
                        <m:t>𝑀𝐹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𝑁𝐾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08" y="2323574"/>
                <a:ext cx="1372492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197" r="-488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15908" y="2700258"/>
                <a:ext cx="27710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𝑀𝑁𝐾𝐹</m:t>
                    </m:r>
                    <m:r>
                      <a:rPr 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искомое сечение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08" y="2700258"/>
                <a:ext cx="2771080" cy="369332"/>
              </a:xfrm>
              <a:prstGeom prst="rect">
                <a:avLst/>
              </a:prstGeom>
              <a:blipFill rotWithShape="1">
                <a:blip r:embed="rId22"/>
                <a:stretch>
                  <a:fillRect t="-9836" r="-330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V="1">
            <a:off x="4841051" y="2751008"/>
            <a:ext cx="2522109" cy="288032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296472" y="2633877"/>
                <a:ext cx="3605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472" y="2633877"/>
                <a:ext cx="360547" cy="307777"/>
              </a:xfrm>
              <a:prstGeom prst="rect">
                <a:avLst/>
              </a:prstGeom>
              <a:blipFill rotWithShape="1">
                <a:blip r:embed="rId23"/>
                <a:stretch>
                  <a:fillRect t="-1961" r="-10169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Овал 10"/>
          <p:cNvSpPr/>
          <p:nvPr/>
        </p:nvSpPr>
        <p:spPr>
          <a:xfrm>
            <a:off x="7308304" y="2715766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512809" y="2885909"/>
                <a:ext cx="3813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𝑀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809" y="2885909"/>
                <a:ext cx="381386" cy="307777"/>
              </a:xfrm>
              <a:prstGeom prst="rect">
                <a:avLst/>
              </a:prstGeom>
              <a:blipFill rotWithShape="1">
                <a:blip r:embed="rId24"/>
                <a:stretch>
                  <a:fillRect t="-1961" r="-1111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Овал 12"/>
          <p:cNvSpPr/>
          <p:nvPr/>
        </p:nvSpPr>
        <p:spPr>
          <a:xfrm>
            <a:off x="4822195" y="3003798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81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5" grpId="0"/>
      <p:bldP spid="6" grpId="0"/>
      <p:bldP spid="9" grpId="0" animBg="1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6" grpId="0"/>
      <p:bldP spid="30" grpId="0"/>
      <p:bldP spid="32" grpId="0"/>
      <p:bldP spid="35" grpId="0"/>
      <p:bldP spid="36" grpId="0"/>
      <p:bldP spid="34" grpId="0" animBg="1"/>
      <p:bldP spid="38" grpId="0"/>
      <p:bldP spid="40" grpId="0"/>
      <p:bldP spid="10" grpId="0"/>
      <p:bldP spid="11" grpId="0" animBg="1"/>
      <p:bldP spid="14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062256"/>
              </p:ext>
            </p:extLst>
          </p:nvPr>
        </p:nvGraphicFramePr>
        <p:xfrm>
          <a:off x="25687" y="1"/>
          <a:ext cx="9120758" cy="5130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0758"/>
              </a:tblGrid>
              <a:tr h="955013">
                <a:tc>
                  <a:txBody>
                    <a:bodyPr/>
                    <a:lstStyle/>
                    <a:p>
                      <a:pPr marL="179388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i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Задачи на построение сечений</a:t>
                      </a: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5CD">
                        <a:alpha val="70000"/>
                      </a:srgbClr>
                    </a:solidFill>
                  </a:tcPr>
                </a:tc>
              </a:tr>
              <a:tr h="41755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9E9"/>
                    </a:solidFil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357436" y="113159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Секущей плоскостью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тетраэдра или параллелепипеда мы назовем любую плоскость, по обе стороны от которой имеются точки данного тетраэдра или параллелепипеда.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452951"/>
            <a:ext cx="1434720" cy="123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02185"/>
            <a:ext cx="1656184" cy="122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277" y="3377158"/>
            <a:ext cx="1650053" cy="1220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13992"/>
            <a:ext cx="1440160" cy="1234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371" y="2042002"/>
            <a:ext cx="1439948" cy="123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52951"/>
            <a:ext cx="1439947" cy="123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843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101483"/>
              </p:ext>
            </p:extLst>
          </p:nvPr>
        </p:nvGraphicFramePr>
        <p:xfrm>
          <a:off x="25687" y="1"/>
          <a:ext cx="9120758" cy="5130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0379"/>
                <a:gridCol w="4560379"/>
              </a:tblGrid>
              <a:tr h="955013">
                <a:tc>
                  <a:txBody>
                    <a:bodyPr/>
                    <a:lstStyle/>
                    <a:p>
                      <a:pPr marL="179388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i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Тетраэдр </a:t>
                      </a: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5C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i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Параллелепипед</a:t>
                      </a: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5CD">
                        <a:alpha val="70000"/>
                      </a:srgbClr>
                    </a:solidFill>
                  </a:tcPr>
                </a:tc>
              </a:tr>
              <a:tr h="41755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9E9"/>
                    </a:solidFill>
                  </a:tcPr>
                </a:tc>
              </a:tr>
            </a:tbl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76" y="1127070"/>
            <a:ext cx="2740075" cy="154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70" y="3065265"/>
            <a:ext cx="2740354" cy="15409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342" y="3065422"/>
            <a:ext cx="2740074" cy="154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341" y="1127070"/>
            <a:ext cx="2740075" cy="154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70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1108096"/>
                  </p:ext>
                </p:extLst>
              </p:nvPr>
            </p:nvGraphicFramePr>
            <p:xfrm>
              <a:off x="25687" y="0"/>
              <a:ext cx="9120758" cy="51435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120758"/>
                  </a:tblGrid>
                  <a:tr h="1438922">
                    <a:tc>
                      <a:txBody>
                        <a:bodyPr/>
                        <a:lstStyle/>
                        <a:p>
                          <a:pPr marL="179388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Аксиомы</a:t>
                          </a:r>
                          <a:r>
                            <a:rPr lang="en-US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стереометрии</a:t>
                          </a: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DB5CD">
                            <a:alpha val="70000"/>
                          </a:srgbClr>
                        </a:solidFill>
                      </a:tcPr>
                    </a:tc>
                  </a:tr>
                  <a:tr h="1205599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Через любые три точки, не лежащие на одной прямой, проходит плоскость, и притом только одна.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EE9E9"/>
                        </a:solidFill>
                      </a:tcPr>
                    </a:tc>
                  </a:tr>
                  <a:tr h="1205599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Если две точки прямой лежат в плоскости, то все точки прямой лежат в этой плоскости.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EE9E9"/>
                        </a:solidFill>
                      </a:tcPr>
                    </a:tc>
                  </a:tr>
                  <a:tr h="129338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Если две плоскости имеют общую точку, то они имеют общую прямую, на которой лежат все общие точки этих плоскостей.</a:t>
                          </a:r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EE9E9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6658891"/>
                  </p:ext>
                </p:extLst>
              </p:nvPr>
            </p:nvGraphicFramePr>
            <p:xfrm>
              <a:off x="25687" y="0"/>
              <a:ext cx="9120758" cy="51435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120758"/>
                  </a:tblGrid>
                  <a:tr h="1438922">
                    <a:tc>
                      <a:txBody>
                        <a:bodyPr/>
                        <a:lstStyle/>
                        <a:p>
                          <a:pPr marL="179388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Аксиомы</a:t>
                          </a:r>
                          <a:r>
                            <a:rPr lang="en-US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стереометрии</a:t>
                          </a: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DB5CD">
                            <a:alpha val="70000"/>
                          </a:srgbClr>
                        </a:solidFill>
                      </a:tcPr>
                    </a:tc>
                  </a:tr>
                  <a:tr h="120559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19192" r="-67" b="-207071"/>
                          </a:stretch>
                        </a:blipFill>
                      </a:tcPr>
                    </a:tc>
                  </a:tr>
                  <a:tr h="120559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219192" r="-67" b="-107071"/>
                          </a:stretch>
                        </a:blipFill>
                      </a:tcPr>
                    </a:tc>
                  </a:tr>
                  <a:tr h="12933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298113" r="-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Прямоугольник 5"/>
          <p:cNvSpPr/>
          <p:nvPr/>
        </p:nvSpPr>
        <p:spPr>
          <a:xfrm>
            <a:off x="-228260" y="1419622"/>
            <a:ext cx="9577064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229080" y="2643758"/>
            <a:ext cx="9577064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229080" y="3860980"/>
            <a:ext cx="9577064" cy="12825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599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Полилиния 134"/>
          <p:cNvSpPr/>
          <p:nvPr/>
        </p:nvSpPr>
        <p:spPr>
          <a:xfrm>
            <a:off x="3781425" y="3617119"/>
            <a:ext cx="1416844" cy="1173956"/>
          </a:xfrm>
          <a:custGeom>
            <a:avLst/>
            <a:gdLst>
              <a:gd name="connsiteX0" fmla="*/ 0 w 1416844"/>
              <a:gd name="connsiteY0" fmla="*/ 752475 h 1173956"/>
              <a:gd name="connsiteX1" fmla="*/ 471488 w 1416844"/>
              <a:gd name="connsiteY1" fmla="*/ 0 h 1173956"/>
              <a:gd name="connsiteX2" fmla="*/ 1416844 w 1416844"/>
              <a:gd name="connsiteY2" fmla="*/ 754856 h 1173956"/>
              <a:gd name="connsiteX3" fmla="*/ 1231106 w 1416844"/>
              <a:gd name="connsiteY3" fmla="*/ 1002506 h 1173956"/>
              <a:gd name="connsiteX4" fmla="*/ 552450 w 1416844"/>
              <a:gd name="connsiteY4" fmla="*/ 1173956 h 1173956"/>
              <a:gd name="connsiteX5" fmla="*/ 0 w 1416844"/>
              <a:gd name="connsiteY5" fmla="*/ 752475 h 117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6844" h="1173956">
                <a:moveTo>
                  <a:pt x="0" y="752475"/>
                </a:moveTo>
                <a:lnTo>
                  <a:pt x="471488" y="0"/>
                </a:lnTo>
                <a:lnTo>
                  <a:pt x="1416844" y="754856"/>
                </a:lnTo>
                <a:lnTo>
                  <a:pt x="1231106" y="1002506"/>
                </a:lnTo>
                <a:lnTo>
                  <a:pt x="552450" y="1173956"/>
                </a:lnTo>
                <a:lnTo>
                  <a:pt x="0" y="75247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H="1" flipV="1">
            <a:off x="4249640" y="3622767"/>
            <a:ext cx="945149" cy="749183"/>
          </a:xfrm>
          <a:prstGeom prst="line">
            <a:avLst/>
          </a:prstGeom>
          <a:ln w="12700" cap="rnd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3783417" y="3620514"/>
            <a:ext cx="466223" cy="751436"/>
          </a:xfrm>
          <a:prstGeom prst="line">
            <a:avLst/>
          </a:prstGeom>
          <a:ln w="12700" cap="rnd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4" name="Полилиния 1053"/>
          <p:cNvSpPr/>
          <p:nvPr/>
        </p:nvSpPr>
        <p:spPr>
          <a:xfrm>
            <a:off x="3856121" y="1562100"/>
            <a:ext cx="879475" cy="787400"/>
          </a:xfrm>
          <a:custGeom>
            <a:avLst/>
            <a:gdLst>
              <a:gd name="connsiteX0" fmla="*/ 0 w 879475"/>
              <a:gd name="connsiteY0" fmla="*/ 787400 h 787400"/>
              <a:gd name="connsiteX1" fmla="*/ 428625 w 879475"/>
              <a:gd name="connsiteY1" fmla="*/ 0 h 787400"/>
              <a:gd name="connsiteX2" fmla="*/ 879475 w 879475"/>
              <a:gd name="connsiteY2" fmla="*/ 260350 h 787400"/>
              <a:gd name="connsiteX3" fmla="*/ 0 w 879475"/>
              <a:gd name="connsiteY3" fmla="*/ 7874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9475" h="787400">
                <a:moveTo>
                  <a:pt x="0" y="787400"/>
                </a:moveTo>
                <a:lnTo>
                  <a:pt x="428625" y="0"/>
                </a:lnTo>
                <a:lnTo>
                  <a:pt x="879475" y="260350"/>
                </a:lnTo>
                <a:lnTo>
                  <a:pt x="0" y="78740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49" name="Прямая соединительная линия 1048"/>
          <p:cNvCxnSpPr/>
          <p:nvPr/>
        </p:nvCxnSpPr>
        <p:spPr>
          <a:xfrm flipV="1">
            <a:off x="3851861" y="1563638"/>
            <a:ext cx="429327" cy="791418"/>
          </a:xfrm>
          <a:prstGeom prst="line">
            <a:avLst/>
          </a:prstGeom>
          <a:ln w="9525" cap="rnd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Полилиния 1046"/>
          <p:cNvSpPr/>
          <p:nvPr/>
        </p:nvSpPr>
        <p:spPr>
          <a:xfrm>
            <a:off x="1557336" y="3800475"/>
            <a:ext cx="1111250" cy="869950"/>
          </a:xfrm>
          <a:custGeom>
            <a:avLst/>
            <a:gdLst>
              <a:gd name="connsiteX0" fmla="*/ 422275 w 1111250"/>
              <a:gd name="connsiteY0" fmla="*/ 869950 h 869950"/>
              <a:gd name="connsiteX1" fmla="*/ 0 w 1111250"/>
              <a:gd name="connsiteY1" fmla="*/ 225425 h 869950"/>
              <a:gd name="connsiteX2" fmla="*/ 923925 w 1111250"/>
              <a:gd name="connsiteY2" fmla="*/ 0 h 869950"/>
              <a:gd name="connsiteX3" fmla="*/ 1111250 w 1111250"/>
              <a:gd name="connsiteY3" fmla="*/ 828675 h 869950"/>
              <a:gd name="connsiteX4" fmla="*/ 422275 w 1111250"/>
              <a:gd name="connsiteY4" fmla="*/ 869950 h 86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250" h="869950">
                <a:moveTo>
                  <a:pt x="422275" y="869950"/>
                </a:moveTo>
                <a:lnTo>
                  <a:pt x="0" y="225425"/>
                </a:lnTo>
                <a:lnTo>
                  <a:pt x="923925" y="0"/>
                </a:lnTo>
                <a:lnTo>
                  <a:pt x="1111250" y="828675"/>
                </a:lnTo>
                <a:lnTo>
                  <a:pt x="422275" y="86995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46" name="Прямая соединительная линия 1045"/>
          <p:cNvCxnSpPr/>
          <p:nvPr/>
        </p:nvCxnSpPr>
        <p:spPr>
          <a:xfrm flipV="1">
            <a:off x="1548357" y="3795886"/>
            <a:ext cx="938200" cy="219199"/>
          </a:xfrm>
          <a:prstGeom prst="line">
            <a:avLst/>
          </a:prstGeom>
          <a:ln cap="rnd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Полилиния 1024"/>
          <p:cNvSpPr/>
          <p:nvPr/>
        </p:nvSpPr>
        <p:spPr>
          <a:xfrm>
            <a:off x="6170090" y="1712119"/>
            <a:ext cx="1133475" cy="1290637"/>
          </a:xfrm>
          <a:custGeom>
            <a:avLst/>
            <a:gdLst>
              <a:gd name="connsiteX0" fmla="*/ 0 w 1133475"/>
              <a:gd name="connsiteY0" fmla="*/ 709612 h 1290637"/>
              <a:gd name="connsiteX1" fmla="*/ 266700 w 1133475"/>
              <a:gd name="connsiteY1" fmla="*/ 0 h 1290637"/>
              <a:gd name="connsiteX2" fmla="*/ 1133475 w 1133475"/>
              <a:gd name="connsiteY2" fmla="*/ 111919 h 1290637"/>
              <a:gd name="connsiteX3" fmla="*/ 626268 w 1133475"/>
              <a:gd name="connsiteY3" fmla="*/ 1290637 h 1290637"/>
              <a:gd name="connsiteX4" fmla="*/ 0 w 1133475"/>
              <a:gd name="connsiteY4" fmla="*/ 709612 h 129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3475" h="1290637">
                <a:moveTo>
                  <a:pt x="0" y="709612"/>
                </a:moveTo>
                <a:lnTo>
                  <a:pt x="266700" y="0"/>
                </a:lnTo>
                <a:lnTo>
                  <a:pt x="1133475" y="111919"/>
                </a:lnTo>
                <a:lnTo>
                  <a:pt x="626268" y="1290637"/>
                </a:lnTo>
                <a:lnTo>
                  <a:pt x="0" y="709612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" name="Полилиния 1023"/>
          <p:cNvSpPr/>
          <p:nvPr/>
        </p:nvSpPr>
        <p:spPr>
          <a:xfrm>
            <a:off x="1650205" y="2138363"/>
            <a:ext cx="1085850" cy="433387"/>
          </a:xfrm>
          <a:custGeom>
            <a:avLst/>
            <a:gdLst>
              <a:gd name="connsiteX0" fmla="*/ 0 w 1085850"/>
              <a:gd name="connsiteY0" fmla="*/ 0 h 433387"/>
              <a:gd name="connsiteX1" fmla="*/ 583406 w 1085850"/>
              <a:gd name="connsiteY1" fmla="*/ 433387 h 433387"/>
              <a:gd name="connsiteX2" fmla="*/ 1085850 w 1085850"/>
              <a:gd name="connsiteY2" fmla="*/ 145256 h 433387"/>
              <a:gd name="connsiteX3" fmla="*/ 0 w 1085850"/>
              <a:gd name="connsiteY3" fmla="*/ 0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5850" h="433387">
                <a:moveTo>
                  <a:pt x="0" y="0"/>
                </a:moveTo>
                <a:lnTo>
                  <a:pt x="583406" y="433387"/>
                </a:lnTo>
                <a:lnTo>
                  <a:pt x="1085850" y="145256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V="1">
            <a:off x="6180283" y="1707654"/>
            <a:ext cx="255911" cy="720080"/>
          </a:xfrm>
          <a:prstGeom prst="line">
            <a:avLst/>
          </a:prstGeom>
          <a:ln w="12700" cap="rnd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655290" y="2139702"/>
            <a:ext cx="1080120" cy="143561"/>
          </a:xfrm>
          <a:prstGeom prst="line">
            <a:avLst/>
          </a:prstGeom>
          <a:ln cap="rnd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67" y="355501"/>
            <a:ext cx="8280920" cy="9201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31300" y="351728"/>
            <a:ext cx="7680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Секущей плоскостью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тетраэдра или параллелепипеда мы назовем любую плоскость, по обе стороны от которой имеются точки данного тетраэдра или параллелепипеда.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6054120" y="1517831"/>
            <a:ext cx="1728192" cy="1479887"/>
            <a:chOff x="5940152" y="2211710"/>
            <a:chExt cx="2016224" cy="208823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6375375" y="2211710"/>
              <a:ext cx="288032" cy="1656184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Группа 8"/>
            <p:cNvGrpSpPr/>
            <p:nvPr/>
          </p:nvGrpSpPr>
          <p:grpSpPr>
            <a:xfrm>
              <a:off x="5940152" y="3865512"/>
              <a:ext cx="1728192" cy="434430"/>
              <a:chOff x="5940152" y="3795886"/>
              <a:chExt cx="1728192" cy="434430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6372200" y="3800649"/>
                <a:ext cx="1296144" cy="0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5942533" y="3795886"/>
                <a:ext cx="432048" cy="432048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V="1">
                <a:off x="7233915" y="3798268"/>
                <a:ext cx="432048" cy="432048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5940152" y="4227934"/>
                <a:ext cx="1296144" cy="0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9"/>
            <p:cNvGrpSpPr/>
            <p:nvPr/>
          </p:nvGrpSpPr>
          <p:grpSpPr>
            <a:xfrm>
              <a:off x="6228184" y="2212504"/>
              <a:ext cx="1728192" cy="434430"/>
              <a:chOff x="5940152" y="3795886"/>
              <a:chExt cx="1728192" cy="434430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6372200" y="3800649"/>
                <a:ext cx="1296144" cy="0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V="1">
                <a:off x="5942533" y="3795886"/>
                <a:ext cx="432048" cy="432048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flipV="1">
                <a:off x="7233915" y="3798268"/>
                <a:ext cx="432048" cy="432048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940152" y="4227934"/>
                <a:ext cx="1296144" cy="0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7665169" y="2214885"/>
              <a:ext cx="288032" cy="1656184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943327" y="2641376"/>
              <a:ext cx="288032" cy="1656184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7234138" y="2643758"/>
              <a:ext cx="288032" cy="16561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702" y="1556495"/>
            <a:ext cx="1946058" cy="143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9" name="Прямая соединительная линия 58"/>
          <p:cNvCxnSpPr/>
          <p:nvPr/>
        </p:nvCxnSpPr>
        <p:spPr>
          <a:xfrm>
            <a:off x="6436194" y="1707654"/>
            <a:ext cx="864096" cy="114672"/>
          </a:xfrm>
          <a:prstGeom prst="line">
            <a:avLst/>
          </a:prstGeom>
          <a:ln w="1270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655290" y="2139702"/>
            <a:ext cx="576064" cy="432048"/>
          </a:xfrm>
          <a:prstGeom prst="line">
            <a:avLst/>
          </a:prstGeom>
          <a:ln w="12700" cap="rnd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231354" y="2283718"/>
            <a:ext cx="504056" cy="288032"/>
          </a:xfrm>
          <a:prstGeom prst="line">
            <a:avLst/>
          </a:prstGeom>
          <a:ln w="12700" cap="rnd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6796234" y="1824015"/>
            <a:ext cx="504056" cy="1173703"/>
          </a:xfrm>
          <a:prstGeom prst="line">
            <a:avLst/>
          </a:prstGeom>
          <a:ln w="1270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 flipV="1">
            <a:off x="6180283" y="2427734"/>
            <a:ext cx="615951" cy="569984"/>
          </a:xfrm>
          <a:prstGeom prst="line">
            <a:avLst/>
          </a:prstGeom>
          <a:ln w="1270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Прямая со стрелкой 1027"/>
          <p:cNvCxnSpPr/>
          <p:nvPr/>
        </p:nvCxnSpPr>
        <p:spPr>
          <a:xfrm flipH="1">
            <a:off x="2591394" y="1787028"/>
            <a:ext cx="234832" cy="2086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2735410" y="1487712"/>
            <a:ext cx="2089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сечение тетраэдра</a:t>
            </a:r>
            <a:endParaRPr lang="ru-RU" sz="1600" b="1" i="1" dirty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 flipH="1" flipV="1">
            <a:off x="6952127" y="2880505"/>
            <a:ext cx="334566" cy="3393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668820" y="3219822"/>
            <a:ext cx="2089741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сечение </a:t>
            </a:r>
          </a:p>
          <a:p>
            <a:r>
              <a:rPr lang="ru-RU" sz="1600" b="1" i="1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параллелепипеда</a:t>
            </a:r>
          </a:p>
        </p:txBody>
      </p:sp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352" y="3317230"/>
            <a:ext cx="1946058" cy="143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39" name="Прямая соединительная линия 1038"/>
          <p:cNvCxnSpPr/>
          <p:nvPr/>
        </p:nvCxnSpPr>
        <p:spPr>
          <a:xfrm>
            <a:off x="1548357" y="4015085"/>
            <a:ext cx="432048" cy="648072"/>
          </a:xfrm>
          <a:prstGeom prst="line">
            <a:avLst/>
          </a:prstGeom>
          <a:ln w="1270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Прямая соединительная линия 1040"/>
          <p:cNvCxnSpPr/>
          <p:nvPr/>
        </p:nvCxnSpPr>
        <p:spPr>
          <a:xfrm flipV="1">
            <a:off x="1980405" y="4625565"/>
            <a:ext cx="682997" cy="37593"/>
          </a:xfrm>
          <a:prstGeom prst="line">
            <a:avLst/>
          </a:prstGeom>
          <a:ln cap="rnd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Прямая соединительная линия 1043"/>
          <p:cNvCxnSpPr/>
          <p:nvPr/>
        </p:nvCxnSpPr>
        <p:spPr>
          <a:xfrm flipH="1" flipV="1">
            <a:off x="2486557" y="3798247"/>
            <a:ext cx="180020" cy="820968"/>
          </a:xfrm>
          <a:prstGeom prst="line">
            <a:avLst/>
          </a:prstGeom>
          <a:ln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Группа 90"/>
          <p:cNvGrpSpPr/>
          <p:nvPr/>
        </p:nvGrpSpPr>
        <p:grpSpPr>
          <a:xfrm>
            <a:off x="3725698" y="1515906"/>
            <a:ext cx="1728192" cy="1479887"/>
            <a:chOff x="5940152" y="2211710"/>
            <a:chExt cx="2016224" cy="2088232"/>
          </a:xfrm>
        </p:grpSpPr>
        <p:cxnSp>
          <p:nvCxnSpPr>
            <p:cNvPr id="92" name="Прямая соединительная линия 91"/>
            <p:cNvCxnSpPr/>
            <p:nvPr/>
          </p:nvCxnSpPr>
          <p:spPr>
            <a:xfrm flipV="1">
              <a:off x="6375375" y="2211710"/>
              <a:ext cx="288032" cy="1656184"/>
            </a:xfrm>
            <a:prstGeom prst="line">
              <a:avLst/>
            </a:prstGeom>
            <a:ln w="9525">
              <a:solidFill>
                <a:schemeClr val="tx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Группа 92"/>
            <p:cNvGrpSpPr/>
            <p:nvPr/>
          </p:nvGrpSpPr>
          <p:grpSpPr>
            <a:xfrm>
              <a:off x="5940152" y="3865512"/>
              <a:ext cx="1728192" cy="434430"/>
              <a:chOff x="5940152" y="3795886"/>
              <a:chExt cx="1728192" cy="434430"/>
            </a:xfrm>
          </p:grpSpPr>
          <p:cxnSp>
            <p:nvCxnSpPr>
              <p:cNvPr id="102" name="Прямая соединительная линия 101"/>
              <p:cNvCxnSpPr/>
              <p:nvPr/>
            </p:nvCxnSpPr>
            <p:spPr>
              <a:xfrm>
                <a:off x="6372200" y="3800649"/>
                <a:ext cx="1296144" cy="0"/>
              </a:xfrm>
              <a:prstGeom prst="line">
                <a:avLst/>
              </a:prstGeom>
              <a:ln w="9525">
                <a:solidFill>
                  <a:schemeClr val="tx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 flipV="1">
                <a:off x="5942533" y="3795886"/>
                <a:ext cx="432048" cy="432048"/>
              </a:xfrm>
              <a:prstGeom prst="line">
                <a:avLst/>
              </a:prstGeom>
              <a:ln w="9525">
                <a:solidFill>
                  <a:schemeClr val="tx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flipV="1">
                <a:off x="7233915" y="3798268"/>
                <a:ext cx="432048" cy="432048"/>
              </a:xfrm>
              <a:prstGeom prst="line">
                <a:avLst/>
              </a:prstGeom>
              <a:ln w="9525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>
                <a:off x="5940152" y="4227934"/>
                <a:ext cx="1296144" cy="0"/>
              </a:xfrm>
              <a:prstGeom prst="line">
                <a:avLst/>
              </a:prstGeom>
              <a:ln w="9525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Группа 93"/>
            <p:cNvGrpSpPr/>
            <p:nvPr/>
          </p:nvGrpSpPr>
          <p:grpSpPr>
            <a:xfrm>
              <a:off x="6228184" y="2212504"/>
              <a:ext cx="1728192" cy="434430"/>
              <a:chOff x="5940152" y="3795886"/>
              <a:chExt cx="1728192" cy="434430"/>
            </a:xfrm>
          </p:grpSpPr>
          <p:cxnSp>
            <p:nvCxnSpPr>
              <p:cNvPr id="98" name="Прямая соединительная линия 97"/>
              <p:cNvCxnSpPr/>
              <p:nvPr/>
            </p:nvCxnSpPr>
            <p:spPr>
              <a:xfrm>
                <a:off x="6372200" y="3800649"/>
                <a:ext cx="1296144" cy="0"/>
              </a:xfrm>
              <a:prstGeom prst="line">
                <a:avLst/>
              </a:prstGeom>
              <a:ln w="9525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flipV="1">
                <a:off x="5942533" y="3795886"/>
                <a:ext cx="432048" cy="432048"/>
              </a:xfrm>
              <a:prstGeom prst="line">
                <a:avLst/>
              </a:prstGeom>
              <a:ln w="9525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 flipV="1">
                <a:off x="7233915" y="3798268"/>
                <a:ext cx="432048" cy="432048"/>
              </a:xfrm>
              <a:prstGeom prst="line">
                <a:avLst/>
              </a:prstGeom>
              <a:ln w="9525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>
                <a:off x="5940152" y="4227934"/>
                <a:ext cx="1296144" cy="0"/>
              </a:xfrm>
              <a:prstGeom prst="line">
                <a:avLst/>
              </a:prstGeom>
              <a:ln w="9525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Прямая соединительная линия 94"/>
            <p:cNvCxnSpPr/>
            <p:nvPr/>
          </p:nvCxnSpPr>
          <p:spPr>
            <a:xfrm flipV="1">
              <a:off x="7665169" y="2214885"/>
              <a:ext cx="288032" cy="1656184"/>
            </a:xfrm>
            <a:prstGeom prst="line">
              <a:avLst/>
            </a:prstGeom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flipV="1">
              <a:off x="5943327" y="2641376"/>
              <a:ext cx="288032" cy="1656184"/>
            </a:xfrm>
            <a:prstGeom prst="line">
              <a:avLst/>
            </a:prstGeom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flipV="1">
              <a:off x="7234138" y="2643758"/>
              <a:ext cx="288032" cy="1656184"/>
            </a:xfrm>
            <a:prstGeom prst="line">
              <a:avLst/>
            </a:prstGeom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1" name="Прямая соединительная линия 1050"/>
          <p:cNvCxnSpPr/>
          <p:nvPr/>
        </p:nvCxnSpPr>
        <p:spPr>
          <a:xfrm>
            <a:off x="4281188" y="1563638"/>
            <a:ext cx="452622" cy="256763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Прямая соединительная линия 1052"/>
          <p:cNvCxnSpPr/>
          <p:nvPr/>
        </p:nvCxnSpPr>
        <p:spPr>
          <a:xfrm flipH="1">
            <a:off x="3851861" y="1820401"/>
            <a:ext cx="881949" cy="535325"/>
          </a:xfrm>
          <a:prstGeom prst="line">
            <a:avLst/>
          </a:prstGeom>
          <a:ln w="9525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Группа 112"/>
          <p:cNvGrpSpPr/>
          <p:nvPr/>
        </p:nvGrpSpPr>
        <p:grpSpPr>
          <a:xfrm>
            <a:off x="3694150" y="3316019"/>
            <a:ext cx="1728192" cy="1479887"/>
            <a:chOff x="5940152" y="2211710"/>
            <a:chExt cx="2016224" cy="2088232"/>
          </a:xfrm>
        </p:grpSpPr>
        <p:cxnSp>
          <p:nvCxnSpPr>
            <p:cNvPr id="114" name="Прямая соединительная линия 113"/>
            <p:cNvCxnSpPr/>
            <p:nvPr/>
          </p:nvCxnSpPr>
          <p:spPr>
            <a:xfrm flipV="1">
              <a:off x="6375375" y="2211710"/>
              <a:ext cx="288032" cy="1656184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5" name="Группа 114"/>
            <p:cNvGrpSpPr/>
            <p:nvPr/>
          </p:nvGrpSpPr>
          <p:grpSpPr>
            <a:xfrm>
              <a:off x="5940152" y="3865512"/>
              <a:ext cx="1728192" cy="434430"/>
              <a:chOff x="5940152" y="3795886"/>
              <a:chExt cx="1728192" cy="434430"/>
            </a:xfrm>
          </p:grpSpPr>
          <p:cxnSp>
            <p:nvCxnSpPr>
              <p:cNvPr id="124" name="Прямая соединительная линия 123"/>
              <p:cNvCxnSpPr/>
              <p:nvPr/>
            </p:nvCxnSpPr>
            <p:spPr>
              <a:xfrm>
                <a:off x="6372200" y="3800649"/>
                <a:ext cx="1296144" cy="0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 flipV="1">
                <a:off x="5942533" y="3795886"/>
                <a:ext cx="432048" cy="432048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 flipV="1">
                <a:off x="7233915" y="3798268"/>
                <a:ext cx="432048" cy="432048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>
                <a:off x="5940152" y="4227934"/>
                <a:ext cx="1296144" cy="0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Группа 115"/>
            <p:cNvGrpSpPr/>
            <p:nvPr/>
          </p:nvGrpSpPr>
          <p:grpSpPr>
            <a:xfrm>
              <a:off x="6228184" y="2212504"/>
              <a:ext cx="1728192" cy="434430"/>
              <a:chOff x="5940152" y="3795886"/>
              <a:chExt cx="1728192" cy="434430"/>
            </a:xfrm>
          </p:grpSpPr>
          <p:cxnSp>
            <p:nvCxnSpPr>
              <p:cNvPr id="120" name="Прямая соединительная линия 119"/>
              <p:cNvCxnSpPr/>
              <p:nvPr/>
            </p:nvCxnSpPr>
            <p:spPr>
              <a:xfrm>
                <a:off x="6372200" y="3800649"/>
                <a:ext cx="1296144" cy="0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 flipV="1">
                <a:off x="5942533" y="3795886"/>
                <a:ext cx="432048" cy="432048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 flipV="1">
                <a:off x="7233915" y="3798268"/>
                <a:ext cx="432048" cy="432048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>
                <a:off x="5940152" y="4227934"/>
                <a:ext cx="1296144" cy="0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Прямая соединительная линия 116"/>
            <p:cNvCxnSpPr/>
            <p:nvPr/>
          </p:nvCxnSpPr>
          <p:spPr>
            <a:xfrm flipV="1">
              <a:off x="7665169" y="2214885"/>
              <a:ext cx="288032" cy="1656184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flipV="1">
              <a:off x="5943327" y="2641376"/>
              <a:ext cx="288032" cy="1656184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flipV="1">
              <a:off x="7234138" y="2643758"/>
              <a:ext cx="288032" cy="1656184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Прямая соединительная линия 65"/>
          <p:cNvCxnSpPr/>
          <p:nvPr/>
        </p:nvCxnSpPr>
        <p:spPr>
          <a:xfrm>
            <a:off x="3797706" y="4371950"/>
            <a:ext cx="547925" cy="422267"/>
          </a:xfrm>
          <a:prstGeom prst="line">
            <a:avLst/>
          </a:prstGeom>
          <a:ln w="1270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4339281" y="4622390"/>
            <a:ext cx="674169" cy="168652"/>
          </a:xfrm>
          <a:prstGeom prst="line">
            <a:avLst/>
          </a:prstGeom>
          <a:ln w="12700" cap="rnd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5013450" y="4371950"/>
            <a:ext cx="181339" cy="25044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Полилиния 198"/>
          <p:cNvSpPr/>
          <p:nvPr/>
        </p:nvSpPr>
        <p:spPr>
          <a:xfrm>
            <a:off x="6158807" y="3363838"/>
            <a:ext cx="1454150" cy="1470025"/>
          </a:xfrm>
          <a:custGeom>
            <a:avLst/>
            <a:gdLst>
              <a:gd name="connsiteX0" fmla="*/ 0 w 1454150"/>
              <a:gd name="connsiteY0" fmla="*/ 812800 h 1470025"/>
              <a:gd name="connsiteX1" fmla="*/ 273050 w 1454150"/>
              <a:gd name="connsiteY1" fmla="*/ 171450 h 1470025"/>
              <a:gd name="connsiteX2" fmla="*/ 904875 w 1454150"/>
              <a:gd name="connsiteY2" fmla="*/ 0 h 1470025"/>
              <a:gd name="connsiteX3" fmla="*/ 1454150 w 1454150"/>
              <a:gd name="connsiteY3" fmla="*/ 593725 h 1470025"/>
              <a:gd name="connsiteX4" fmla="*/ 1149350 w 1454150"/>
              <a:gd name="connsiteY4" fmla="*/ 1333500 h 1470025"/>
              <a:gd name="connsiteX5" fmla="*/ 603250 w 1454150"/>
              <a:gd name="connsiteY5" fmla="*/ 1470025 h 1470025"/>
              <a:gd name="connsiteX6" fmla="*/ 0 w 1454150"/>
              <a:gd name="connsiteY6" fmla="*/ 812800 h 147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150" h="1470025">
                <a:moveTo>
                  <a:pt x="0" y="812800"/>
                </a:moveTo>
                <a:lnTo>
                  <a:pt x="273050" y="171450"/>
                </a:lnTo>
                <a:lnTo>
                  <a:pt x="904875" y="0"/>
                </a:lnTo>
                <a:lnTo>
                  <a:pt x="1454150" y="593725"/>
                </a:lnTo>
                <a:lnTo>
                  <a:pt x="1149350" y="1333500"/>
                </a:lnTo>
                <a:lnTo>
                  <a:pt x="603250" y="1470025"/>
                </a:lnTo>
                <a:lnTo>
                  <a:pt x="0" y="81280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0" name="Прямая соединительная линия 199"/>
          <p:cNvCxnSpPr/>
          <p:nvPr/>
        </p:nvCxnSpPr>
        <p:spPr>
          <a:xfrm flipH="1">
            <a:off x="6712040" y="4690161"/>
            <a:ext cx="605054" cy="154780"/>
          </a:xfrm>
          <a:prstGeom prst="line">
            <a:avLst/>
          </a:prstGeom>
          <a:ln w="12700" cap="rnd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>
            <a:off x="7071050" y="3365617"/>
            <a:ext cx="538288" cy="586288"/>
          </a:xfrm>
          <a:prstGeom prst="line">
            <a:avLst/>
          </a:prstGeom>
          <a:ln w="12700" cap="rnd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2" name="Группа 201"/>
          <p:cNvGrpSpPr/>
          <p:nvPr/>
        </p:nvGrpSpPr>
        <p:grpSpPr>
          <a:xfrm>
            <a:off x="6012160" y="3365054"/>
            <a:ext cx="1728192" cy="1479887"/>
            <a:chOff x="5940152" y="2211710"/>
            <a:chExt cx="2016224" cy="2088232"/>
          </a:xfrm>
        </p:grpSpPr>
        <p:cxnSp>
          <p:nvCxnSpPr>
            <p:cNvPr id="203" name="Прямая соединительная линия 202"/>
            <p:cNvCxnSpPr/>
            <p:nvPr/>
          </p:nvCxnSpPr>
          <p:spPr>
            <a:xfrm flipV="1">
              <a:off x="6375375" y="2211710"/>
              <a:ext cx="288032" cy="1656184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" name="Группа 203"/>
            <p:cNvGrpSpPr/>
            <p:nvPr/>
          </p:nvGrpSpPr>
          <p:grpSpPr>
            <a:xfrm>
              <a:off x="5940152" y="3865512"/>
              <a:ext cx="1728192" cy="434430"/>
              <a:chOff x="5940152" y="3795886"/>
              <a:chExt cx="1728192" cy="434430"/>
            </a:xfrm>
          </p:grpSpPr>
          <p:cxnSp>
            <p:nvCxnSpPr>
              <p:cNvPr id="213" name="Прямая соединительная линия 212"/>
              <p:cNvCxnSpPr/>
              <p:nvPr/>
            </p:nvCxnSpPr>
            <p:spPr>
              <a:xfrm>
                <a:off x="6372200" y="3800649"/>
                <a:ext cx="1296144" cy="0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Прямая соединительная линия 213"/>
              <p:cNvCxnSpPr/>
              <p:nvPr/>
            </p:nvCxnSpPr>
            <p:spPr>
              <a:xfrm flipV="1">
                <a:off x="5942533" y="3795886"/>
                <a:ext cx="432048" cy="432048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Прямая соединительная линия 214"/>
              <p:cNvCxnSpPr/>
              <p:nvPr/>
            </p:nvCxnSpPr>
            <p:spPr>
              <a:xfrm flipV="1">
                <a:off x="7233915" y="3798268"/>
                <a:ext cx="432048" cy="432048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Прямая соединительная линия 215"/>
              <p:cNvCxnSpPr/>
              <p:nvPr/>
            </p:nvCxnSpPr>
            <p:spPr>
              <a:xfrm>
                <a:off x="5940152" y="4227934"/>
                <a:ext cx="1296144" cy="0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" name="Группа 204"/>
            <p:cNvGrpSpPr/>
            <p:nvPr/>
          </p:nvGrpSpPr>
          <p:grpSpPr>
            <a:xfrm>
              <a:off x="6228184" y="2212504"/>
              <a:ext cx="1728192" cy="434430"/>
              <a:chOff x="5940152" y="3795886"/>
              <a:chExt cx="1728192" cy="434430"/>
            </a:xfrm>
          </p:grpSpPr>
          <p:cxnSp>
            <p:nvCxnSpPr>
              <p:cNvPr id="209" name="Прямая соединительная линия 208"/>
              <p:cNvCxnSpPr/>
              <p:nvPr/>
            </p:nvCxnSpPr>
            <p:spPr>
              <a:xfrm>
                <a:off x="6372200" y="3800649"/>
                <a:ext cx="1296144" cy="0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Прямая соединительная линия 209"/>
              <p:cNvCxnSpPr/>
              <p:nvPr/>
            </p:nvCxnSpPr>
            <p:spPr>
              <a:xfrm flipV="1">
                <a:off x="5942533" y="3795886"/>
                <a:ext cx="432048" cy="432048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Прямая соединительная линия 210"/>
              <p:cNvCxnSpPr/>
              <p:nvPr/>
            </p:nvCxnSpPr>
            <p:spPr>
              <a:xfrm flipV="1">
                <a:off x="7233915" y="3798268"/>
                <a:ext cx="432048" cy="432048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Прямая соединительная линия 211"/>
              <p:cNvCxnSpPr/>
              <p:nvPr/>
            </p:nvCxnSpPr>
            <p:spPr>
              <a:xfrm>
                <a:off x="5940152" y="4227934"/>
                <a:ext cx="1296144" cy="0"/>
              </a:xfrm>
              <a:prstGeom prst="line">
                <a:avLst/>
              </a:prstGeom>
              <a:ln w="12700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6" name="Прямая соединительная линия 205"/>
            <p:cNvCxnSpPr/>
            <p:nvPr/>
          </p:nvCxnSpPr>
          <p:spPr>
            <a:xfrm flipV="1">
              <a:off x="7665169" y="2214885"/>
              <a:ext cx="288032" cy="1656184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Прямая соединительная линия 206"/>
            <p:cNvCxnSpPr/>
            <p:nvPr/>
          </p:nvCxnSpPr>
          <p:spPr>
            <a:xfrm flipV="1">
              <a:off x="5943327" y="2641376"/>
              <a:ext cx="288032" cy="1656184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Прямая соединительная линия 207"/>
            <p:cNvCxnSpPr/>
            <p:nvPr/>
          </p:nvCxnSpPr>
          <p:spPr>
            <a:xfrm flipV="1">
              <a:off x="7234138" y="2643758"/>
              <a:ext cx="288032" cy="1656184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7" name="Прямая соединительная линия 216"/>
          <p:cNvCxnSpPr/>
          <p:nvPr/>
        </p:nvCxnSpPr>
        <p:spPr>
          <a:xfrm flipV="1">
            <a:off x="6163717" y="3555904"/>
            <a:ext cx="255911" cy="607713"/>
          </a:xfrm>
          <a:prstGeom prst="line">
            <a:avLst/>
          </a:prstGeom>
          <a:ln w="12700" cap="rnd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/>
          <p:cNvCxnSpPr/>
          <p:nvPr/>
        </p:nvCxnSpPr>
        <p:spPr>
          <a:xfrm flipV="1">
            <a:off x="6429444" y="3365054"/>
            <a:ext cx="654348" cy="169056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единительная линия 218"/>
          <p:cNvCxnSpPr/>
          <p:nvPr/>
        </p:nvCxnSpPr>
        <p:spPr>
          <a:xfrm flipH="1">
            <a:off x="7306263" y="3954155"/>
            <a:ext cx="307925" cy="736006"/>
          </a:xfrm>
          <a:prstGeom prst="line">
            <a:avLst/>
          </a:prstGeom>
          <a:ln w="1270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единительная линия 219"/>
          <p:cNvCxnSpPr/>
          <p:nvPr/>
        </p:nvCxnSpPr>
        <p:spPr>
          <a:xfrm>
            <a:off x="6147799" y="4165273"/>
            <a:ext cx="596899" cy="667035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Группа 10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0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08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410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500"/>
                            </p:stCondLst>
                            <p:childTnLst>
                              <p:par>
                                <p:cTn id="1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000"/>
                            </p:stCondLst>
                            <p:childTnLst>
                              <p:par>
                                <p:cTn id="1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054" grpId="0" animBg="1"/>
      <p:bldP spid="1047" grpId="0" animBg="1"/>
      <p:bldP spid="1025" grpId="0" animBg="1"/>
      <p:bldP spid="1024" grpId="0" animBg="1"/>
      <p:bldP spid="6" grpId="0"/>
      <p:bldP spid="1030" grpId="0"/>
      <p:bldP spid="1030" grpId="1"/>
      <p:bldP spid="74" grpId="0"/>
      <p:bldP spid="74" grpId="1"/>
      <p:bldP spid="1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195487"/>
            <a:ext cx="8568952" cy="7920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92640" y="25002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/>
              </a:rPr>
              <a:t>Если две параллельные плоскости пересечены третьей, то линии их пересечения параллельны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4" name="TextBox 2053"/>
              <p:cNvSpPr txBox="1"/>
              <p:nvPr/>
            </p:nvSpPr>
            <p:spPr>
              <a:xfrm>
                <a:off x="1801580" y="1275606"/>
                <a:ext cx="21516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𝐶𝐷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 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54" name="TextBox 20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580" y="1275606"/>
                <a:ext cx="215161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9836" r="-454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6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23678"/>
            <a:ext cx="2952328" cy="2681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07654"/>
            <a:ext cx="276136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9" name="TextBox 248"/>
              <p:cNvSpPr txBox="1"/>
              <p:nvPr/>
            </p:nvSpPr>
            <p:spPr>
              <a:xfrm>
                <a:off x="5004048" y="1296947"/>
                <a:ext cx="32237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𝐸𝐷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𝐶𝐷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𝐵𝐶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∥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𝐸𝐹</m:t>
                    </m:r>
                  </m:oMath>
                </a14:m>
                <a:r>
                  <a:rPr lang="en-US" dirty="0" smtClean="0"/>
                  <a:t> 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9" name="TextBox 2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296947"/>
                <a:ext cx="3223768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10000" r="-245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Группа 10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2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3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966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54" grpId="0"/>
      <p:bldP spid="2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лилиния 24"/>
          <p:cNvSpPr/>
          <p:nvPr/>
        </p:nvSpPr>
        <p:spPr>
          <a:xfrm>
            <a:off x="5413375" y="2371725"/>
            <a:ext cx="1530350" cy="933450"/>
          </a:xfrm>
          <a:custGeom>
            <a:avLst/>
            <a:gdLst>
              <a:gd name="connsiteX0" fmla="*/ 0 w 1530350"/>
              <a:gd name="connsiteY0" fmla="*/ 933450 h 933450"/>
              <a:gd name="connsiteX1" fmla="*/ 492125 w 1530350"/>
              <a:gd name="connsiteY1" fmla="*/ 0 h 933450"/>
              <a:gd name="connsiteX2" fmla="*/ 1530350 w 1530350"/>
              <a:gd name="connsiteY2" fmla="*/ 847725 h 933450"/>
              <a:gd name="connsiteX3" fmla="*/ 0 w 1530350"/>
              <a:gd name="connsiteY3" fmla="*/ 93345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0350" h="933450">
                <a:moveTo>
                  <a:pt x="0" y="933450"/>
                </a:moveTo>
                <a:lnTo>
                  <a:pt x="492125" y="0"/>
                </a:lnTo>
                <a:lnTo>
                  <a:pt x="1530350" y="847725"/>
                </a:lnTo>
                <a:lnTo>
                  <a:pt x="0" y="93345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8" idx="6"/>
            <a:endCxn id="12" idx="2"/>
          </p:cNvCxnSpPr>
          <p:nvPr/>
        </p:nvCxnSpPr>
        <p:spPr>
          <a:xfrm flipV="1">
            <a:off x="5454756" y="3219258"/>
            <a:ext cx="1450080" cy="85712"/>
          </a:xfrm>
          <a:prstGeom prst="line">
            <a:avLst/>
          </a:prstGeom>
          <a:ln cap="rnd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425994" y="2401206"/>
            <a:ext cx="457456" cy="894292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3528" y="267494"/>
                <a:ext cx="849694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Построить сечение тетраэдра плоскостью,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которая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проходит через точки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𝑁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𝐾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7494"/>
                <a:ext cx="8496944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574" t="-3311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15436" y="85772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Построение.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" t="1648" r="1810" b="2351"/>
          <a:stretch/>
        </p:blipFill>
        <p:spPr bwMode="auto">
          <a:xfrm>
            <a:off x="4355976" y="1131590"/>
            <a:ext cx="32385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796562" y="3187081"/>
                <a:ext cx="3605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562" y="3187081"/>
                <a:ext cx="360547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2000" r="-10169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вал 7"/>
          <p:cNvSpPr/>
          <p:nvPr/>
        </p:nvSpPr>
        <p:spPr>
          <a:xfrm>
            <a:off x="5382756" y="3268970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214923" y="3294707"/>
                <a:ext cx="3813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923" y="3294707"/>
                <a:ext cx="381386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r="-1111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826556" y="2072735"/>
                <a:ext cx="3605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556" y="2072735"/>
                <a:ext cx="360547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1961" r="-10169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9140" y="1347614"/>
                <a:ext cx="8184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1. </m:t>
                      </m:r>
                      <m:r>
                        <a:rPr lang="en-US" b="0" i="1" smtClean="0">
                          <a:latin typeface="Cambria Math"/>
                        </a:rPr>
                        <m:t>𝑀𝐾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40" y="1347614"/>
                <a:ext cx="81842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895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/>
          <p:cNvCxnSpPr/>
          <p:nvPr/>
        </p:nvCxnSpPr>
        <p:spPr>
          <a:xfrm>
            <a:off x="5909419" y="2384301"/>
            <a:ext cx="1009136" cy="815851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868144" y="2344512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904836" y="3183258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3110" y="1736462"/>
                <a:ext cx="788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2. </m:t>
                      </m:r>
                      <m:r>
                        <a:rPr lang="en-US" b="0" i="1" smtClean="0">
                          <a:latin typeface="Cambria Math"/>
                        </a:rPr>
                        <m:t>𝐾𝑁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10" y="1736462"/>
                <a:ext cx="788229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930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73576" y="2130410"/>
                <a:ext cx="8234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3. </m:t>
                      </m:r>
                      <m:r>
                        <a:rPr lang="en-US" b="0" i="1" smtClean="0">
                          <a:latin typeface="Cambria Math"/>
                        </a:rPr>
                        <m:t>𝑀𝑁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76" y="2130410"/>
                <a:ext cx="82349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888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15908" y="2571750"/>
                <a:ext cx="26279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𝑀𝑁𝐾</m:t>
                    </m:r>
                    <m:r>
                      <a:rPr 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искомое сечение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08" y="2571750"/>
                <a:ext cx="2627964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10000" r="-324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Группа 2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8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8303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/>
      <p:bldP spid="3" grpId="0"/>
      <p:bldP spid="7" grpId="0"/>
      <p:bldP spid="8" grpId="0" animBg="1"/>
      <p:bldP spid="9" grpId="0"/>
      <p:bldP spid="11" grpId="0"/>
      <p:bldP spid="16" grpId="0"/>
      <p:bldP spid="10" grpId="0" animBg="1"/>
      <p:bldP spid="12" grpId="0" animBg="1"/>
      <p:bldP spid="20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олилиния 50"/>
          <p:cNvSpPr/>
          <p:nvPr/>
        </p:nvSpPr>
        <p:spPr>
          <a:xfrm>
            <a:off x="6470650" y="1346200"/>
            <a:ext cx="1238250" cy="1412875"/>
          </a:xfrm>
          <a:custGeom>
            <a:avLst/>
            <a:gdLst>
              <a:gd name="connsiteX0" fmla="*/ 0 w 1238250"/>
              <a:gd name="connsiteY0" fmla="*/ 520700 h 1412875"/>
              <a:gd name="connsiteX1" fmla="*/ 1238250 w 1238250"/>
              <a:gd name="connsiteY1" fmla="*/ 0 h 1412875"/>
              <a:gd name="connsiteX2" fmla="*/ 876300 w 1238250"/>
              <a:gd name="connsiteY2" fmla="*/ 1412875 h 1412875"/>
              <a:gd name="connsiteX3" fmla="*/ 0 w 1238250"/>
              <a:gd name="connsiteY3" fmla="*/ 520700 h 141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250" h="1412875">
                <a:moveTo>
                  <a:pt x="0" y="520700"/>
                </a:moveTo>
                <a:lnTo>
                  <a:pt x="1238250" y="0"/>
                </a:lnTo>
                <a:lnTo>
                  <a:pt x="876300" y="1412875"/>
                </a:lnTo>
                <a:lnTo>
                  <a:pt x="0" y="5207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3528" y="267494"/>
                <a:ext cx="849694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Построить сечение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параллелепипед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плоскостью,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которая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проходит через точки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𝑁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𝐾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7494"/>
                <a:ext cx="8496944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574" t="-3311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15436" y="85772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Построение.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9140" y="1347614"/>
                <a:ext cx="8184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1. </m:t>
                      </m:r>
                      <m:r>
                        <a:rPr lang="en-US" b="0" i="1" smtClean="0">
                          <a:latin typeface="Cambria Math"/>
                        </a:rPr>
                        <m:t>𝑀𝐾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40" y="1347614"/>
                <a:ext cx="818429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895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3110" y="1736462"/>
                <a:ext cx="788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2. </m:t>
                      </m:r>
                      <m:r>
                        <a:rPr lang="en-US" b="0" i="1" smtClean="0">
                          <a:latin typeface="Cambria Math"/>
                        </a:rPr>
                        <m:t>𝐾𝑁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10" y="1736462"/>
                <a:ext cx="78822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930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73576" y="2130410"/>
                <a:ext cx="8234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3. </m:t>
                      </m:r>
                      <m:r>
                        <a:rPr lang="en-US" b="0" i="1" smtClean="0">
                          <a:latin typeface="Cambria Math"/>
                        </a:rPr>
                        <m:t>𝑀𝑁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76" y="2130410"/>
                <a:ext cx="82349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888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15908" y="2571750"/>
                <a:ext cx="26279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𝑀𝑁𝐾</m:t>
                    </m:r>
                    <m:r>
                      <a:rPr 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искомое сечение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08" y="2571750"/>
                <a:ext cx="2627964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10000" r="-324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495" y="1070194"/>
            <a:ext cx="3073400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7296472" y="2633877"/>
                <a:ext cx="3605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472" y="2633877"/>
                <a:ext cx="360547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1961" r="-10169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7476745" y="1063956"/>
                <a:ext cx="3605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𝐾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6745" y="1063956"/>
                <a:ext cx="360547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2000" r="-10169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6289515" y="1555871"/>
                <a:ext cx="3813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𝑀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515" y="1555871"/>
                <a:ext cx="381386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1961" r="-11290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5302897" y="786659"/>
                <a:ext cx="4140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897" y="786659"/>
                <a:ext cx="414088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1961" r="-10294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4546551" y="1687909"/>
                <a:ext cx="41716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551" y="1687909"/>
                <a:ext cx="417165" cy="307777"/>
              </a:xfrm>
              <a:prstGeom prst="rect">
                <a:avLst/>
              </a:prstGeom>
              <a:blipFill rotWithShape="1">
                <a:blip r:embed="rId12"/>
                <a:stretch>
                  <a:fillRect t="-2000" r="-1029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7256674" y="4149502"/>
                <a:ext cx="3605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674" y="4149502"/>
                <a:ext cx="360547" cy="307777"/>
              </a:xfrm>
              <a:prstGeom prst="rect">
                <a:avLst/>
              </a:prstGeom>
              <a:blipFill rotWithShape="1">
                <a:blip r:embed="rId13"/>
                <a:stretch>
                  <a:fillRect t="-2000" r="-100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7845672" y="3207202"/>
                <a:ext cx="34002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672" y="3207202"/>
                <a:ext cx="340029" cy="307777"/>
              </a:xfrm>
              <a:prstGeom prst="rect">
                <a:avLst/>
              </a:prstGeom>
              <a:blipFill rotWithShape="1">
                <a:blip r:embed="rId14"/>
                <a:stretch>
                  <a:fillRect t="-1961" r="-12500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5149394" y="3246454"/>
                <a:ext cx="3605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394" y="3246454"/>
                <a:ext cx="360547" cy="307777"/>
              </a:xfrm>
              <a:prstGeom prst="rect">
                <a:avLst/>
              </a:prstGeom>
              <a:blipFill rotWithShape="1">
                <a:blip r:embed="rId15"/>
                <a:stretch>
                  <a:fillRect t="-2000" r="-847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4558369" y="4155926"/>
                <a:ext cx="3402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369" y="4155926"/>
                <a:ext cx="340286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7280270" y="1747831"/>
                <a:ext cx="41787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0270" y="1747831"/>
                <a:ext cx="417871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2000" r="-101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7773769" y="801078"/>
                <a:ext cx="4002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3769" y="801078"/>
                <a:ext cx="400238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1961" r="-10606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 flipV="1">
            <a:off x="6505664" y="1355501"/>
            <a:ext cx="1194118" cy="494288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7344304" y="1344955"/>
            <a:ext cx="353837" cy="14041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7662141" y="1311614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486614" y="1878475"/>
            <a:ext cx="851396" cy="866885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7308304" y="2715766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444208" y="1829719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2" name="Группа 5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4548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" grpId="0"/>
      <p:bldP spid="3" grpId="0"/>
      <p:bldP spid="16" grpId="0"/>
      <p:bldP spid="20" grpId="0"/>
      <p:bldP spid="23" grpId="0"/>
      <p:bldP spid="24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29" grpId="0" animBg="1"/>
      <p:bldP spid="31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олилиния 43"/>
          <p:cNvSpPr/>
          <p:nvPr/>
        </p:nvSpPr>
        <p:spPr>
          <a:xfrm>
            <a:off x="4848225" y="2338388"/>
            <a:ext cx="1981200" cy="1133475"/>
          </a:xfrm>
          <a:custGeom>
            <a:avLst/>
            <a:gdLst>
              <a:gd name="connsiteX0" fmla="*/ 461963 w 1981200"/>
              <a:gd name="connsiteY0" fmla="*/ 1133475 h 1133475"/>
              <a:gd name="connsiteX1" fmla="*/ 0 w 1981200"/>
              <a:gd name="connsiteY1" fmla="*/ 0 h 1133475"/>
              <a:gd name="connsiteX2" fmla="*/ 1981200 w 1981200"/>
              <a:gd name="connsiteY2" fmla="*/ 523875 h 1133475"/>
              <a:gd name="connsiteX3" fmla="*/ 1857375 w 1981200"/>
              <a:gd name="connsiteY3" fmla="*/ 1000125 h 1133475"/>
              <a:gd name="connsiteX4" fmla="*/ 461963 w 1981200"/>
              <a:gd name="connsiteY4" fmla="*/ 1133475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200" h="1133475">
                <a:moveTo>
                  <a:pt x="461963" y="1133475"/>
                </a:moveTo>
                <a:lnTo>
                  <a:pt x="0" y="0"/>
                </a:lnTo>
                <a:lnTo>
                  <a:pt x="1981200" y="523875"/>
                </a:lnTo>
                <a:lnTo>
                  <a:pt x="1857375" y="1000125"/>
                </a:lnTo>
                <a:lnTo>
                  <a:pt x="461963" y="113347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>
            <a:stCxn id="39" idx="0"/>
          </p:cNvCxnSpPr>
          <p:nvPr/>
        </p:nvCxnSpPr>
        <p:spPr>
          <a:xfrm flipV="1">
            <a:off x="6707950" y="2866653"/>
            <a:ext cx="104799" cy="460281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32" idx="2"/>
          </p:cNvCxnSpPr>
          <p:nvPr/>
        </p:nvCxnSpPr>
        <p:spPr>
          <a:xfrm flipV="1">
            <a:off x="5333652" y="3207199"/>
            <a:ext cx="2741193" cy="258410"/>
          </a:xfrm>
          <a:prstGeom prst="line">
            <a:avLst/>
          </a:prstGeom>
          <a:ln cap="rnd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840208" y="2332738"/>
            <a:ext cx="1975772" cy="527044"/>
          </a:xfrm>
          <a:prstGeom prst="line">
            <a:avLst/>
          </a:prstGeom>
          <a:ln cap="rnd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267494"/>
                <a:ext cx="849694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Построить сечение тетраэдра плоскостью,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которая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проходит через точки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𝐹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𝐸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𝐾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лежащие соответственно на рёбрах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𝐴𝐵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𝐴𝐷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𝐷𝐶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7494"/>
                <a:ext cx="8496944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574" t="-3311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15436" y="85772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Построение.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" t="1648" r="1810" b="2351"/>
          <a:stretch/>
        </p:blipFill>
        <p:spPr bwMode="auto">
          <a:xfrm>
            <a:off x="4095750" y="1262063"/>
            <a:ext cx="32385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Овал 24"/>
          <p:cNvSpPr/>
          <p:nvPr/>
        </p:nvSpPr>
        <p:spPr>
          <a:xfrm>
            <a:off x="6779980" y="2827422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5101829" y="3461770"/>
                <a:ext cx="3407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cs typeface="Times New Roman" pitchFamily="18" charset="0"/>
                        </a:rPr>
                        <m:t>𝐹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829" y="3461770"/>
                <a:ext cx="340734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r="-1071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609565" y="2061911"/>
                <a:ext cx="3407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𝐸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565" y="2061911"/>
                <a:ext cx="340734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1961" r="-12500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6674367" y="2555645"/>
                <a:ext cx="35522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𝐾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367" y="2555645"/>
                <a:ext cx="355225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1961" r="-1034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5368" y="1208883"/>
                <a:ext cx="746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1. </m:t>
                      </m:r>
                      <m:r>
                        <a:rPr lang="en-US" b="0" i="1" smtClean="0">
                          <a:latin typeface="Cambria Math"/>
                        </a:rPr>
                        <m:t>𝐸𝐹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68" y="1208883"/>
                <a:ext cx="746743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650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4843383" y="2335303"/>
            <a:ext cx="467988" cy="11371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08288" y="1586498"/>
                <a:ext cx="7655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2. </m:t>
                      </m:r>
                      <m:r>
                        <a:rPr lang="en-US" b="0" i="1" smtClean="0">
                          <a:latin typeface="Cambria Math"/>
                        </a:rPr>
                        <m:t>𝐸𝐾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88" y="1586498"/>
                <a:ext cx="765531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64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>
            <a:off x="6861321" y="2874634"/>
            <a:ext cx="1906758" cy="493063"/>
          </a:xfrm>
          <a:prstGeom prst="line">
            <a:avLst/>
          </a:prstGeom>
          <a:ln cap="rnd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164288" y="3191244"/>
            <a:ext cx="1440160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8038845" y="3150481"/>
            <a:ext cx="72000" cy="7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7897232" y="2899422"/>
                <a:ext cx="35522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𝑂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7232" y="2899422"/>
                <a:ext cx="355225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2000" r="-1186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Овал 37"/>
          <p:cNvSpPr/>
          <p:nvPr/>
        </p:nvSpPr>
        <p:spPr>
          <a:xfrm>
            <a:off x="6668248" y="3295697"/>
            <a:ext cx="72000" cy="7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6517257" y="3326934"/>
                <a:ext cx="3813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𝑀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257" y="3326934"/>
                <a:ext cx="381386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2000" r="-11111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2628" y="1975346"/>
                <a:ext cx="17815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3. </m:t>
                      </m:r>
                      <m:r>
                        <a:rPr lang="en-US" b="0" i="1" smtClean="0">
                          <a:latin typeface="Cambria Math"/>
                        </a:rPr>
                        <m:t>𝐸𝐾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28" y="1975346"/>
                <a:ext cx="1781578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05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8288" y="2418442"/>
                <a:ext cx="1818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4. </m:t>
                      </m:r>
                      <m:r>
                        <a:rPr lang="en-US" b="0" i="1" smtClean="0">
                          <a:latin typeface="Cambria Math"/>
                        </a:rPr>
                        <m:t>𝐹𝑂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88" y="2418442"/>
                <a:ext cx="1818703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201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01533" y="2853918"/>
                <a:ext cx="8184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5. </m:t>
                      </m:r>
                      <m:r>
                        <a:rPr lang="en-US" b="0" i="1" smtClean="0">
                          <a:latin typeface="Cambria Math"/>
                        </a:rPr>
                        <m:t>𝑀𝐾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33" y="2853918"/>
                <a:ext cx="818429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518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23528" y="3282538"/>
                <a:ext cx="28113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𝑀𝐾𝐸𝐹</m:t>
                    </m:r>
                    <m:r>
                      <a:rPr 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искомое сечение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282538"/>
                <a:ext cx="2811347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9836" r="-108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Группа 4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Овал 16"/>
          <p:cNvSpPr/>
          <p:nvPr/>
        </p:nvSpPr>
        <p:spPr>
          <a:xfrm>
            <a:off x="4804208" y="2300378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272196" y="3437494"/>
            <a:ext cx="72000" cy="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35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" grpId="0"/>
      <p:bldP spid="9" grpId="0"/>
      <p:bldP spid="25" grpId="0" animBg="1"/>
      <p:bldP spid="23" grpId="0"/>
      <p:bldP spid="27" grpId="0"/>
      <p:bldP spid="28" grpId="0"/>
      <p:bldP spid="6" grpId="0"/>
      <p:bldP spid="19" grpId="0"/>
      <p:bldP spid="21" grpId="0" animBg="1"/>
      <p:bldP spid="32" grpId="0"/>
      <p:bldP spid="38" grpId="0" animBg="1"/>
      <p:bldP spid="39" grpId="0"/>
      <p:bldP spid="40" grpId="0"/>
      <p:bldP spid="41" grpId="0"/>
      <p:bldP spid="45" grpId="0"/>
      <p:bldP spid="47" grpId="0"/>
      <p:bldP spid="17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олилиния 82"/>
          <p:cNvSpPr/>
          <p:nvPr/>
        </p:nvSpPr>
        <p:spPr>
          <a:xfrm>
            <a:off x="5291138" y="1743075"/>
            <a:ext cx="1466850" cy="842963"/>
          </a:xfrm>
          <a:custGeom>
            <a:avLst/>
            <a:gdLst>
              <a:gd name="connsiteX0" fmla="*/ 345281 w 1466850"/>
              <a:gd name="connsiteY0" fmla="*/ 842963 h 842963"/>
              <a:gd name="connsiteX1" fmla="*/ 0 w 1466850"/>
              <a:gd name="connsiteY1" fmla="*/ 0 h 842963"/>
              <a:gd name="connsiteX2" fmla="*/ 1466850 w 1466850"/>
              <a:gd name="connsiteY2" fmla="*/ 395288 h 842963"/>
              <a:gd name="connsiteX3" fmla="*/ 1404937 w 1466850"/>
              <a:gd name="connsiteY3" fmla="*/ 742950 h 842963"/>
              <a:gd name="connsiteX4" fmla="*/ 345281 w 1466850"/>
              <a:gd name="connsiteY4" fmla="*/ 842963 h 84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850" h="842963">
                <a:moveTo>
                  <a:pt x="345281" y="842963"/>
                </a:moveTo>
                <a:lnTo>
                  <a:pt x="0" y="0"/>
                </a:lnTo>
                <a:lnTo>
                  <a:pt x="1466850" y="395288"/>
                </a:lnTo>
                <a:lnTo>
                  <a:pt x="1404937" y="742950"/>
                </a:lnTo>
                <a:lnTo>
                  <a:pt x="345281" y="842963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flipV="1">
            <a:off x="5642596" y="2480184"/>
            <a:ext cx="1042249" cy="106162"/>
          </a:xfrm>
          <a:prstGeom prst="line">
            <a:avLst/>
          </a:prstGeom>
          <a:ln w="19050" cap="rnd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642596" y="2598251"/>
            <a:ext cx="801612" cy="1947754"/>
          </a:xfrm>
          <a:prstGeom prst="line">
            <a:avLst/>
          </a:prstGeom>
          <a:ln w="190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267494"/>
                <a:ext cx="849694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Построить сечение тетраэдра плоскостью,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которая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проходит через точки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𝐹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𝐸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𝐾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лежащие соответственно на рёбрах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𝐴𝐵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𝐴𝐷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𝐷𝐶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7494"/>
                <a:ext cx="8496944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574" t="-3311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15436" y="85772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Построение.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5368" y="1208883"/>
                <a:ext cx="746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1. </m:t>
                      </m:r>
                      <m:r>
                        <a:rPr lang="en-US" b="0" i="1" smtClean="0">
                          <a:latin typeface="Cambria Math"/>
                        </a:rPr>
                        <m:t>𝐸𝐹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68" y="1208883"/>
                <a:ext cx="746743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650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08288" y="1586498"/>
                <a:ext cx="7655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2. </m:t>
                      </m:r>
                      <m:r>
                        <a:rPr lang="en-US" b="0" i="1" smtClean="0">
                          <a:latin typeface="Cambria Math"/>
                        </a:rPr>
                        <m:t>𝐸𝐾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88" y="1586498"/>
                <a:ext cx="765531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64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2628" y="1975346"/>
                <a:ext cx="18016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3. </m:t>
                      </m:r>
                      <m:r>
                        <a:rPr lang="en-US" b="0" i="1" smtClean="0">
                          <a:latin typeface="Cambria Math"/>
                        </a:rPr>
                        <m:t>𝐸𝐹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𝐷𝐵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𝐻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28" y="1975346"/>
                <a:ext cx="1801647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03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8288" y="2418442"/>
                <a:ext cx="18248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4. </m:t>
                      </m:r>
                      <m:r>
                        <a:rPr lang="en-US" b="0" i="1" smtClean="0">
                          <a:latin typeface="Cambria Math"/>
                        </a:rPr>
                        <m:t>𝐻𝐾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88" y="2418442"/>
                <a:ext cx="182485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200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01533" y="2853918"/>
                <a:ext cx="770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5. </m:t>
                      </m:r>
                      <m:r>
                        <a:rPr lang="en-US" b="0" i="1" smtClean="0">
                          <a:latin typeface="Cambria Math"/>
                        </a:rPr>
                        <m:t>𝑁𝐹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33" y="2853918"/>
                <a:ext cx="770788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629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23528" y="3282538"/>
                <a:ext cx="27181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𝑁𝐾𝐸𝐹</m:t>
                    </m:r>
                    <m:r>
                      <a:rPr 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искомое сечение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282538"/>
                <a:ext cx="2718180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9836" r="-336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6016922" y="2571750"/>
            <a:ext cx="427286" cy="20728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790" y="955422"/>
            <a:ext cx="2384225" cy="1917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1" name="Прямая соединительная линия 70"/>
          <p:cNvCxnSpPr/>
          <p:nvPr/>
        </p:nvCxnSpPr>
        <p:spPr>
          <a:xfrm flipH="1">
            <a:off x="6374584" y="2169536"/>
            <a:ext cx="366498" cy="2427962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6322760" y="4238228"/>
                <a:ext cx="33663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cs typeface="Times New Roman" pitchFamily="18" charset="0"/>
                        </a:rPr>
                        <m:t>𝐻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760" y="4238228"/>
                <a:ext cx="336631" cy="276999"/>
              </a:xfrm>
              <a:prstGeom prst="rect">
                <a:avLst/>
              </a:prstGeom>
              <a:blipFill rotWithShape="1">
                <a:blip r:embed="rId11"/>
                <a:stretch>
                  <a:fillRect r="-7273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Овал 71"/>
          <p:cNvSpPr/>
          <p:nvPr/>
        </p:nvSpPr>
        <p:spPr>
          <a:xfrm>
            <a:off x="6380676" y="4430682"/>
            <a:ext cx="36000" cy="36000"/>
          </a:xfrm>
          <a:prstGeom prst="ellipse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Прямоугольник 79"/>
              <p:cNvSpPr/>
              <p:nvPr/>
            </p:nvSpPr>
            <p:spPr>
              <a:xfrm>
                <a:off x="6628938" y="2418442"/>
                <a:ext cx="33592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cs typeface="Times New Roman" pitchFamily="18" charset="0"/>
                        </a:rPr>
                        <m:t>𝑁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80" name="Прямоугольник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938" y="2418442"/>
                <a:ext cx="335925" cy="276999"/>
              </a:xfrm>
              <a:prstGeom prst="rect">
                <a:avLst/>
              </a:prstGeom>
              <a:blipFill rotWithShape="1">
                <a:blip r:embed="rId12"/>
                <a:stretch>
                  <a:fillRect r="-5357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Овал 80"/>
          <p:cNvSpPr/>
          <p:nvPr/>
        </p:nvSpPr>
        <p:spPr>
          <a:xfrm>
            <a:off x="6679573" y="2461361"/>
            <a:ext cx="36000" cy="36000"/>
          </a:xfrm>
          <a:prstGeom prst="ellipse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2" name="Группа 9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9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0629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40" grpId="0"/>
      <p:bldP spid="41" grpId="0"/>
      <p:bldP spid="45" grpId="0"/>
      <p:bldP spid="47" grpId="0"/>
      <p:bldP spid="73" grpId="0"/>
      <p:bldP spid="72" grpId="0" animBg="1"/>
      <p:bldP spid="80" grpId="0"/>
      <p:bldP spid="8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</Words>
  <Application>Microsoft Office PowerPoint</Application>
  <PresentationFormat>Экран (16:9)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2015-05-25T13:04:27Z</dcterms:created>
  <dcterms:modified xsi:type="dcterms:W3CDTF">2015-05-25T13:04:39Z</dcterms:modified>
</cp:coreProperties>
</file>