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42"/>
    <a:srgbClr val="FFFFEB"/>
    <a:srgbClr val="E5EDD3"/>
    <a:srgbClr val="EBF6F9"/>
    <a:srgbClr val="5A2781"/>
    <a:srgbClr val="F8F7F2"/>
    <a:srgbClr val="F7F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59" autoAdjust="0"/>
    <p:restoredTop sz="94660"/>
  </p:normalViewPr>
  <p:slideViewPr>
    <p:cSldViewPr>
      <p:cViewPr>
        <p:scale>
          <a:sx n="150" d="100"/>
          <a:sy n="150" d="100"/>
        </p:scale>
        <p:origin x="-72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1BB61-5070-44FC-889B-DC0D5A553CE9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AF2DC-7508-4189-8AA9-5A36AB301F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97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63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63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63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63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63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63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63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63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63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2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1.png"/><Relationship Id="rId9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3" Type="http://schemas.openxmlformats.org/officeDocument/2006/relationships/image" Target="../media/image23.png"/><Relationship Id="rId21" Type="http://schemas.openxmlformats.org/officeDocument/2006/relationships/image" Target="../media/image40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6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35.png"/><Relationship Id="rId20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1.png"/><Relationship Id="rId15" Type="http://schemas.openxmlformats.org/officeDocument/2006/relationships/image" Target="../media/image34.png"/><Relationship Id="rId10" Type="http://schemas.openxmlformats.org/officeDocument/2006/relationships/image" Target="../media/image28.png"/><Relationship Id="rId19" Type="http://schemas.openxmlformats.org/officeDocument/2006/relationships/image" Target="../media/image38.png"/><Relationship Id="rId4" Type="http://schemas.openxmlformats.org/officeDocument/2006/relationships/image" Target="../media/image31.png"/><Relationship Id="rId9" Type="http://schemas.openxmlformats.org/officeDocument/2006/relationships/image" Target="../media/image27.png"/><Relationship Id="rId1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1.png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1.png"/><Relationship Id="rId3" Type="http://schemas.openxmlformats.org/officeDocument/2006/relationships/image" Target="../media/image49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0.png"/><Relationship Id="rId9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525972" y="1644192"/>
            <a:ext cx="8087022" cy="1642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4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Перпендикулярные прямые</a:t>
            </a:r>
          </a:p>
          <a:p>
            <a:pPr algn="ctr">
              <a:lnSpc>
                <a:spcPct val="120000"/>
              </a:lnSpc>
            </a:pPr>
            <a:r>
              <a:rPr lang="ru-RU" sz="4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в пространстве</a:t>
            </a:r>
          </a:p>
        </p:txBody>
      </p:sp>
    </p:spTree>
    <p:extLst>
      <p:ext uri="{BB962C8B-B14F-4D97-AF65-F5344CB8AC3E}">
        <p14:creationId xmlns:p14="http://schemas.microsoft.com/office/powerpoint/2010/main" val="322649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-55483" y="-154286"/>
            <a:ext cx="9254965" cy="5452071"/>
          </a:xfrm>
          <a:prstGeom prst="rect">
            <a:avLst/>
          </a:prstGeom>
          <a:solidFill>
            <a:srgbClr val="F7F9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75" y="3723878"/>
            <a:ext cx="7231063" cy="8905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67832" y="1923805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832" y="1923805"/>
                <a:ext cx="380232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10000" r="-29032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194814" y="2922498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ru-RU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814" y="2922498"/>
                <a:ext cx="377026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29032" b="-327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450018" y="195486"/>
            <a:ext cx="6231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Перпендикулярные прямые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на плоскости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971600" y="3846006"/>
                <a:ext cx="720080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u="sng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Две пересекающиеся</a:t>
                </a:r>
                <a:r>
                  <a:rPr lang="ru-RU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прямые называют </a:t>
                </a:r>
                <a:r>
                  <a:rPr lang="ru-RU" i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перпендикулярными</a:t>
                </a:r>
                <a:r>
                  <a:rPr lang="ru-RU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</a:p>
              <a:p>
                <a:pPr algn="ctr"/>
                <a:r>
                  <a:rPr lang="ru-RU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если </a:t>
                </a:r>
                <a:r>
                  <a:rPr lang="ru-RU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они образуют </a:t>
                </a:r>
                <a14:m>
                  <m:oMath xmlns:m="http://schemas.openxmlformats.org/officeDocument/2006/math">
                    <m:r>
                      <a:rPr lang="ru-RU" i="1" u="sng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4</m:t>
                    </m:r>
                  </m:oMath>
                </a14:m>
                <a:r>
                  <a:rPr lang="ru-RU" u="sng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прямых </a:t>
                </a:r>
                <a:r>
                  <a:rPr lang="ru-RU" u="sng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угла</a:t>
                </a:r>
                <a:r>
                  <a:rPr lang="ru-RU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846006"/>
                <a:ext cx="7200800" cy="646331"/>
              </a:xfrm>
              <a:prstGeom prst="rect">
                <a:avLst/>
              </a:prstGeom>
              <a:blipFill rotWithShape="1">
                <a:blip r:embed="rId7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940152" y="1827769"/>
                <a:ext cx="1247649" cy="5847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⊥</m:t>
                      </m:r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ru-RU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1827769"/>
                <a:ext cx="1247649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Полилиния 22"/>
          <p:cNvSpPr/>
          <p:nvPr/>
        </p:nvSpPr>
        <p:spPr>
          <a:xfrm>
            <a:off x="3248025" y="2083594"/>
            <a:ext cx="145256" cy="142875"/>
          </a:xfrm>
          <a:custGeom>
            <a:avLst/>
            <a:gdLst>
              <a:gd name="connsiteX0" fmla="*/ 0 w 145256"/>
              <a:gd name="connsiteY0" fmla="*/ 0 h 142875"/>
              <a:gd name="connsiteX1" fmla="*/ 145256 w 145256"/>
              <a:gd name="connsiteY1" fmla="*/ 0 h 142875"/>
              <a:gd name="connsiteX2" fmla="*/ 145256 w 145256"/>
              <a:gd name="connsiteY2" fmla="*/ 142875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256" h="142875">
                <a:moveTo>
                  <a:pt x="0" y="0"/>
                </a:moveTo>
                <a:lnTo>
                  <a:pt x="145256" y="0"/>
                </a:lnTo>
                <a:lnTo>
                  <a:pt x="145256" y="142875"/>
                </a:lnTo>
              </a:path>
            </a:pathLst>
          </a:custGeom>
          <a:ln w="19050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flipV="1">
            <a:off x="3248025" y="2227263"/>
            <a:ext cx="145256" cy="142875"/>
          </a:xfrm>
          <a:custGeom>
            <a:avLst/>
            <a:gdLst>
              <a:gd name="connsiteX0" fmla="*/ 0 w 145256"/>
              <a:gd name="connsiteY0" fmla="*/ 0 h 142875"/>
              <a:gd name="connsiteX1" fmla="*/ 145256 w 145256"/>
              <a:gd name="connsiteY1" fmla="*/ 0 h 142875"/>
              <a:gd name="connsiteX2" fmla="*/ 145256 w 145256"/>
              <a:gd name="connsiteY2" fmla="*/ 142875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256" h="142875">
                <a:moveTo>
                  <a:pt x="0" y="0"/>
                </a:moveTo>
                <a:lnTo>
                  <a:pt x="145256" y="0"/>
                </a:lnTo>
                <a:lnTo>
                  <a:pt x="145256" y="142875"/>
                </a:lnTo>
              </a:path>
            </a:pathLst>
          </a:custGeom>
          <a:ln w="19050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 flipH="1">
            <a:off x="3100834" y="2083594"/>
            <a:ext cx="145256" cy="142875"/>
          </a:xfrm>
          <a:custGeom>
            <a:avLst/>
            <a:gdLst>
              <a:gd name="connsiteX0" fmla="*/ 0 w 145256"/>
              <a:gd name="connsiteY0" fmla="*/ 0 h 142875"/>
              <a:gd name="connsiteX1" fmla="*/ 145256 w 145256"/>
              <a:gd name="connsiteY1" fmla="*/ 0 h 142875"/>
              <a:gd name="connsiteX2" fmla="*/ 145256 w 145256"/>
              <a:gd name="connsiteY2" fmla="*/ 142875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256" h="142875">
                <a:moveTo>
                  <a:pt x="0" y="0"/>
                </a:moveTo>
                <a:lnTo>
                  <a:pt x="145256" y="0"/>
                </a:lnTo>
                <a:lnTo>
                  <a:pt x="145256" y="142875"/>
                </a:lnTo>
              </a:path>
            </a:pathLst>
          </a:custGeom>
          <a:ln w="19050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 flipH="1" flipV="1">
            <a:off x="3100834" y="2227263"/>
            <a:ext cx="145256" cy="142875"/>
          </a:xfrm>
          <a:custGeom>
            <a:avLst/>
            <a:gdLst>
              <a:gd name="connsiteX0" fmla="*/ 0 w 145256"/>
              <a:gd name="connsiteY0" fmla="*/ 0 h 142875"/>
              <a:gd name="connsiteX1" fmla="*/ 145256 w 145256"/>
              <a:gd name="connsiteY1" fmla="*/ 0 h 142875"/>
              <a:gd name="connsiteX2" fmla="*/ 145256 w 145256"/>
              <a:gd name="connsiteY2" fmla="*/ 142875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256" h="142875">
                <a:moveTo>
                  <a:pt x="0" y="0"/>
                </a:moveTo>
                <a:lnTo>
                  <a:pt x="145256" y="0"/>
                </a:lnTo>
                <a:lnTo>
                  <a:pt x="145256" y="142875"/>
                </a:lnTo>
              </a:path>
            </a:pathLst>
          </a:custGeom>
          <a:ln w="19050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46090" y="1042490"/>
            <a:ext cx="0" cy="2155334"/>
          </a:xfrm>
          <a:prstGeom prst="line">
            <a:avLst/>
          </a:prstGeom>
          <a:ln w="254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44460" y="2225716"/>
            <a:ext cx="2880320" cy="0"/>
          </a:xfrm>
          <a:prstGeom prst="line">
            <a:avLst/>
          </a:prstGeom>
          <a:ln w="254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39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5" grpId="0"/>
      <p:bldP spid="21" grpId="0" animBg="1"/>
      <p:bldP spid="23" grpId="0" animBg="1"/>
      <p:bldP spid="25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55483" y="-154286"/>
            <a:ext cx="9254965" cy="5452071"/>
          </a:xfrm>
          <a:prstGeom prst="rect">
            <a:avLst/>
          </a:prstGeom>
          <a:solidFill>
            <a:srgbClr val="FFFFEB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1450018" y="195486"/>
            <a:ext cx="6231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Перпендикулярные прямые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 пространстве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15566"/>
            <a:ext cx="8640959" cy="11521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51519" y="1076131"/>
                <a:ext cx="8640959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Две прямые в пространстве называются </a:t>
                </a:r>
                <a:r>
                  <a:rPr lang="ru-RU" sz="2400" i="1" dirty="0">
                    <a:latin typeface="Times New Roman" pitchFamily="18" charset="0"/>
                    <a:cs typeface="Times New Roman" pitchFamily="18" charset="0"/>
                  </a:rPr>
                  <a:t>перпендикулярными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, если </a:t>
                </a:r>
                <a:r>
                  <a:rPr lang="ru-RU" sz="2400" u="sng" dirty="0">
                    <a:latin typeface="Times New Roman" pitchFamily="18" charset="0"/>
                    <a:cs typeface="Times New Roman" pitchFamily="18" charset="0"/>
                  </a:rPr>
                  <a:t>угол между ними равен </a:t>
                </a:r>
                <a14:m>
                  <m:oMath xmlns:m="http://schemas.openxmlformats.org/officeDocument/2006/math">
                    <m:r>
                      <a:rPr lang="ru-RU" sz="2400" i="1" u="sng" dirty="0" smtClean="0">
                        <a:latin typeface="Cambria Math"/>
                        <a:cs typeface="Times New Roman" pitchFamily="18" charset="0"/>
                      </a:rPr>
                      <m:t>90</m:t>
                    </m:r>
                    <m:r>
                      <a:rPr lang="ru-RU" sz="2400" i="1" u="sng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19" y="1076131"/>
                <a:ext cx="8640959" cy="830997"/>
              </a:xfrm>
              <a:prstGeom prst="rect">
                <a:avLst/>
              </a:prstGeom>
              <a:blipFill rotWithShape="1">
                <a:blip r:embed="rId5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араллелограмм 8"/>
          <p:cNvSpPr/>
          <p:nvPr/>
        </p:nvSpPr>
        <p:spPr>
          <a:xfrm>
            <a:off x="251519" y="3260475"/>
            <a:ext cx="3347780" cy="1460849"/>
          </a:xfrm>
          <a:prstGeom prst="parallelogram">
            <a:avLst>
              <a:gd name="adj" fmla="val 41616"/>
            </a:avLst>
          </a:prstGeom>
          <a:solidFill>
            <a:srgbClr val="E5EDD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араллелограмм 9"/>
          <p:cNvSpPr/>
          <p:nvPr/>
        </p:nvSpPr>
        <p:spPr>
          <a:xfrm>
            <a:off x="5544698" y="3260475"/>
            <a:ext cx="3347780" cy="1460849"/>
          </a:xfrm>
          <a:prstGeom prst="parallelogram">
            <a:avLst>
              <a:gd name="adj" fmla="val 41616"/>
            </a:avLst>
          </a:prstGeom>
          <a:solidFill>
            <a:srgbClr val="E5EDD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1168400" y="4137668"/>
            <a:ext cx="139700" cy="127000"/>
          </a:xfrm>
          <a:custGeom>
            <a:avLst/>
            <a:gdLst>
              <a:gd name="connsiteX0" fmla="*/ 0 w 139700"/>
              <a:gd name="connsiteY0" fmla="*/ 0 h 127000"/>
              <a:gd name="connsiteX1" fmla="*/ 139700 w 139700"/>
              <a:gd name="connsiteY1" fmla="*/ 0 h 127000"/>
              <a:gd name="connsiteX2" fmla="*/ 82550 w 139700"/>
              <a:gd name="connsiteY2" fmla="*/ 127000 h 127000"/>
              <a:gd name="connsiteX3" fmla="*/ 82550 w 139700"/>
              <a:gd name="connsiteY3" fmla="*/ 12700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700" h="127000">
                <a:moveTo>
                  <a:pt x="0" y="0"/>
                </a:moveTo>
                <a:lnTo>
                  <a:pt x="139700" y="0"/>
                </a:lnTo>
                <a:lnTo>
                  <a:pt x="82550" y="127000"/>
                </a:lnTo>
                <a:lnTo>
                  <a:pt x="82550" y="1270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1013490" y="3466427"/>
            <a:ext cx="436528" cy="1048944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55576" y="4268587"/>
            <a:ext cx="2160240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386468" y="3293350"/>
                <a:ext cx="4395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glow rad="63500">
                              <a:schemeClr val="bg1">
                                <a:alpha val="88000"/>
                              </a:schemeClr>
                            </a:glow>
                          </a:effectLst>
                          <a:latin typeface="Cambria Math"/>
                        </a:rPr>
                        <m:t>𝒂</m:t>
                      </m:r>
                      <m:r>
                        <a:rPr lang="en-US" b="1" i="1" smtClean="0">
                          <a:effectLst>
                            <a:glow rad="63500">
                              <a:schemeClr val="bg1">
                                <a:alpha val="88000"/>
                              </a:schemeClr>
                            </a:glow>
                          </a:effectLst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ru-RU" b="1" dirty="0">
                  <a:effectLst>
                    <a:glow rad="63500">
                      <a:schemeClr val="bg1">
                        <a:alpha val="88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468" y="3293350"/>
                <a:ext cx="439544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14754" r="-23611" b="-311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677502" y="3966611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glow rad="63500">
                              <a:schemeClr val="bg1">
                                <a:alpha val="88000"/>
                              </a:schemeClr>
                            </a:glow>
                          </a:effectLst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ru-RU" b="1" dirty="0">
                  <a:effectLst>
                    <a:glow rad="63500">
                      <a:schemeClr val="bg1">
                        <a:alpha val="88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502" y="3966611"/>
                <a:ext cx="380232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16667" r="-26984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115616" y="3284595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glow rad="63500">
                              <a:schemeClr val="bg1">
                                <a:alpha val="88000"/>
                              </a:schemeClr>
                            </a:glow>
                          </a:effectLst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b="1" dirty="0">
                  <a:effectLst>
                    <a:glow rad="63500">
                      <a:schemeClr val="bg1">
                        <a:alpha val="88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284595"/>
                <a:ext cx="380232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15000" r="-29032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969695" y="4016502"/>
                <a:ext cx="4363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glow rad="63500">
                              <a:schemeClr val="bg1">
                                <a:alpha val="88000"/>
                              </a:schemeClr>
                            </a:glow>
                          </a:effectLst>
                          <a:latin typeface="Cambria Math"/>
                        </a:rPr>
                        <m:t>𝒃</m:t>
                      </m:r>
                      <m:r>
                        <a:rPr lang="en-US" b="1" i="1" smtClean="0">
                          <a:effectLst>
                            <a:glow rad="63500">
                              <a:schemeClr val="bg1">
                                <a:alpha val="88000"/>
                              </a:schemeClr>
                            </a:glow>
                          </a:effectLst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ru-RU" b="1" dirty="0">
                  <a:effectLst>
                    <a:glow rad="63500">
                      <a:schemeClr val="bg1">
                        <a:alpha val="88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9695" y="4016502"/>
                <a:ext cx="436338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15000" r="-23611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Прямая соединительная линия 33"/>
          <p:cNvCxnSpPr/>
          <p:nvPr/>
        </p:nvCxnSpPr>
        <p:spPr>
          <a:xfrm flipH="1">
            <a:off x="5301552" y="2788588"/>
            <a:ext cx="648370" cy="1557984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544698" y="2724168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glow rad="63500">
                              <a:schemeClr val="bg1">
                                <a:alpha val="88000"/>
                              </a:schemeClr>
                            </a:glow>
                          </a:effectLst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b="1" dirty="0">
                  <a:effectLst>
                    <a:glow rad="63500">
                      <a:schemeClr val="bg1">
                        <a:alpha val="88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698" y="2724168"/>
                <a:ext cx="380232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15000" r="-27419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42082" y="2360901"/>
                <a:ext cx="1247649" cy="5847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⊥</m:t>
                      </m:r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ru-RU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082" y="2360901"/>
                <a:ext cx="1247649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Полилиния 36"/>
          <p:cNvSpPr/>
          <p:nvPr/>
        </p:nvSpPr>
        <p:spPr>
          <a:xfrm>
            <a:off x="6448953" y="4208943"/>
            <a:ext cx="139700" cy="127000"/>
          </a:xfrm>
          <a:custGeom>
            <a:avLst/>
            <a:gdLst>
              <a:gd name="connsiteX0" fmla="*/ 0 w 139700"/>
              <a:gd name="connsiteY0" fmla="*/ 0 h 127000"/>
              <a:gd name="connsiteX1" fmla="*/ 139700 w 139700"/>
              <a:gd name="connsiteY1" fmla="*/ 0 h 127000"/>
              <a:gd name="connsiteX2" fmla="*/ 82550 w 139700"/>
              <a:gd name="connsiteY2" fmla="*/ 127000 h 127000"/>
              <a:gd name="connsiteX3" fmla="*/ 82550 w 139700"/>
              <a:gd name="connsiteY3" fmla="*/ 12700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700" h="127000">
                <a:moveTo>
                  <a:pt x="0" y="0"/>
                </a:moveTo>
                <a:lnTo>
                  <a:pt x="139700" y="0"/>
                </a:lnTo>
                <a:lnTo>
                  <a:pt x="82550" y="127000"/>
                </a:lnTo>
                <a:lnTo>
                  <a:pt x="82550" y="1270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041990" y="4335943"/>
            <a:ext cx="2160240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6322619" y="3456047"/>
            <a:ext cx="440628" cy="1051607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6382386" y="4321372"/>
            <a:ext cx="25200" cy="25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008576" y="4257079"/>
                <a:ext cx="4403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576" y="4257079"/>
                <a:ext cx="440377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1805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>
            <a:off x="6580224" y="3085421"/>
            <a:ext cx="2160240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512248" y="2778482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glow rad="63500">
                              <a:schemeClr val="bg1">
                                <a:alpha val="88000"/>
                              </a:schemeClr>
                            </a:glow>
                          </a:effectLst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ru-RU" b="1" dirty="0">
                  <a:effectLst>
                    <a:glow rad="63500">
                      <a:schemeClr val="bg1">
                        <a:alpha val="88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2248" y="2778482"/>
                <a:ext cx="380232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15000" r="-26984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869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 animBg="1"/>
      <p:bldP spid="19" grpId="0" animBg="1"/>
      <p:bldP spid="23" grpId="0"/>
      <p:bldP spid="24" grpId="0"/>
      <p:bldP spid="25" grpId="0"/>
      <p:bldP spid="27" grpId="0"/>
      <p:bldP spid="35" grpId="0"/>
      <p:bldP spid="36" grpId="0" animBg="1"/>
      <p:bldP spid="37" grpId="0" animBg="1"/>
      <p:bldP spid="33" grpId="0" animBg="1"/>
      <p:bldP spid="42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55483" y="-154286"/>
            <a:ext cx="9254965" cy="5452071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267494"/>
            <a:ext cx="8669337" cy="10302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43211" y="444083"/>
            <a:ext cx="86409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Лемма.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одна из двух параллельных прямых перпендикулярна к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третьей,</a:t>
            </a:r>
          </a:p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и другая прямая перпендикулярна к этой прямой.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57486" y="1424955"/>
                <a:ext cx="3171702" cy="34871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Дано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∥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𝑏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𝑐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Доказать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𝑏</m:t>
                    </m:r>
                    <m:r>
                      <a:rPr lang="en-US" b="0" i="1"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  <m:r>
                      <a:rPr lang="en-US" b="0" i="1">
                        <a:latin typeface="Cambria Math"/>
                        <a:ea typeface="Cambria Math"/>
                        <a:cs typeface="Times New Roman" pitchFamily="18" charset="0"/>
                      </a:rPr>
                      <m:t>𝑐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Доказательство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1.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𝑀𝐴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𝑀𝐶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𝑐</m:t>
                    </m:r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  ⟹   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𝐴𝑀𝐶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=90°</m:t>
                    </m:r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3.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𝑏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𝐴𝑀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  ⟹ 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𝐴𝑀</m:t>
                    </m:r>
                  </m:oMath>
                </a14:m>
                <a:endParaRPr lang="en-US" dirty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4.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𝑀𝐴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𝑀𝐶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𝑐</m:t>
                    </m:r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5.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𝐴𝑀𝐶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=90°   ⟹ 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𝑐</m:t>
                    </m:r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30000"/>
                  </a:lnSpc>
                  <a:spcBef>
                    <a:spcPts val="600"/>
                  </a:spcBef>
                </a:pP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Что и требовалось доказать.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86" y="1424955"/>
                <a:ext cx="3171702" cy="3487108"/>
              </a:xfrm>
              <a:prstGeom prst="rect">
                <a:avLst/>
              </a:prstGeom>
              <a:blipFill rotWithShape="1">
                <a:blip r:embed="rId5"/>
                <a:stretch>
                  <a:fillRect l="-1731" r="-2500" b="-8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>
            <a:off x="5769989" y="2211710"/>
            <a:ext cx="2105719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113801" y="2620106"/>
            <a:ext cx="177037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4622800" y="2505365"/>
            <a:ext cx="480045" cy="1146373"/>
          </a:xfrm>
          <a:prstGeom prst="line">
            <a:avLst/>
          </a:prstGeom>
          <a:ln w="19050">
            <a:solidFill>
              <a:srgbClr val="5A2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араллелограмм 15"/>
          <p:cNvSpPr/>
          <p:nvPr/>
        </p:nvSpPr>
        <p:spPr>
          <a:xfrm>
            <a:off x="5116075" y="2983109"/>
            <a:ext cx="3347780" cy="1460849"/>
          </a:xfrm>
          <a:prstGeom prst="parallelogram">
            <a:avLst>
              <a:gd name="adj" fmla="val 41616"/>
            </a:avLst>
          </a:prstGeom>
          <a:solidFill>
            <a:srgbClr val="E5EDD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6043250" y="3415281"/>
            <a:ext cx="214312" cy="154782"/>
          </a:xfrm>
          <a:custGeom>
            <a:avLst/>
            <a:gdLst>
              <a:gd name="connsiteX0" fmla="*/ 214312 w 214312"/>
              <a:gd name="connsiteY0" fmla="*/ 0 h 154782"/>
              <a:gd name="connsiteX1" fmla="*/ 147637 w 214312"/>
              <a:gd name="connsiteY1" fmla="*/ 154782 h 154782"/>
              <a:gd name="connsiteX2" fmla="*/ 0 w 214312"/>
              <a:gd name="connsiteY2" fmla="*/ 154782 h 154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312" h="154782">
                <a:moveTo>
                  <a:pt x="214312" y="0"/>
                </a:moveTo>
                <a:lnTo>
                  <a:pt x="147637" y="154782"/>
                </a:lnTo>
                <a:lnTo>
                  <a:pt x="0" y="154782"/>
                </a:ln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5740148" y="3140346"/>
            <a:ext cx="480045" cy="1146373"/>
          </a:xfrm>
          <a:prstGeom prst="line">
            <a:avLst/>
          </a:prstGeom>
          <a:ln w="19050">
            <a:solidFill>
              <a:srgbClr val="5A278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821237" y="3418605"/>
            <a:ext cx="2245738" cy="0"/>
          </a:xfrm>
          <a:prstGeom prst="line">
            <a:avLst/>
          </a:prstGeom>
          <a:ln w="1905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6090568" y="3406112"/>
            <a:ext cx="25200" cy="25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806007" y="3102680"/>
                <a:ext cx="4403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6007" y="3102680"/>
                <a:ext cx="440377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1780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652120" y="1891261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1891261"/>
                <a:ext cx="380232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980849" y="2310361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0849" y="2310361"/>
                <a:ext cx="380232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61730" y="2355726"/>
                <a:ext cx="3545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730" y="2355726"/>
                <a:ext cx="354584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413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824048" y="3102680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048" y="3102680"/>
                <a:ext cx="385683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2031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467949" y="3986213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7949" y="3986213"/>
                <a:ext cx="385683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2063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869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 animBg="1"/>
      <p:bldP spid="23" grpId="0" animBg="1"/>
      <p:bldP spid="26" grpId="0" animBg="1"/>
      <p:bldP spid="27" grpId="0"/>
      <p:bldP spid="29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6632675" y="1275606"/>
            <a:ext cx="1838193" cy="2412268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6016469" y="3687874"/>
            <a:ext cx="2447925" cy="612775"/>
          </a:xfrm>
          <a:custGeom>
            <a:avLst/>
            <a:gdLst>
              <a:gd name="connsiteX0" fmla="*/ 0 w 2447925"/>
              <a:gd name="connsiteY0" fmla="*/ 612775 h 612775"/>
              <a:gd name="connsiteX1" fmla="*/ 1841500 w 2447925"/>
              <a:gd name="connsiteY1" fmla="*/ 612775 h 612775"/>
              <a:gd name="connsiteX2" fmla="*/ 2447925 w 2447925"/>
              <a:gd name="connsiteY2" fmla="*/ 0 h 612775"/>
              <a:gd name="connsiteX3" fmla="*/ 612775 w 2447925"/>
              <a:gd name="connsiteY3" fmla="*/ 0 h 612775"/>
              <a:gd name="connsiteX4" fmla="*/ 0 w 2447925"/>
              <a:gd name="connsiteY4" fmla="*/ 612775 h 61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7925" h="612775">
                <a:moveTo>
                  <a:pt x="0" y="612775"/>
                </a:moveTo>
                <a:lnTo>
                  <a:pt x="1841500" y="612775"/>
                </a:lnTo>
                <a:lnTo>
                  <a:pt x="2447925" y="0"/>
                </a:lnTo>
                <a:lnTo>
                  <a:pt x="612775" y="0"/>
                </a:lnTo>
                <a:lnTo>
                  <a:pt x="0" y="612775"/>
                </a:lnTo>
                <a:close/>
              </a:path>
            </a:pathLst>
          </a:custGeom>
          <a:solidFill>
            <a:srgbClr val="FFFF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6025924" y="1291822"/>
            <a:ext cx="606751" cy="3008120"/>
          </a:xfrm>
          <a:custGeom>
            <a:avLst/>
            <a:gdLst>
              <a:gd name="connsiteX0" fmla="*/ 8546 w 606751"/>
              <a:gd name="connsiteY0" fmla="*/ 598206 h 3008120"/>
              <a:gd name="connsiteX1" fmla="*/ 606751 w 606751"/>
              <a:gd name="connsiteY1" fmla="*/ 0 h 3008120"/>
              <a:gd name="connsiteX2" fmla="*/ 606751 w 606751"/>
              <a:gd name="connsiteY2" fmla="*/ 2409914 h 3008120"/>
              <a:gd name="connsiteX3" fmla="*/ 0 w 606751"/>
              <a:gd name="connsiteY3" fmla="*/ 3008120 h 3008120"/>
              <a:gd name="connsiteX4" fmla="*/ 8546 w 606751"/>
              <a:gd name="connsiteY4" fmla="*/ 598206 h 3008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751" h="3008120">
                <a:moveTo>
                  <a:pt x="8546" y="598206"/>
                </a:moveTo>
                <a:lnTo>
                  <a:pt x="606751" y="0"/>
                </a:lnTo>
                <a:lnTo>
                  <a:pt x="606751" y="2409914"/>
                </a:lnTo>
                <a:lnTo>
                  <a:pt x="0" y="3008120"/>
                </a:lnTo>
                <a:cubicBezTo>
                  <a:pt x="2849" y="2204815"/>
                  <a:pt x="5697" y="1401511"/>
                  <a:pt x="8546" y="598206"/>
                </a:cubicBezTo>
                <a:close/>
              </a:path>
            </a:pathLst>
          </a:custGeom>
          <a:solidFill>
            <a:srgbClr val="FFFF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245743" y="3503208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743" y="3503208"/>
                <a:ext cx="396069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2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>
            <a:off x="6637874" y="1275606"/>
            <a:ext cx="0" cy="2412268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6029744" y="3687874"/>
            <a:ext cx="612068" cy="612068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641812" y="3687874"/>
            <a:ext cx="1836000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51520" y="235051"/>
                <a:ext cx="864096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Назвать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все рёбра прямоугольного параллелепипеда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𝐴𝐵𝐶𝐷</m:t>
                    </m:r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которые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перпендикулярны к ребру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</m:t>
                    </m:r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35051"/>
                <a:ext cx="8640960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564" t="-471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44062" y="4115276"/>
                <a:ext cx="3856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062" y="4115276"/>
                <a:ext cx="385682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478016" y="3503208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016" y="3503208"/>
                <a:ext cx="396069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1692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873525" y="4115276"/>
                <a:ext cx="4045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3525" y="4115276"/>
                <a:ext cx="404598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196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594176" y="1697288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176" y="1697288"/>
                <a:ext cx="485454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1645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202910" y="1033944"/>
                <a:ext cx="4817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910" y="1033944"/>
                <a:ext cx="481734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1645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444095" y="1033944"/>
                <a:ext cx="4639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4095" y="1033944"/>
                <a:ext cx="463909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1842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Прямоугольник 43"/>
          <p:cNvSpPr/>
          <p:nvPr/>
        </p:nvSpPr>
        <p:spPr>
          <a:xfrm>
            <a:off x="6025807" y="1881954"/>
            <a:ext cx="1838193" cy="2412268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7873525" y="1275606"/>
            <a:ext cx="606751" cy="3008120"/>
          </a:xfrm>
          <a:custGeom>
            <a:avLst/>
            <a:gdLst>
              <a:gd name="connsiteX0" fmla="*/ 8546 w 606751"/>
              <a:gd name="connsiteY0" fmla="*/ 598206 h 3008120"/>
              <a:gd name="connsiteX1" fmla="*/ 606751 w 606751"/>
              <a:gd name="connsiteY1" fmla="*/ 0 h 3008120"/>
              <a:gd name="connsiteX2" fmla="*/ 606751 w 606751"/>
              <a:gd name="connsiteY2" fmla="*/ 2409914 h 3008120"/>
              <a:gd name="connsiteX3" fmla="*/ 0 w 606751"/>
              <a:gd name="connsiteY3" fmla="*/ 3008120 h 3008120"/>
              <a:gd name="connsiteX4" fmla="*/ 8546 w 606751"/>
              <a:gd name="connsiteY4" fmla="*/ 598206 h 3008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751" h="3008120">
                <a:moveTo>
                  <a:pt x="8546" y="598206"/>
                </a:moveTo>
                <a:lnTo>
                  <a:pt x="606751" y="0"/>
                </a:lnTo>
                <a:lnTo>
                  <a:pt x="606751" y="2409914"/>
                </a:lnTo>
                <a:lnTo>
                  <a:pt x="0" y="3008120"/>
                </a:lnTo>
                <a:cubicBezTo>
                  <a:pt x="2849" y="2204815"/>
                  <a:pt x="5697" y="1401511"/>
                  <a:pt x="8546" y="598206"/>
                </a:cubicBezTo>
                <a:close/>
              </a:path>
            </a:pathLst>
          </a:custGeom>
          <a:solidFill>
            <a:srgbClr val="FFFF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6016468" y="1274718"/>
            <a:ext cx="2447925" cy="612775"/>
          </a:xfrm>
          <a:custGeom>
            <a:avLst/>
            <a:gdLst>
              <a:gd name="connsiteX0" fmla="*/ 0 w 2447925"/>
              <a:gd name="connsiteY0" fmla="*/ 612775 h 612775"/>
              <a:gd name="connsiteX1" fmla="*/ 1841500 w 2447925"/>
              <a:gd name="connsiteY1" fmla="*/ 612775 h 612775"/>
              <a:gd name="connsiteX2" fmla="*/ 2447925 w 2447925"/>
              <a:gd name="connsiteY2" fmla="*/ 0 h 612775"/>
              <a:gd name="connsiteX3" fmla="*/ 612775 w 2447925"/>
              <a:gd name="connsiteY3" fmla="*/ 0 h 612775"/>
              <a:gd name="connsiteX4" fmla="*/ 0 w 2447925"/>
              <a:gd name="connsiteY4" fmla="*/ 612775 h 61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7925" h="612775">
                <a:moveTo>
                  <a:pt x="0" y="612775"/>
                </a:moveTo>
                <a:lnTo>
                  <a:pt x="1841500" y="612775"/>
                </a:lnTo>
                <a:lnTo>
                  <a:pt x="2447925" y="0"/>
                </a:lnTo>
                <a:lnTo>
                  <a:pt x="612775" y="0"/>
                </a:lnTo>
                <a:lnTo>
                  <a:pt x="0" y="612775"/>
                </a:lnTo>
                <a:close/>
              </a:path>
            </a:pathLst>
          </a:custGeom>
          <a:solidFill>
            <a:srgbClr val="FFFF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уб 6"/>
          <p:cNvSpPr/>
          <p:nvPr/>
        </p:nvSpPr>
        <p:spPr>
          <a:xfrm>
            <a:off x="6029744" y="1275606"/>
            <a:ext cx="2448272" cy="3024336"/>
          </a:xfrm>
          <a:prstGeom prst="cube">
            <a:avLst/>
          </a:pr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832648" y="1697288"/>
                <a:ext cx="4863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2648" y="1697288"/>
                <a:ext cx="486351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150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Прямая соединительная линия 49"/>
          <p:cNvCxnSpPr/>
          <p:nvPr/>
        </p:nvCxnSpPr>
        <p:spPr>
          <a:xfrm>
            <a:off x="6029744" y="1887674"/>
            <a:ext cx="0" cy="2419200"/>
          </a:xfrm>
          <a:prstGeom prst="line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63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5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5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75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75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8" grpId="0" animBg="1"/>
      <p:bldP spid="43" grpId="0" animBg="1"/>
      <p:bldP spid="43" grpId="1" animBg="1"/>
      <p:bldP spid="15" grpId="0"/>
      <p:bldP spid="5" grpId="0"/>
      <p:bldP spid="14" grpId="0"/>
      <p:bldP spid="16" grpId="0"/>
      <p:bldP spid="17" grpId="0"/>
      <p:bldP spid="18" grpId="0"/>
      <p:bldP spid="19" grpId="0"/>
      <p:bldP spid="20" grpId="0"/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7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олилиния 51"/>
          <p:cNvSpPr/>
          <p:nvPr/>
        </p:nvSpPr>
        <p:spPr>
          <a:xfrm>
            <a:off x="6035145" y="1271862"/>
            <a:ext cx="606751" cy="3008120"/>
          </a:xfrm>
          <a:custGeom>
            <a:avLst/>
            <a:gdLst>
              <a:gd name="connsiteX0" fmla="*/ 8546 w 606751"/>
              <a:gd name="connsiteY0" fmla="*/ 598206 h 3008120"/>
              <a:gd name="connsiteX1" fmla="*/ 606751 w 606751"/>
              <a:gd name="connsiteY1" fmla="*/ 0 h 3008120"/>
              <a:gd name="connsiteX2" fmla="*/ 606751 w 606751"/>
              <a:gd name="connsiteY2" fmla="*/ 2409914 h 3008120"/>
              <a:gd name="connsiteX3" fmla="*/ 0 w 606751"/>
              <a:gd name="connsiteY3" fmla="*/ 3008120 h 3008120"/>
              <a:gd name="connsiteX4" fmla="*/ 8546 w 606751"/>
              <a:gd name="connsiteY4" fmla="*/ 598206 h 3008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751" h="3008120">
                <a:moveTo>
                  <a:pt x="8546" y="598206"/>
                </a:moveTo>
                <a:lnTo>
                  <a:pt x="606751" y="0"/>
                </a:lnTo>
                <a:lnTo>
                  <a:pt x="606751" y="2409914"/>
                </a:lnTo>
                <a:lnTo>
                  <a:pt x="0" y="3008120"/>
                </a:lnTo>
                <a:cubicBezTo>
                  <a:pt x="2849" y="2204815"/>
                  <a:pt x="5697" y="1401511"/>
                  <a:pt x="8546" y="598206"/>
                </a:cubicBezTo>
                <a:close/>
              </a:path>
            </a:pathLst>
          </a:custGeom>
          <a:solidFill>
            <a:srgbClr val="FFFF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6029744" y="3687874"/>
            <a:ext cx="612068" cy="612068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6030568" y="3687874"/>
            <a:ext cx="612068" cy="612068"/>
          </a:xfrm>
          <a:prstGeom prst="line">
            <a:avLst/>
          </a:prstGeom>
          <a:ln w="190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245743" y="3503208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743" y="3503208"/>
                <a:ext cx="396069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2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>
            <a:off x="6637874" y="1275606"/>
            <a:ext cx="0" cy="2412268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641812" y="3687874"/>
            <a:ext cx="1836000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642016" y="3687874"/>
            <a:ext cx="1836000" cy="0"/>
          </a:xfrm>
          <a:prstGeom prst="line">
            <a:avLst/>
          </a:prstGeom>
          <a:ln w="190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832648" y="1697288"/>
                <a:ext cx="4863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2648" y="1697288"/>
                <a:ext cx="486351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150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51520" y="235051"/>
                <a:ext cx="864096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Назвать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все рёбра прямоугольного параллелепипеда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𝐴𝐵𝐶𝐷</m:t>
                    </m:r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которые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перпендикулярны к ребру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</m:t>
                    </m:r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35051"/>
                <a:ext cx="8640960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564" t="-471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51520" y="838348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44062" y="4115276"/>
                <a:ext cx="3856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062" y="4115276"/>
                <a:ext cx="385682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478016" y="3503208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016" y="3503208"/>
                <a:ext cx="396069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1692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873525" y="4115276"/>
                <a:ext cx="4045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3525" y="4115276"/>
                <a:ext cx="404598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196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594176" y="1697288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176" y="1697288"/>
                <a:ext cx="485454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1645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202910" y="1033944"/>
                <a:ext cx="4817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910" y="1033944"/>
                <a:ext cx="481734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1645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444095" y="1033944"/>
                <a:ext cx="4639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4095" y="1033944"/>
                <a:ext cx="463909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333" r="-1842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50920" y="1222854"/>
                <a:ext cx="4986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1.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𝐴𝐷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𝐴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так как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𝐷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прямоугольник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20" y="1222854"/>
                <a:ext cx="4986136" cy="369332"/>
              </a:xfrm>
              <a:prstGeom prst="rect">
                <a:avLst/>
              </a:prstGeom>
              <a:blipFill rotWithShape="1">
                <a:blip r:embed="rId13"/>
                <a:stretch>
                  <a:fillRect l="-978" t="-8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51520" y="1622376"/>
                <a:ext cx="4168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𝐵𝐶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𝐴𝐷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tx1"/>
                        </a:solidFill>
                        <a:latin typeface="Cambria Math"/>
                      </a:rPr>
                      <m:t>𝐴𝐷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𝐴</m:t>
                    </m:r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  ⟹   </m:t>
                    </m:r>
                    <m:r>
                      <a:rPr lang="en-US" b="0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𝐵𝐶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𝐴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622376"/>
                <a:ext cx="4168680" cy="369332"/>
              </a:xfrm>
              <a:prstGeom prst="rect">
                <a:avLst/>
              </a:prstGeom>
              <a:blipFill rotWithShape="1">
                <a:blip r:embed="rId14"/>
                <a:stretch>
                  <a:fillRect l="-1170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50920" y="2031702"/>
                <a:ext cx="53931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3.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∥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𝐵𝐶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𝐵𝐶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𝐴</m:t>
                    </m:r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  ⟹   </m:t>
                    </m:r>
                    <m:sSub>
                      <m:sSubPr>
                        <m:ctrlPr>
                          <a:rPr lang="en-US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𝐴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20" y="2031702"/>
                <a:ext cx="5393142" cy="369332"/>
              </a:xfrm>
              <a:prstGeom prst="rect">
                <a:avLst/>
              </a:prstGeom>
              <a:blipFill rotWithShape="1">
                <a:blip r:embed="rId15"/>
                <a:stretch>
                  <a:fillRect l="-904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53115" y="2438511"/>
                <a:ext cx="53931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4.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𝐴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так как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𝐷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прямоугольник</a:t>
                </a: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115" y="2438511"/>
                <a:ext cx="5393142" cy="369332"/>
              </a:xfrm>
              <a:prstGeom prst="rect">
                <a:avLst/>
              </a:prstGeom>
              <a:blipFill rotWithShape="1">
                <a:blip r:embed="rId16"/>
                <a:stretch>
                  <a:fillRect l="-1018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50920" y="2841559"/>
                <a:ext cx="4986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5.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𝐴</m:t>
                    </m:r>
                    <m:r>
                      <a:rPr lang="en-US" b="0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𝐵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𝐴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так как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прямоугольник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20" y="2841559"/>
                <a:ext cx="4986136" cy="369332"/>
              </a:xfrm>
              <a:prstGeom prst="rect">
                <a:avLst/>
              </a:prstGeom>
              <a:blipFill rotWithShape="1">
                <a:blip r:embed="rId17"/>
                <a:stretch>
                  <a:fillRect l="-978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51520" y="3241081"/>
                <a:ext cx="4168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6.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𝐷𝐶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𝐴𝐵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tx1"/>
                        </a:solidFill>
                        <a:latin typeface="Cambria Math"/>
                      </a:rPr>
                      <m:t>𝐴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𝐵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𝐴</m:t>
                    </m:r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  ⟹   </m:t>
                    </m:r>
                    <m:r>
                      <a:rPr lang="en-US" b="0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𝐷𝐶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𝐴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241081"/>
                <a:ext cx="4168680" cy="369332"/>
              </a:xfrm>
              <a:prstGeom prst="rect">
                <a:avLst/>
              </a:prstGeom>
              <a:blipFill rotWithShape="1">
                <a:blip r:embed="rId18"/>
                <a:stretch>
                  <a:fillRect l="-1170" t="-8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50920" y="3650407"/>
                <a:ext cx="53931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7.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∥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𝐷𝐶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𝐷𝐶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𝐴</m:t>
                    </m:r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  ⟹   </m:t>
                    </m:r>
                    <m:sSub>
                      <m:sSubPr>
                        <m:ctrlPr>
                          <a:rPr lang="en-US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𝐴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20" y="3650407"/>
                <a:ext cx="5393142" cy="369332"/>
              </a:xfrm>
              <a:prstGeom prst="rect">
                <a:avLst/>
              </a:prstGeom>
              <a:blipFill rotWithShape="1">
                <a:blip r:embed="rId19"/>
                <a:stretch>
                  <a:fillRect l="-904" t="-8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53115" y="4057216"/>
                <a:ext cx="53931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8.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𝐴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так как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прямоугольник</a:t>
                </a: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115" y="4057216"/>
                <a:ext cx="5393142" cy="369332"/>
              </a:xfrm>
              <a:prstGeom prst="rect">
                <a:avLst/>
              </a:prstGeom>
              <a:blipFill rotWithShape="1">
                <a:blip r:embed="rId20"/>
                <a:stretch>
                  <a:fillRect l="-1018" t="-8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253115" y="4461716"/>
                <a:ext cx="50609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𝐴𝐷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𝐵𝐶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𝐴𝐵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𝐷𝐶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115" y="4461716"/>
                <a:ext cx="5060937" cy="369332"/>
              </a:xfrm>
              <a:prstGeom prst="rect">
                <a:avLst/>
              </a:prstGeom>
              <a:blipFill rotWithShape="1">
                <a:blip r:embed="rId21"/>
                <a:stretch>
                  <a:fillRect l="-1084" t="-10000" r="-60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Прямоугольник 48"/>
          <p:cNvSpPr/>
          <p:nvPr/>
        </p:nvSpPr>
        <p:spPr>
          <a:xfrm>
            <a:off x="6025807" y="1881954"/>
            <a:ext cx="1838193" cy="2412268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уб 6"/>
          <p:cNvSpPr/>
          <p:nvPr/>
        </p:nvSpPr>
        <p:spPr>
          <a:xfrm>
            <a:off x="6029744" y="1275606"/>
            <a:ext cx="2448272" cy="3024336"/>
          </a:xfrm>
          <a:prstGeom prst="cube">
            <a:avLst/>
          </a:pr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6032762" y="4299942"/>
            <a:ext cx="1836000" cy="0"/>
          </a:xfrm>
          <a:prstGeom prst="line">
            <a:avLst/>
          </a:prstGeom>
          <a:ln w="1905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029744" y="1887674"/>
            <a:ext cx="0" cy="2419200"/>
          </a:xfrm>
          <a:prstGeom prst="line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7863999" y="3687874"/>
            <a:ext cx="612068" cy="612068"/>
          </a:xfrm>
          <a:prstGeom prst="line">
            <a:avLst/>
          </a:prstGeom>
          <a:ln w="1905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640213" y="1275606"/>
            <a:ext cx="1846800" cy="0"/>
          </a:xfrm>
          <a:prstGeom prst="line">
            <a:avLst/>
          </a:prstGeom>
          <a:ln w="1905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7866380" y="1275606"/>
            <a:ext cx="612068" cy="612068"/>
          </a:xfrm>
          <a:prstGeom prst="line">
            <a:avLst/>
          </a:prstGeom>
          <a:ln w="1905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035144" y="1887674"/>
            <a:ext cx="1836000" cy="0"/>
          </a:xfrm>
          <a:prstGeom prst="line">
            <a:avLst/>
          </a:prstGeom>
          <a:ln w="1905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6029948" y="1275606"/>
            <a:ext cx="612068" cy="612068"/>
          </a:xfrm>
          <a:prstGeom prst="line">
            <a:avLst/>
          </a:prstGeom>
          <a:ln w="1905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Овал 57"/>
          <p:cNvSpPr/>
          <p:nvPr/>
        </p:nvSpPr>
        <p:spPr>
          <a:xfrm>
            <a:off x="6011048" y="4279651"/>
            <a:ext cx="36000" cy="3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6010188" y="1871097"/>
            <a:ext cx="36000" cy="3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69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2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3" nodeType="withEffect">
                                  <p:stCondLst>
                                    <p:cond delay="2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3" nodeType="withEffect">
                                  <p:stCondLst>
                                    <p:cond delay="2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2" grpId="1" animBg="1"/>
      <p:bldP spid="52" grpId="2" animBg="1"/>
      <p:bldP spid="52" grpId="3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9" grpId="0" animBg="1"/>
      <p:bldP spid="49" grpId="1" animBg="1"/>
      <p:bldP spid="49" grpId="2" animBg="1"/>
      <p:bldP spid="49" grpId="3" animBg="1"/>
      <p:bldP spid="58" grpId="0" animBg="1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Прямоугольник 145"/>
          <p:cNvSpPr/>
          <p:nvPr/>
        </p:nvSpPr>
        <p:spPr>
          <a:xfrm>
            <a:off x="-55483" y="-154286"/>
            <a:ext cx="9254965" cy="5452071"/>
          </a:xfrm>
          <a:prstGeom prst="rect">
            <a:avLst/>
          </a:prstGeom>
          <a:solidFill>
            <a:srgbClr val="FFFF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4772310" y="1676784"/>
            <a:ext cx="2515076" cy="2199322"/>
          </a:xfrm>
          <a:custGeom>
            <a:avLst/>
            <a:gdLst>
              <a:gd name="connsiteX0" fmla="*/ 1310640 w 2522220"/>
              <a:gd name="connsiteY0" fmla="*/ 1798320 h 2194560"/>
              <a:gd name="connsiteX1" fmla="*/ 2522220 w 2522220"/>
              <a:gd name="connsiteY1" fmla="*/ 0 h 2194560"/>
              <a:gd name="connsiteX2" fmla="*/ 1203960 w 2522220"/>
              <a:gd name="connsiteY2" fmla="*/ 388620 h 2194560"/>
              <a:gd name="connsiteX3" fmla="*/ 0 w 2522220"/>
              <a:gd name="connsiteY3" fmla="*/ 2194560 h 2194560"/>
              <a:gd name="connsiteX4" fmla="*/ 1310640 w 2522220"/>
              <a:gd name="connsiteY4" fmla="*/ 1798320 h 2194560"/>
              <a:gd name="connsiteX0" fmla="*/ 1310640 w 2515076"/>
              <a:gd name="connsiteY0" fmla="*/ 1803082 h 2199322"/>
              <a:gd name="connsiteX1" fmla="*/ 2515076 w 2515076"/>
              <a:gd name="connsiteY1" fmla="*/ 0 h 2199322"/>
              <a:gd name="connsiteX2" fmla="*/ 1203960 w 2515076"/>
              <a:gd name="connsiteY2" fmla="*/ 393382 h 2199322"/>
              <a:gd name="connsiteX3" fmla="*/ 0 w 2515076"/>
              <a:gd name="connsiteY3" fmla="*/ 2199322 h 2199322"/>
              <a:gd name="connsiteX4" fmla="*/ 1310640 w 2515076"/>
              <a:gd name="connsiteY4" fmla="*/ 1803082 h 2199322"/>
              <a:gd name="connsiteX0" fmla="*/ 1303496 w 2515076"/>
              <a:gd name="connsiteY0" fmla="*/ 1803082 h 2199322"/>
              <a:gd name="connsiteX1" fmla="*/ 2515076 w 2515076"/>
              <a:gd name="connsiteY1" fmla="*/ 0 h 2199322"/>
              <a:gd name="connsiteX2" fmla="*/ 1203960 w 2515076"/>
              <a:gd name="connsiteY2" fmla="*/ 393382 h 2199322"/>
              <a:gd name="connsiteX3" fmla="*/ 0 w 2515076"/>
              <a:gd name="connsiteY3" fmla="*/ 2199322 h 2199322"/>
              <a:gd name="connsiteX4" fmla="*/ 1303496 w 2515076"/>
              <a:gd name="connsiteY4" fmla="*/ 1803082 h 219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5076" h="2199322">
                <a:moveTo>
                  <a:pt x="1303496" y="1803082"/>
                </a:moveTo>
                <a:lnTo>
                  <a:pt x="2515076" y="0"/>
                </a:lnTo>
                <a:lnTo>
                  <a:pt x="1203960" y="393382"/>
                </a:lnTo>
                <a:lnTo>
                  <a:pt x="0" y="2199322"/>
                </a:lnTo>
                <a:lnTo>
                  <a:pt x="1303496" y="1803082"/>
                </a:lnTo>
                <a:close/>
              </a:path>
            </a:pathLst>
          </a:cu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>
            <a:off x="5510485" y="1734884"/>
            <a:ext cx="1415202" cy="47414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Полилиния 134"/>
          <p:cNvSpPr/>
          <p:nvPr/>
        </p:nvSpPr>
        <p:spPr>
          <a:xfrm>
            <a:off x="6774656" y="2088356"/>
            <a:ext cx="228600" cy="169069"/>
          </a:xfrm>
          <a:custGeom>
            <a:avLst/>
            <a:gdLst>
              <a:gd name="connsiteX0" fmla="*/ 0 w 228600"/>
              <a:gd name="connsiteY0" fmla="*/ 169069 h 169069"/>
              <a:gd name="connsiteX1" fmla="*/ 73819 w 228600"/>
              <a:gd name="connsiteY1" fmla="*/ 42863 h 169069"/>
              <a:gd name="connsiteX2" fmla="*/ 228600 w 228600"/>
              <a:gd name="connsiteY2" fmla="*/ 0 h 16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" h="169069">
                <a:moveTo>
                  <a:pt x="0" y="169069"/>
                </a:moveTo>
                <a:lnTo>
                  <a:pt x="73819" y="42863"/>
                </a:lnTo>
                <a:lnTo>
                  <a:pt x="228600" y="0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V="1">
            <a:off x="5863879" y="2210992"/>
            <a:ext cx="1061299" cy="321232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Полилиния 112"/>
          <p:cNvSpPr/>
          <p:nvPr/>
        </p:nvSpPr>
        <p:spPr>
          <a:xfrm>
            <a:off x="4462113" y="1130525"/>
            <a:ext cx="2819400" cy="2352675"/>
          </a:xfrm>
          <a:custGeom>
            <a:avLst/>
            <a:gdLst>
              <a:gd name="connsiteX0" fmla="*/ 1609725 w 2819400"/>
              <a:gd name="connsiteY0" fmla="*/ 2352675 h 2352675"/>
              <a:gd name="connsiteX1" fmla="*/ 2819400 w 2819400"/>
              <a:gd name="connsiteY1" fmla="*/ 547687 h 2352675"/>
              <a:gd name="connsiteX2" fmla="*/ 1200150 w 2819400"/>
              <a:gd name="connsiteY2" fmla="*/ 0 h 2352675"/>
              <a:gd name="connsiteX3" fmla="*/ 0 w 2819400"/>
              <a:gd name="connsiteY3" fmla="*/ 1804987 h 2352675"/>
              <a:gd name="connsiteX4" fmla="*/ 1609725 w 2819400"/>
              <a:gd name="connsiteY4" fmla="*/ 2352675 h 2352675"/>
              <a:gd name="connsiteX0" fmla="*/ 1602581 w 2819400"/>
              <a:gd name="connsiteY0" fmla="*/ 2352675 h 2352675"/>
              <a:gd name="connsiteX1" fmla="*/ 2819400 w 2819400"/>
              <a:gd name="connsiteY1" fmla="*/ 547687 h 2352675"/>
              <a:gd name="connsiteX2" fmla="*/ 1200150 w 2819400"/>
              <a:gd name="connsiteY2" fmla="*/ 0 h 2352675"/>
              <a:gd name="connsiteX3" fmla="*/ 0 w 2819400"/>
              <a:gd name="connsiteY3" fmla="*/ 1804987 h 2352675"/>
              <a:gd name="connsiteX4" fmla="*/ 1602581 w 2819400"/>
              <a:gd name="connsiteY4" fmla="*/ 2352675 h 235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9400" h="2352675">
                <a:moveTo>
                  <a:pt x="1602581" y="2352675"/>
                </a:moveTo>
                <a:lnTo>
                  <a:pt x="2819400" y="547687"/>
                </a:lnTo>
                <a:lnTo>
                  <a:pt x="1200150" y="0"/>
                </a:lnTo>
                <a:lnTo>
                  <a:pt x="0" y="1804987"/>
                </a:lnTo>
                <a:lnTo>
                  <a:pt x="1602581" y="2352675"/>
                </a:lnTo>
                <a:close/>
              </a:path>
            </a:pathLst>
          </a:custGeom>
          <a:solidFill>
            <a:srgbClr val="00B0F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6741319" y="2016919"/>
            <a:ext cx="264319" cy="130969"/>
          </a:xfrm>
          <a:custGeom>
            <a:avLst/>
            <a:gdLst>
              <a:gd name="connsiteX0" fmla="*/ 0 w 264319"/>
              <a:gd name="connsiteY0" fmla="*/ 138113 h 138113"/>
              <a:gd name="connsiteX1" fmla="*/ 97631 w 264319"/>
              <a:gd name="connsiteY1" fmla="*/ 0 h 138113"/>
              <a:gd name="connsiteX2" fmla="*/ 264319 w 264319"/>
              <a:gd name="connsiteY2" fmla="*/ 73819 h 138113"/>
              <a:gd name="connsiteX0" fmla="*/ 0 w 264319"/>
              <a:gd name="connsiteY0" fmla="*/ 130969 h 130969"/>
              <a:gd name="connsiteX1" fmla="*/ 78581 w 264319"/>
              <a:gd name="connsiteY1" fmla="*/ 0 h 130969"/>
              <a:gd name="connsiteX2" fmla="*/ 264319 w 264319"/>
              <a:gd name="connsiteY2" fmla="*/ 66675 h 13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319" h="130969">
                <a:moveTo>
                  <a:pt x="0" y="130969"/>
                </a:moveTo>
                <a:lnTo>
                  <a:pt x="78581" y="0"/>
                </a:lnTo>
                <a:lnTo>
                  <a:pt x="264319" y="66675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>
            <a:off x="6080345" y="1680037"/>
            <a:ext cx="2021682" cy="2886075"/>
          </a:xfrm>
          <a:custGeom>
            <a:avLst/>
            <a:gdLst>
              <a:gd name="connsiteX0" fmla="*/ 819150 w 2024063"/>
              <a:gd name="connsiteY0" fmla="*/ 2886075 h 2886075"/>
              <a:gd name="connsiteX1" fmla="*/ 2024063 w 2024063"/>
              <a:gd name="connsiteY1" fmla="*/ 1090613 h 2886075"/>
              <a:gd name="connsiteX2" fmla="*/ 1200150 w 2024063"/>
              <a:gd name="connsiteY2" fmla="*/ 0 h 2886075"/>
              <a:gd name="connsiteX3" fmla="*/ 0 w 2024063"/>
              <a:gd name="connsiteY3" fmla="*/ 1800225 h 2886075"/>
              <a:gd name="connsiteX4" fmla="*/ 819150 w 2024063"/>
              <a:gd name="connsiteY4" fmla="*/ 2886075 h 2886075"/>
              <a:gd name="connsiteX0" fmla="*/ 819150 w 2024063"/>
              <a:gd name="connsiteY0" fmla="*/ 2886075 h 2886075"/>
              <a:gd name="connsiteX1" fmla="*/ 2024063 w 2024063"/>
              <a:gd name="connsiteY1" fmla="*/ 1090613 h 2886075"/>
              <a:gd name="connsiteX2" fmla="*/ 1207294 w 2024063"/>
              <a:gd name="connsiteY2" fmla="*/ 0 h 2886075"/>
              <a:gd name="connsiteX3" fmla="*/ 0 w 2024063"/>
              <a:gd name="connsiteY3" fmla="*/ 1800225 h 2886075"/>
              <a:gd name="connsiteX4" fmla="*/ 819150 w 2024063"/>
              <a:gd name="connsiteY4" fmla="*/ 2886075 h 2886075"/>
              <a:gd name="connsiteX0" fmla="*/ 819150 w 2024063"/>
              <a:gd name="connsiteY0" fmla="*/ 2886075 h 2886075"/>
              <a:gd name="connsiteX1" fmla="*/ 2024063 w 2024063"/>
              <a:gd name="connsiteY1" fmla="*/ 1090613 h 2886075"/>
              <a:gd name="connsiteX2" fmla="*/ 1207294 w 2024063"/>
              <a:gd name="connsiteY2" fmla="*/ 0 h 2886075"/>
              <a:gd name="connsiteX3" fmla="*/ 0 w 2024063"/>
              <a:gd name="connsiteY3" fmla="*/ 1795462 h 2886075"/>
              <a:gd name="connsiteX4" fmla="*/ 819150 w 2024063"/>
              <a:gd name="connsiteY4" fmla="*/ 2886075 h 2886075"/>
              <a:gd name="connsiteX0" fmla="*/ 816769 w 2021682"/>
              <a:gd name="connsiteY0" fmla="*/ 2886075 h 2886075"/>
              <a:gd name="connsiteX1" fmla="*/ 2021682 w 2021682"/>
              <a:gd name="connsiteY1" fmla="*/ 1090613 h 2886075"/>
              <a:gd name="connsiteX2" fmla="*/ 1204913 w 2021682"/>
              <a:gd name="connsiteY2" fmla="*/ 0 h 2886075"/>
              <a:gd name="connsiteX3" fmla="*/ 0 w 2021682"/>
              <a:gd name="connsiteY3" fmla="*/ 1795462 h 2886075"/>
              <a:gd name="connsiteX4" fmla="*/ 816769 w 2021682"/>
              <a:gd name="connsiteY4" fmla="*/ 2886075 h 2886075"/>
              <a:gd name="connsiteX0" fmla="*/ 816769 w 2021682"/>
              <a:gd name="connsiteY0" fmla="*/ 2886075 h 2886075"/>
              <a:gd name="connsiteX1" fmla="*/ 2021682 w 2021682"/>
              <a:gd name="connsiteY1" fmla="*/ 1090613 h 2886075"/>
              <a:gd name="connsiteX2" fmla="*/ 1204913 w 2021682"/>
              <a:gd name="connsiteY2" fmla="*/ 0 h 2886075"/>
              <a:gd name="connsiteX3" fmla="*/ 0 w 2021682"/>
              <a:gd name="connsiteY3" fmla="*/ 1797843 h 2886075"/>
              <a:gd name="connsiteX4" fmla="*/ 816769 w 2021682"/>
              <a:gd name="connsiteY4" fmla="*/ 2886075 h 2886075"/>
              <a:gd name="connsiteX0" fmla="*/ 816769 w 2021682"/>
              <a:gd name="connsiteY0" fmla="*/ 2888456 h 2888456"/>
              <a:gd name="connsiteX1" fmla="*/ 2021682 w 2021682"/>
              <a:gd name="connsiteY1" fmla="*/ 1092994 h 2888456"/>
              <a:gd name="connsiteX2" fmla="*/ 1202532 w 2021682"/>
              <a:gd name="connsiteY2" fmla="*/ 0 h 2888456"/>
              <a:gd name="connsiteX3" fmla="*/ 0 w 2021682"/>
              <a:gd name="connsiteY3" fmla="*/ 1800224 h 2888456"/>
              <a:gd name="connsiteX4" fmla="*/ 816769 w 2021682"/>
              <a:gd name="connsiteY4" fmla="*/ 2888456 h 2888456"/>
              <a:gd name="connsiteX0" fmla="*/ 816769 w 2021682"/>
              <a:gd name="connsiteY0" fmla="*/ 2886075 h 2886075"/>
              <a:gd name="connsiteX1" fmla="*/ 2021682 w 2021682"/>
              <a:gd name="connsiteY1" fmla="*/ 1090613 h 2886075"/>
              <a:gd name="connsiteX2" fmla="*/ 1202532 w 2021682"/>
              <a:gd name="connsiteY2" fmla="*/ 0 h 2886075"/>
              <a:gd name="connsiteX3" fmla="*/ 0 w 2021682"/>
              <a:gd name="connsiteY3" fmla="*/ 1797843 h 2886075"/>
              <a:gd name="connsiteX4" fmla="*/ 816769 w 2021682"/>
              <a:gd name="connsiteY4" fmla="*/ 2886075 h 288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1682" h="2886075">
                <a:moveTo>
                  <a:pt x="816769" y="2886075"/>
                </a:moveTo>
                <a:lnTo>
                  <a:pt x="2021682" y="1090613"/>
                </a:lnTo>
                <a:lnTo>
                  <a:pt x="1202532" y="0"/>
                </a:lnTo>
                <a:lnTo>
                  <a:pt x="0" y="1797843"/>
                </a:lnTo>
                <a:lnTo>
                  <a:pt x="816769" y="2886075"/>
                </a:lnTo>
                <a:close/>
              </a:path>
            </a:pathLst>
          </a:cu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1" name="Прямая соединительная линия 120"/>
          <p:cNvCxnSpPr/>
          <p:nvPr/>
        </p:nvCxnSpPr>
        <p:spPr>
          <a:xfrm flipH="1" flipV="1">
            <a:off x="6919513" y="2202508"/>
            <a:ext cx="738183" cy="970511"/>
          </a:xfrm>
          <a:prstGeom prst="line">
            <a:avLst/>
          </a:prstGeom>
          <a:ln w="127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Полилиния 113"/>
          <p:cNvSpPr/>
          <p:nvPr/>
        </p:nvSpPr>
        <p:spPr>
          <a:xfrm>
            <a:off x="6063902" y="1677592"/>
            <a:ext cx="2826544" cy="2352675"/>
          </a:xfrm>
          <a:custGeom>
            <a:avLst/>
            <a:gdLst>
              <a:gd name="connsiteX0" fmla="*/ 1609725 w 2819400"/>
              <a:gd name="connsiteY0" fmla="*/ 2352675 h 2352675"/>
              <a:gd name="connsiteX1" fmla="*/ 2819400 w 2819400"/>
              <a:gd name="connsiteY1" fmla="*/ 547687 h 2352675"/>
              <a:gd name="connsiteX2" fmla="*/ 1200150 w 2819400"/>
              <a:gd name="connsiteY2" fmla="*/ 0 h 2352675"/>
              <a:gd name="connsiteX3" fmla="*/ 0 w 2819400"/>
              <a:gd name="connsiteY3" fmla="*/ 1804987 h 2352675"/>
              <a:gd name="connsiteX4" fmla="*/ 1609725 w 2819400"/>
              <a:gd name="connsiteY4" fmla="*/ 2352675 h 2352675"/>
              <a:gd name="connsiteX0" fmla="*/ 1609725 w 2819400"/>
              <a:gd name="connsiteY0" fmla="*/ 2352675 h 2352675"/>
              <a:gd name="connsiteX1" fmla="*/ 2819400 w 2819400"/>
              <a:gd name="connsiteY1" fmla="*/ 547687 h 2352675"/>
              <a:gd name="connsiteX2" fmla="*/ 1207294 w 2819400"/>
              <a:gd name="connsiteY2" fmla="*/ 0 h 2352675"/>
              <a:gd name="connsiteX3" fmla="*/ 0 w 2819400"/>
              <a:gd name="connsiteY3" fmla="*/ 1804987 h 2352675"/>
              <a:gd name="connsiteX4" fmla="*/ 1609725 w 2819400"/>
              <a:gd name="connsiteY4" fmla="*/ 2352675 h 2352675"/>
              <a:gd name="connsiteX0" fmla="*/ 1616869 w 2826544"/>
              <a:gd name="connsiteY0" fmla="*/ 2352675 h 2352675"/>
              <a:gd name="connsiteX1" fmla="*/ 2826544 w 2826544"/>
              <a:gd name="connsiteY1" fmla="*/ 547687 h 2352675"/>
              <a:gd name="connsiteX2" fmla="*/ 1214438 w 2826544"/>
              <a:gd name="connsiteY2" fmla="*/ 0 h 2352675"/>
              <a:gd name="connsiteX3" fmla="*/ 0 w 2826544"/>
              <a:gd name="connsiteY3" fmla="*/ 1804987 h 2352675"/>
              <a:gd name="connsiteX4" fmla="*/ 1616869 w 2826544"/>
              <a:gd name="connsiteY4" fmla="*/ 2352675 h 235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6544" h="2352675">
                <a:moveTo>
                  <a:pt x="1616869" y="2352675"/>
                </a:moveTo>
                <a:lnTo>
                  <a:pt x="2826544" y="547687"/>
                </a:lnTo>
                <a:lnTo>
                  <a:pt x="1214438" y="0"/>
                </a:lnTo>
                <a:lnTo>
                  <a:pt x="0" y="1804987"/>
                </a:lnTo>
                <a:lnTo>
                  <a:pt x="1616869" y="2352675"/>
                </a:lnTo>
                <a:close/>
              </a:path>
            </a:pathLst>
          </a:custGeom>
          <a:solidFill>
            <a:srgbClr val="00B0F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3" name="Прямая соединительная линия 122"/>
          <p:cNvCxnSpPr/>
          <p:nvPr/>
        </p:nvCxnSpPr>
        <p:spPr>
          <a:xfrm>
            <a:off x="6921894" y="2209032"/>
            <a:ext cx="1415202" cy="47414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араллелограмм 4"/>
          <p:cNvSpPr/>
          <p:nvPr/>
        </p:nvSpPr>
        <p:spPr>
          <a:xfrm>
            <a:off x="244240" y="1836622"/>
            <a:ext cx="3895712" cy="1460849"/>
          </a:xfrm>
          <a:prstGeom prst="parallelogram">
            <a:avLst>
              <a:gd name="adj" fmla="val 66887"/>
            </a:avLst>
          </a:prstGeom>
          <a:solidFill>
            <a:srgbClr val="E5EDD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5259835" y="590775"/>
            <a:ext cx="2024063" cy="2886075"/>
          </a:xfrm>
          <a:custGeom>
            <a:avLst/>
            <a:gdLst>
              <a:gd name="connsiteX0" fmla="*/ 819150 w 2024063"/>
              <a:gd name="connsiteY0" fmla="*/ 2886075 h 2886075"/>
              <a:gd name="connsiteX1" fmla="*/ 2024063 w 2024063"/>
              <a:gd name="connsiteY1" fmla="*/ 1090613 h 2886075"/>
              <a:gd name="connsiteX2" fmla="*/ 1200150 w 2024063"/>
              <a:gd name="connsiteY2" fmla="*/ 0 h 2886075"/>
              <a:gd name="connsiteX3" fmla="*/ 0 w 2024063"/>
              <a:gd name="connsiteY3" fmla="*/ 1800225 h 2886075"/>
              <a:gd name="connsiteX4" fmla="*/ 819150 w 2024063"/>
              <a:gd name="connsiteY4" fmla="*/ 2886075 h 288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063" h="2886075">
                <a:moveTo>
                  <a:pt x="819150" y="2886075"/>
                </a:moveTo>
                <a:lnTo>
                  <a:pt x="2024063" y="1090613"/>
                </a:lnTo>
                <a:lnTo>
                  <a:pt x="1200150" y="0"/>
                </a:lnTo>
                <a:lnTo>
                  <a:pt x="0" y="1800225"/>
                </a:lnTo>
                <a:lnTo>
                  <a:pt x="819150" y="2886075"/>
                </a:lnTo>
                <a:close/>
              </a:path>
            </a:pathLst>
          </a:cu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6074500" y="1287845"/>
            <a:ext cx="2526982" cy="2192179"/>
          </a:xfrm>
          <a:custGeom>
            <a:avLst/>
            <a:gdLst>
              <a:gd name="connsiteX0" fmla="*/ 1310640 w 2522220"/>
              <a:gd name="connsiteY0" fmla="*/ 1798320 h 2194560"/>
              <a:gd name="connsiteX1" fmla="*/ 2522220 w 2522220"/>
              <a:gd name="connsiteY1" fmla="*/ 0 h 2194560"/>
              <a:gd name="connsiteX2" fmla="*/ 1203960 w 2522220"/>
              <a:gd name="connsiteY2" fmla="*/ 388620 h 2194560"/>
              <a:gd name="connsiteX3" fmla="*/ 0 w 2522220"/>
              <a:gd name="connsiteY3" fmla="*/ 2194560 h 2194560"/>
              <a:gd name="connsiteX4" fmla="*/ 1310640 w 2522220"/>
              <a:gd name="connsiteY4" fmla="*/ 1798320 h 2194560"/>
              <a:gd name="connsiteX0" fmla="*/ 1315402 w 2526982"/>
              <a:gd name="connsiteY0" fmla="*/ 1798320 h 2194560"/>
              <a:gd name="connsiteX1" fmla="*/ 2526982 w 2526982"/>
              <a:gd name="connsiteY1" fmla="*/ 0 h 2194560"/>
              <a:gd name="connsiteX2" fmla="*/ 1208722 w 2526982"/>
              <a:gd name="connsiteY2" fmla="*/ 388620 h 2194560"/>
              <a:gd name="connsiteX3" fmla="*/ 0 w 2526982"/>
              <a:gd name="connsiteY3" fmla="*/ 2194560 h 2194560"/>
              <a:gd name="connsiteX4" fmla="*/ 1315402 w 2526982"/>
              <a:gd name="connsiteY4" fmla="*/ 1798320 h 2194560"/>
              <a:gd name="connsiteX0" fmla="*/ 1315402 w 2526982"/>
              <a:gd name="connsiteY0" fmla="*/ 1798320 h 2192179"/>
              <a:gd name="connsiteX1" fmla="*/ 2526982 w 2526982"/>
              <a:gd name="connsiteY1" fmla="*/ 0 h 2192179"/>
              <a:gd name="connsiteX2" fmla="*/ 1208722 w 2526982"/>
              <a:gd name="connsiteY2" fmla="*/ 388620 h 2192179"/>
              <a:gd name="connsiteX3" fmla="*/ 0 w 2526982"/>
              <a:gd name="connsiteY3" fmla="*/ 2192179 h 2192179"/>
              <a:gd name="connsiteX4" fmla="*/ 1315402 w 2526982"/>
              <a:gd name="connsiteY4" fmla="*/ 1798320 h 219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6982" h="2192179">
                <a:moveTo>
                  <a:pt x="1315402" y="1798320"/>
                </a:moveTo>
                <a:lnTo>
                  <a:pt x="2526982" y="0"/>
                </a:lnTo>
                <a:lnTo>
                  <a:pt x="1208722" y="388620"/>
                </a:lnTo>
                <a:lnTo>
                  <a:pt x="0" y="2192179"/>
                </a:lnTo>
                <a:lnTo>
                  <a:pt x="1315402" y="1798320"/>
                </a:lnTo>
                <a:close/>
              </a:path>
            </a:pathLst>
          </a:cu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5" name="Прямая соединительная линия 124"/>
          <p:cNvCxnSpPr/>
          <p:nvPr/>
        </p:nvCxnSpPr>
        <p:spPr>
          <a:xfrm flipV="1">
            <a:off x="6923340" y="1886038"/>
            <a:ext cx="1061299" cy="321232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Полилиния 130"/>
          <p:cNvSpPr/>
          <p:nvPr/>
        </p:nvSpPr>
        <p:spPr>
          <a:xfrm>
            <a:off x="6822281" y="1950244"/>
            <a:ext cx="183357" cy="142875"/>
          </a:xfrm>
          <a:custGeom>
            <a:avLst/>
            <a:gdLst>
              <a:gd name="connsiteX0" fmla="*/ 0 w 183357"/>
              <a:gd name="connsiteY0" fmla="*/ 128587 h 142875"/>
              <a:gd name="connsiteX1" fmla="*/ 88107 w 183357"/>
              <a:gd name="connsiteY1" fmla="*/ 0 h 142875"/>
              <a:gd name="connsiteX2" fmla="*/ 183357 w 183357"/>
              <a:gd name="connsiteY2" fmla="*/ 142875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357" h="142875">
                <a:moveTo>
                  <a:pt x="0" y="128587"/>
                </a:moveTo>
                <a:lnTo>
                  <a:pt x="88107" y="0"/>
                </a:lnTo>
                <a:lnTo>
                  <a:pt x="183357" y="142875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 flipH="1" flipV="1">
            <a:off x="6181330" y="1237606"/>
            <a:ext cx="738183" cy="970511"/>
          </a:xfrm>
          <a:prstGeom prst="line">
            <a:avLst/>
          </a:prstGeom>
          <a:ln w="127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6196501" y="1849343"/>
            <a:ext cx="967787" cy="1448129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Овал 93"/>
          <p:cNvSpPr/>
          <p:nvPr/>
        </p:nvSpPr>
        <p:spPr>
          <a:xfrm>
            <a:off x="6910309" y="2194670"/>
            <a:ext cx="25200" cy="25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олилиния 139"/>
          <p:cNvSpPr/>
          <p:nvPr/>
        </p:nvSpPr>
        <p:spPr>
          <a:xfrm>
            <a:off x="1547813" y="2295525"/>
            <a:ext cx="216694" cy="133350"/>
          </a:xfrm>
          <a:custGeom>
            <a:avLst/>
            <a:gdLst>
              <a:gd name="connsiteX0" fmla="*/ 0 w 223837"/>
              <a:gd name="connsiteY0" fmla="*/ 38100 h 130969"/>
              <a:gd name="connsiteX1" fmla="*/ 128587 w 223837"/>
              <a:gd name="connsiteY1" fmla="*/ 130969 h 130969"/>
              <a:gd name="connsiteX2" fmla="*/ 223837 w 223837"/>
              <a:gd name="connsiteY2" fmla="*/ 0 h 130969"/>
              <a:gd name="connsiteX0" fmla="*/ 0 w 216694"/>
              <a:gd name="connsiteY0" fmla="*/ 40481 h 133350"/>
              <a:gd name="connsiteX1" fmla="*/ 128587 w 216694"/>
              <a:gd name="connsiteY1" fmla="*/ 133350 h 133350"/>
              <a:gd name="connsiteX2" fmla="*/ 216694 w 216694"/>
              <a:gd name="connsiteY2" fmla="*/ 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694" h="133350">
                <a:moveTo>
                  <a:pt x="0" y="40481"/>
                </a:moveTo>
                <a:lnTo>
                  <a:pt x="128587" y="133350"/>
                </a:lnTo>
                <a:lnTo>
                  <a:pt x="216694" y="0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043608" y="2010646"/>
            <a:ext cx="720080" cy="1080120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403648" y="2036392"/>
            <a:ext cx="1504956" cy="107071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621628" y="2185908"/>
            <a:ext cx="25200" cy="25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69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7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9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4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4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4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34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9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9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9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9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75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66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35" grpId="0" animBg="1"/>
      <p:bldP spid="113" grpId="0" animBg="1"/>
      <p:bldP spid="133" grpId="0" animBg="1"/>
      <p:bldP spid="112" grpId="0" animBg="1"/>
      <p:bldP spid="114" grpId="0" animBg="1"/>
      <p:bldP spid="5" grpId="0" animBg="1"/>
      <p:bldP spid="111" grpId="0" animBg="1"/>
      <p:bldP spid="116" grpId="0" animBg="1"/>
      <p:bldP spid="131" grpId="0" animBg="1"/>
      <p:bldP spid="94" grpId="0" animBg="1"/>
      <p:bldP spid="140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>
            <a:endCxn id="8" idx="1"/>
          </p:cNvCxnSpPr>
          <p:nvPr/>
        </p:nvCxnSpPr>
        <p:spPr>
          <a:xfrm>
            <a:off x="6394022" y="3075806"/>
            <a:ext cx="2136676" cy="1033637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394022" y="3075804"/>
            <a:ext cx="2136676" cy="1033637"/>
          </a:xfrm>
          <a:prstGeom prst="line">
            <a:avLst/>
          </a:prstGeom>
          <a:ln w="127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19" idx="1"/>
          </p:cNvCxnSpPr>
          <p:nvPr/>
        </p:nvCxnSpPr>
        <p:spPr>
          <a:xfrm>
            <a:off x="5745866" y="3461857"/>
            <a:ext cx="1050681" cy="510966"/>
          </a:xfrm>
          <a:prstGeom prst="line">
            <a:avLst/>
          </a:prstGeom>
          <a:ln w="12700">
            <a:solidFill>
              <a:srgbClr val="00924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8" idx="0"/>
          </p:cNvCxnSpPr>
          <p:nvPr/>
        </p:nvCxnSpPr>
        <p:spPr>
          <a:xfrm flipV="1">
            <a:off x="5101698" y="3075807"/>
            <a:ext cx="1292324" cy="785986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8" idx="2"/>
          </p:cNvCxnSpPr>
          <p:nvPr/>
        </p:nvCxnSpPr>
        <p:spPr>
          <a:xfrm flipH="1">
            <a:off x="6394022" y="1556743"/>
            <a:ext cx="593626" cy="1519063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45906" y="240060"/>
                <a:ext cx="874846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В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тетраэдре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𝐴𝐵𝐶𝐷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𝐵𝐶</m:t>
                    </m:r>
                    <m:r>
                      <a:rPr lang="en-US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  <m:r>
                      <a:rPr lang="en-US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𝐴𝐷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Доказать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что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𝐴𝐷</m:t>
                    </m:r>
                    <m:r>
                      <a:rPr lang="en-US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  <m:r>
                      <a:rPr lang="en-US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𝑀𝑁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если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точки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𝑀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𝑁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— середины рёбер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𝐴𝐵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𝐴𝐶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соответственно.</a:t>
                </a: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906" y="240060"/>
                <a:ext cx="8748464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557" t="-4717" r="-1185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245906" y="1034106"/>
            <a:ext cx="1944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Доказательство.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8" name="Полилиния 7"/>
          <p:cNvSpPr/>
          <p:nvPr/>
        </p:nvSpPr>
        <p:spPr>
          <a:xfrm>
            <a:off x="5101698" y="1556743"/>
            <a:ext cx="3429000" cy="2552700"/>
          </a:xfrm>
          <a:custGeom>
            <a:avLst/>
            <a:gdLst>
              <a:gd name="connsiteX0" fmla="*/ 0 w 2933700"/>
              <a:gd name="connsiteY0" fmla="*/ 2381250 h 2819400"/>
              <a:gd name="connsiteX1" fmla="*/ 2933700 w 2933700"/>
              <a:gd name="connsiteY1" fmla="*/ 2819400 h 2819400"/>
              <a:gd name="connsiteX2" fmla="*/ 1038225 w 2933700"/>
              <a:gd name="connsiteY2" fmla="*/ 0 h 2819400"/>
              <a:gd name="connsiteX3" fmla="*/ 0 w 2933700"/>
              <a:gd name="connsiteY3" fmla="*/ 2381250 h 2819400"/>
              <a:gd name="connsiteX0" fmla="*/ 0 w 2933700"/>
              <a:gd name="connsiteY0" fmla="*/ 2495550 h 2933700"/>
              <a:gd name="connsiteX1" fmla="*/ 2933700 w 2933700"/>
              <a:gd name="connsiteY1" fmla="*/ 2933700 h 2933700"/>
              <a:gd name="connsiteX2" fmla="*/ 419100 w 2933700"/>
              <a:gd name="connsiteY2" fmla="*/ 0 h 2933700"/>
              <a:gd name="connsiteX3" fmla="*/ 0 w 2933700"/>
              <a:gd name="connsiteY3" fmla="*/ 2495550 h 2933700"/>
              <a:gd name="connsiteX0" fmla="*/ 0 w 2933700"/>
              <a:gd name="connsiteY0" fmla="*/ 2466975 h 2905125"/>
              <a:gd name="connsiteX1" fmla="*/ 2933700 w 2933700"/>
              <a:gd name="connsiteY1" fmla="*/ 2905125 h 2905125"/>
              <a:gd name="connsiteX2" fmla="*/ 1790700 w 2933700"/>
              <a:gd name="connsiteY2" fmla="*/ 0 h 2905125"/>
              <a:gd name="connsiteX3" fmla="*/ 0 w 2933700"/>
              <a:gd name="connsiteY3" fmla="*/ 2466975 h 2905125"/>
              <a:gd name="connsiteX0" fmla="*/ 0 w 2933700"/>
              <a:gd name="connsiteY0" fmla="*/ 2305050 h 2743200"/>
              <a:gd name="connsiteX1" fmla="*/ 2933700 w 2933700"/>
              <a:gd name="connsiteY1" fmla="*/ 2743200 h 2743200"/>
              <a:gd name="connsiteX2" fmla="*/ 1885950 w 2933700"/>
              <a:gd name="connsiteY2" fmla="*/ 0 h 2743200"/>
              <a:gd name="connsiteX3" fmla="*/ 0 w 2933700"/>
              <a:gd name="connsiteY3" fmla="*/ 2305050 h 2743200"/>
              <a:gd name="connsiteX0" fmla="*/ 0 w 3333750"/>
              <a:gd name="connsiteY0" fmla="*/ 2305050 h 2552700"/>
              <a:gd name="connsiteX1" fmla="*/ 3333750 w 3333750"/>
              <a:gd name="connsiteY1" fmla="*/ 2552700 h 2552700"/>
              <a:gd name="connsiteX2" fmla="*/ 1885950 w 3333750"/>
              <a:gd name="connsiteY2" fmla="*/ 0 h 2552700"/>
              <a:gd name="connsiteX3" fmla="*/ 0 w 3333750"/>
              <a:gd name="connsiteY3" fmla="*/ 2305050 h 2552700"/>
              <a:gd name="connsiteX0" fmla="*/ 0 w 3429000"/>
              <a:gd name="connsiteY0" fmla="*/ 2305050 h 2552700"/>
              <a:gd name="connsiteX1" fmla="*/ 3429000 w 3429000"/>
              <a:gd name="connsiteY1" fmla="*/ 2552700 h 2552700"/>
              <a:gd name="connsiteX2" fmla="*/ 1885950 w 3429000"/>
              <a:gd name="connsiteY2" fmla="*/ 0 h 2552700"/>
              <a:gd name="connsiteX3" fmla="*/ 0 w 3429000"/>
              <a:gd name="connsiteY3" fmla="*/ 2305050 h 255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2552700">
                <a:moveTo>
                  <a:pt x="0" y="2305050"/>
                </a:moveTo>
                <a:lnTo>
                  <a:pt x="3429000" y="2552700"/>
                </a:lnTo>
                <a:lnTo>
                  <a:pt x="1885950" y="0"/>
                </a:lnTo>
                <a:lnTo>
                  <a:pt x="0" y="2305050"/>
                </a:lnTo>
                <a:close/>
              </a:path>
            </a:pathLst>
          </a:cu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16016" y="3666681"/>
                <a:ext cx="3856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666681"/>
                <a:ext cx="385682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92484" y="2776840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2484" y="2776840"/>
                <a:ext cx="396069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2153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481553" y="3988388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1553" y="3988388"/>
                <a:ext cx="396069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1846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85349" y="1215986"/>
                <a:ext cx="4045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5349" y="1215986"/>
                <a:ext cx="404598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2121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536576" y="3108693"/>
                <a:ext cx="4403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6576" y="3108693"/>
                <a:ext cx="440377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1944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45906" y="1399121"/>
                <a:ext cx="3962110" cy="1326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ru-RU" b="0" i="0" dirty="0" smtClean="0">
                    <a:latin typeface="Times New Roman" pitchFamily="18" charset="0"/>
                    <a:cs typeface="Times New Roman" pitchFamily="18" charset="0"/>
                  </a:rPr>
                  <a:t>Рассмотрим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𝑀𝑁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средняя линия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⟹    </m:t>
                    </m:r>
                    <m:r>
                      <a:rPr lang="en-US" b="0" i="1" smtClean="0">
                        <a:latin typeface="Cambria Math"/>
                      </a:rPr>
                      <m:t>𝑀𝑁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𝐵𝐶</m:t>
                    </m:r>
                  </m:oMath>
                </a14:m>
                <a:endParaRPr lang="en-US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>
                  <a:lnSpc>
                    <a:spcPct val="130000"/>
                  </a:lnSpc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𝑀𝑁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𝐵𝐶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𝐵𝐶</m:t>
                    </m:r>
                    <m:r>
                      <a:rPr lang="en-US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  <m:r>
                      <a:rPr lang="en-US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𝐴𝐷</m:t>
                    </m:r>
                    <m:r>
                      <a:rPr lang="en-US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  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⟹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  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𝑀𝑁</m:t>
                    </m:r>
                    <m:r>
                      <a:rPr lang="en-US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  <m:r>
                      <a:rPr lang="en-US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𝐴𝐷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906" y="1399121"/>
                <a:ext cx="3962110" cy="1326517"/>
              </a:xfrm>
              <a:prstGeom prst="rect">
                <a:avLst/>
              </a:prstGeom>
              <a:blipFill rotWithShape="1">
                <a:blip r:embed="rId10"/>
                <a:stretch>
                  <a:fillRect l="-1231" r="-2000" b="-41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Прямоугольник 32"/>
          <p:cNvSpPr/>
          <p:nvPr/>
        </p:nvSpPr>
        <p:spPr>
          <a:xfrm>
            <a:off x="245906" y="4423574"/>
            <a:ext cx="3141886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Что и требовалось доказать.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Прямая соединительная линия 35"/>
          <p:cNvCxnSpPr>
            <a:stCxn id="8" idx="2"/>
            <a:endCxn id="8" idx="0"/>
          </p:cNvCxnSpPr>
          <p:nvPr/>
        </p:nvCxnSpPr>
        <p:spPr>
          <a:xfrm flipH="1">
            <a:off x="5101698" y="1556743"/>
            <a:ext cx="1885950" cy="230505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олилиния 36"/>
          <p:cNvSpPr/>
          <p:nvPr/>
        </p:nvSpPr>
        <p:spPr>
          <a:xfrm>
            <a:off x="5128260" y="3070860"/>
            <a:ext cx="3398520" cy="1028700"/>
          </a:xfrm>
          <a:custGeom>
            <a:avLst/>
            <a:gdLst>
              <a:gd name="connsiteX0" fmla="*/ 0 w 3398520"/>
              <a:gd name="connsiteY0" fmla="*/ 777240 h 1028700"/>
              <a:gd name="connsiteX1" fmla="*/ 1257300 w 3398520"/>
              <a:gd name="connsiteY1" fmla="*/ 0 h 1028700"/>
              <a:gd name="connsiteX2" fmla="*/ 3398520 w 3398520"/>
              <a:gd name="connsiteY2" fmla="*/ 1028700 h 1028700"/>
              <a:gd name="connsiteX3" fmla="*/ 0 w 3398520"/>
              <a:gd name="connsiteY3" fmla="*/ 77724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98520" h="1028700">
                <a:moveTo>
                  <a:pt x="0" y="777240"/>
                </a:moveTo>
                <a:lnTo>
                  <a:pt x="1257300" y="0"/>
                </a:lnTo>
                <a:lnTo>
                  <a:pt x="3398520" y="1028700"/>
                </a:lnTo>
                <a:lnTo>
                  <a:pt x="0" y="777240"/>
                </a:lnTo>
                <a:close/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792857" y="3969133"/>
            <a:ext cx="25200" cy="25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739481" y="3449257"/>
            <a:ext cx="25200" cy="25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661121" y="3969133"/>
                <a:ext cx="4115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1121" y="3969133"/>
                <a:ext cx="411523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/>
          <p:cNvCxnSpPr/>
          <p:nvPr/>
        </p:nvCxnSpPr>
        <p:spPr>
          <a:xfrm>
            <a:off x="5428004" y="3592624"/>
            <a:ext cx="100480" cy="74057"/>
          </a:xfrm>
          <a:prstGeom prst="line">
            <a:avLst/>
          </a:prstGeom>
          <a:ln w="1905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042244" y="3222373"/>
            <a:ext cx="100480" cy="74057"/>
          </a:xfrm>
          <a:prstGeom prst="line">
            <a:avLst/>
          </a:prstGeom>
          <a:ln w="1905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5940152" y="3853701"/>
            <a:ext cx="36801" cy="144000"/>
          </a:xfrm>
          <a:prstGeom prst="line">
            <a:avLst/>
          </a:prstGeom>
          <a:ln w="44450" cmpd="dbl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7596336" y="3967822"/>
            <a:ext cx="36801" cy="144000"/>
          </a:xfrm>
          <a:prstGeom prst="line">
            <a:avLst/>
          </a:prstGeom>
          <a:ln w="44450" cmpd="dbl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69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15" grpId="0"/>
      <p:bldP spid="16" grpId="0"/>
      <p:bldP spid="17" grpId="0"/>
      <p:bldP spid="18" grpId="0"/>
      <p:bldP spid="24" grpId="0"/>
      <p:bldP spid="33" grpId="0"/>
      <p:bldP spid="37" grpId="0" animBg="1"/>
      <p:bldP spid="37" grpId="1" animBg="1"/>
      <p:bldP spid="19" grpId="0" animBg="1"/>
      <p:bldP spid="20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3131609"/>
                  </p:ext>
                </p:extLst>
              </p:nvPr>
            </p:nvGraphicFramePr>
            <p:xfrm>
              <a:off x="-66675" y="-68163"/>
              <a:ext cx="9252520" cy="520421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98515"/>
                    <a:gridCol w="6054005"/>
                  </a:tblGrid>
                  <a:tr h="967702">
                    <a:tc gridSpan="2">
                      <a:txBody>
                        <a:bodyPr/>
                        <a:lstStyle/>
                        <a:p>
                          <a:pPr marL="179388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Перпендикулярные</a:t>
                          </a:r>
                          <a:r>
                            <a:rPr lang="ru-RU" sz="3200" i="1" baseline="0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 прямые в пространстве</a:t>
                          </a:r>
                          <a:endParaRPr lang="ru-RU" sz="3200" i="1" dirty="0" smtClean="0">
                            <a:solidFill>
                              <a:schemeClr val="bg1"/>
                            </a:solidFill>
                            <a:effectLst>
                              <a:glow rad="63500">
                                <a:schemeClr val="tx1">
                                  <a:alpha val="55000"/>
                                </a:schemeClr>
                              </a:glow>
                            </a:effectLst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DB5CD">
                            <a:alpha val="70000"/>
                          </a:srgb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104259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Две прямые в пространстве называются </a:t>
                          </a:r>
                          <a:r>
                            <a:rPr lang="ru-RU" sz="180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перпендикулярными</a:t>
                          </a:r>
                          <a:r>
                            <a:rPr lang="ru-RU" sz="1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,</a:t>
                          </a:r>
                          <a:endParaRPr lang="en-US" sz="18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если </a:t>
                          </a:r>
                          <a:r>
                            <a:rPr lang="ru-RU" sz="1800" u="sng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угол между ними</a:t>
                          </a:r>
                          <a:endParaRPr lang="en-US" sz="1800" u="sng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u="sng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равен </a:t>
                          </a:r>
                          <a14:m>
                            <m:oMath xmlns:m="http://schemas.openxmlformats.org/officeDocument/2006/math">
                              <m:r>
                                <a:rPr lang="ru-RU" sz="1800" i="1" u="sng" dirty="0" smtClean="0">
                                  <a:latin typeface="Cambria Math"/>
                                  <a:cs typeface="Times New Roman" pitchFamily="18" charset="0"/>
                                </a:rPr>
                                <m:t>90</m:t>
                              </m:r>
                              <m:r>
                                <a:rPr lang="ru-RU" sz="1800" i="1" u="sng" dirty="0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ru-RU" sz="1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  <a:endParaRPr lang="ru-RU" sz="1800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EE9E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BFFEB"/>
                        </a:solidFill>
                      </a:tcPr>
                    </a:tc>
                  </a:tr>
                  <a:tr h="213225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8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Лемма.</a:t>
                          </a:r>
                          <a:r>
                            <a:rPr lang="ru-RU" sz="1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Если одна из двух параллельных прямых перпендикулярна к третьей,</a:t>
                          </a:r>
                        </a:p>
                        <a:p>
                          <a:pPr algn="ctr"/>
                          <a:r>
                            <a:rPr lang="ru-RU" sz="1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то и другая прямая перпендикулярна к этой прямой.</a:t>
                          </a:r>
                        </a:p>
                        <a:p>
                          <a:pPr algn="ctr"/>
                          <a:endParaRPr lang="en-US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ctr"/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EE9E9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tabLst/>
                          </a:pP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BFFEB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3131609"/>
                  </p:ext>
                </p:extLst>
              </p:nvPr>
            </p:nvGraphicFramePr>
            <p:xfrm>
              <a:off x="-66675" y="-68163"/>
              <a:ext cx="9252520" cy="520421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98515"/>
                    <a:gridCol w="6054005"/>
                  </a:tblGrid>
                  <a:tr h="967702">
                    <a:tc gridSpan="2">
                      <a:txBody>
                        <a:bodyPr/>
                        <a:lstStyle/>
                        <a:p>
                          <a:pPr marL="179388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Перпендикулярные</a:t>
                          </a:r>
                          <a:r>
                            <a:rPr lang="ru-RU" sz="3200" i="1" baseline="0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 прямые </a:t>
                          </a:r>
                          <a:r>
                            <a:rPr lang="ru-RU" sz="3200" i="1" baseline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в пространстве</a:t>
                          </a:r>
                          <a:endParaRPr lang="ru-RU" sz="3200" i="1" dirty="0" smtClean="0">
                            <a:solidFill>
                              <a:schemeClr val="bg1"/>
                            </a:solidFill>
                            <a:effectLst>
                              <a:glow rad="63500">
                                <a:schemeClr val="tx1">
                                  <a:alpha val="55000"/>
                                </a:schemeClr>
                              </a:glow>
                            </a:effectLst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DB5CD">
                            <a:alpha val="70000"/>
                          </a:srgb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10425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46377" r="-189143" b="-1014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BFFEB"/>
                        </a:solidFill>
                      </a:tcPr>
                    </a:tc>
                  </a:tr>
                  <a:tr h="213225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8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Лемма.</a:t>
                          </a:r>
                          <a:r>
                            <a:rPr lang="ru-RU" sz="1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Если одна из двух параллельных прямых перпендикулярна к третьей,</a:t>
                          </a:r>
                        </a:p>
                        <a:p>
                          <a:pPr algn="ctr"/>
                          <a:r>
                            <a:rPr lang="ru-RU" sz="1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то и другая прямая перпендикулярна к этой прямой.</a:t>
                          </a:r>
                        </a:p>
                        <a:p>
                          <a:pPr algn="ctr"/>
                          <a:endParaRPr lang="en-US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ctr"/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EE9E9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tabLst/>
                          </a:pP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BFFEB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Параллелограмм 5"/>
          <p:cNvSpPr/>
          <p:nvPr/>
        </p:nvSpPr>
        <p:spPr>
          <a:xfrm>
            <a:off x="3367412" y="1833794"/>
            <a:ext cx="2338332" cy="1020795"/>
          </a:xfrm>
          <a:prstGeom prst="parallelogram">
            <a:avLst>
              <a:gd name="adj" fmla="val 41616"/>
            </a:avLst>
          </a:prstGeom>
          <a:solidFill>
            <a:srgbClr val="E5EDD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960618" y="2364866"/>
                <a:ext cx="3337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effectLst>
                            <a:glow rad="63500">
                              <a:schemeClr val="bg1">
                                <a:alpha val="88000"/>
                              </a:schemeClr>
                            </a:glow>
                          </a:effectLst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ru-RU" sz="1400" b="1" dirty="0">
                  <a:effectLst>
                    <a:glow rad="63500">
                      <a:schemeClr val="bg1">
                        <a:alpha val="88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0618" y="2364866"/>
                <a:ext cx="333746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10000" r="-22222" b="-28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32518" y="1828259"/>
                <a:ext cx="3369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effectLst>
                            <a:glow rad="63500">
                              <a:schemeClr val="bg1">
                                <a:alpha val="88000"/>
                              </a:schemeClr>
                            </a:glow>
                          </a:effectLst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sz="1400" b="1" dirty="0">
                  <a:effectLst>
                    <a:glow rad="63500">
                      <a:schemeClr val="bg1">
                        <a:alpha val="88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2518" y="1828259"/>
                <a:ext cx="336952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10000" r="-20000" b="-28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араллелограмм 6"/>
          <p:cNvSpPr/>
          <p:nvPr/>
        </p:nvSpPr>
        <p:spPr>
          <a:xfrm>
            <a:off x="6547845" y="1838898"/>
            <a:ext cx="2339525" cy="1020884"/>
          </a:xfrm>
          <a:prstGeom prst="parallelogram">
            <a:avLst>
              <a:gd name="adj" fmla="val 41616"/>
            </a:avLst>
          </a:prstGeom>
          <a:solidFill>
            <a:srgbClr val="E5EDD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992773" y="1681445"/>
            <a:ext cx="1831451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062327" y="1866770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effectLst>
                            <a:glow rad="63500">
                              <a:schemeClr val="bg1">
                                <a:alpha val="88000"/>
                              </a:schemeClr>
                            </a:glow>
                          </a:effectLst>
                          <a:latin typeface="Cambria Math"/>
                        </a:rPr>
                        <m:t>𝒂</m:t>
                      </m:r>
                      <m:r>
                        <a:rPr lang="en-US" sz="1400" b="1" i="1" smtClean="0">
                          <a:effectLst>
                            <a:glow rad="63500">
                              <a:schemeClr val="bg1">
                                <a:alpha val="88000"/>
                              </a:schemeClr>
                            </a:glow>
                          </a:effectLst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ru-RU" sz="1400" b="1" dirty="0">
                  <a:effectLst>
                    <a:glow rad="63500">
                      <a:schemeClr val="bg1">
                        <a:alpha val="88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2327" y="1866770"/>
                <a:ext cx="383438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9804" r="-19355" b="-254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630742" y="1421222"/>
                <a:ext cx="3337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effectLst>
                            <a:glow rad="63500">
                              <a:schemeClr val="bg1">
                                <a:alpha val="88000"/>
                              </a:schemeClr>
                            </a:glow>
                          </a:effectLst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ru-RU" sz="1400" b="1" dirty="0">
                  <a:effectLst>
                    <a:glow rad="63500">
                      <a:schemeClr val="bg1">
                        <a:alpha val="88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742" y="1421222"/>
                <a:ext cx="333746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9804" r="-20000" b="-254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03642" y="2317349"/>
                <a:ext cx="3802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effectLst>
                            <a:glow rad="63500">
                              <a:schemeClr val="bg1">
                                <a:alpha val="88000"/>
                              </a:schemeClr>
                            </a:glow>
                          </a:effectLst>
                          <a:latin typeface="Cambria Math"/>
                        </a:rPr>
                        <m:t>𝒃</m:t>
                      </m:r>
                      <m:r>
                        <a:rPr lang="en-US" sz="1400" b="1" i="1" smtClean="0">
                          <a:effectLst>
                            <a:glow rad="63500">
                              <a:schemeClr val="bg1">
                                <a:alpha val="88000"/>
                              </a:schemeClr>
                            </a:glow>
                          </a:effectLst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ru-RU" sz="1400" b="1" dirty="0">
                  <a:effectLst>
                    <a:glow rad="63500">
                      <a:schemeClr val="bg1">
                        <a:alpha val="88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3642" y="2317349"/>
                <a:ext cx="380232" cy="307777"/>
              </a:xfrm>
              <a:prstGeom prst="rect">
                <a:avLst/>
              </a:prstGeom>
              <a:blipFill rotWithShape="1">
                <a:blip r:embed="rId8"/>
                <a:stretch>
                  <a:fillRect t="-9804" r="-17742" b="-254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 flipH="1">
            <a:off x="6288927" y="1574149"/>
            <a:ext cx="491865" cy="1181916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210893" y="1990862"/>
                <a:ext cx="3369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effectLst>
                            <a:glow rad="63500">
                              <a:schemeClr val="bg1">
                                <a:alpha val="88000"/>
                              </a:schemeClr>
                            </a:glow>
                          </a:effectLst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sz="1400" b="1" dirty="0">
                  <a:effectLst>
                    <a:glow rad="63500">
                      <a:schemeClr val="bg1">
                        <a:alpha val="88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893" y="1990862"/>
                <a:ext cx="336952" cy="307777"/>
              </a:xfrm>
              <a:prstGeom prst="rect">
                <a:avLst/>
              </a:prstGeom>
              <a:blipFill rotWithShape="1">
                <a:blip r:embed="rId9"/>
                <a:stretch>
                  <a:fillRect t="-10000" r="-20000" b="-28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олилиния 18"/>
          <p:cNvSpPr/>
          <p:nvPr/>
        </p:nvSpPr>
        <p:spPr>
          <a:xfrm>
            <a:off x="7193709" y="2464039"/>
            <a:ext cx="118438" cy="107671"/>
          </a:xfrm>
          <a:custGeom>
            <a:avLst/>
            <a:gdLst>
              <a:gd name="connsiteX0" fmla="*/ 0 w 139700"/>
              <a:gd name="connsiteY0" fmla="*/ 0 h 127000"/>
              <a:gd name="connsiteX1" fmla="*/ 139700 w 139700"/>
              <a:gd name="connsiteY1" fmla="*/ 0 h 127000"/>
              <a:gd name="connsiteX2" fmla="*/ 82550 w 139700"/>
              <a:gd name="connsiteY2" fmla="*/ 127000 h 127000"/>
              <a:gd name="connsiteX3" fmla="*/ 82550 w 139700"/>
              <a:gd name="connsiteY3" fmla="*/ 12700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700" h="127000">
                <a:moveTo>
                  <a:pt x="0" y="0"/>
                </a:moveTo>
                <a:lnTo>
                  <a:pt x="139700" y="0"/>
                </a:lnTo>
                <a:lnTo>
                  <a:pt x="82550" y="127000"/>
                </a:lnTo>
                <a:lnTo>
                  <a:pt x="82550" y="1270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6848686" y="2571710"/>
            <a:ext cx="1582403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7086603" y="1995577"/>
            <a:ext cx="302399" cy="721709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7137273" y="2559357"/>
            <a:ext cx="21365" cy="2136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780792" y="2537421"/>
                <a:ext cx="3813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792" y="2537421"/>
                <a:ext cx="381386" cy="307777"/>
              </a:xfrm>
              <a:prstGeom prst="rect">
                <a:avLst/>
              </a:prstGeom>
              <a:blipFill rotWithShape="1">
                <a:blip r:embed="rId10"/>
                <a:stretch>
                  <a:fillRect t="-1961" r="-11111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Полилиния 28"/>
          <p:cNvSpPr/>
          <p:nvPr/>
        </p:nvSpPr>
        <p:spPr>
          <a:xfrm>
            <a:off x="3916656" y="2493545"/>
            <a:ext cx="118438" cy="107671"/>
          </a:xfrm>
          <a:custGeom>
            <a:avLst/>
            <a:gdLst>
              <a:gd name="connsiteX0" fmla="*/ 0 w 139700"/>
              <a:gd name="connsiteY0" fmla="*/ 0 h 127000"/>
              <a:gd name="connsiteX1" fmla="*/ 139700 w 139700"/>
              <a:gd name="connsiteY1" fmla="*/ 0 h 127000"/>
              <a:gd name="connsiteX2" fmla="*/ 82550 w 139700"/>
              <a:gd name="connsiteY2" fmla="*/ 127000 h 127000"/>
              <a:gd name="connsiteX3" fmla="*/ 82550 w 139700"/>
              <a:gd name="connsiteY3" fmla="*/ 12700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700" h="127000">
                <a:moveTo>
                  <a:pt x="0" y="0"/>
                </a:moveTo>
                <a:lnTo>
                  <a:pt x="139700" y="0"/>
                </a:lnTo>
                <a:lnTo>
                  <a:pt x="82550" y="127000"/>
                </a:lnTo>
                <a:lnTo>
                  <a:pt x="82550" y="1270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3826190" y="1990862"/>
            <a:ext cx="294609" cy="707927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642743" y="2605753"/>
            <a:ext cx="1533899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3294584" y="4355766"/>
                <a:ext cx="2550442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∥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𝑏</m:t>
                    </m:r>
                  </m:oMath>
                </a14:m>
                <a:r>
                  <a:rPr lang="en-US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𝑐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𝑏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𝑐</m:t>
                    </m:r>
                  </m:oMath>
                </a14:m>
                <a:endParaRPr lang="ru-R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584" y="4355766"/>
                <a:ext cx="2550442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507950" y="1063339"/>
                <a:ext cx="980589" cy="4616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⊥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ru-R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7950" y="1063339"/>
                <a:ext cx="980589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Прямоугольник 34"/>
          <p:cNvSpPr/>
          <p:nvPr/>
        </p:nvSpPr>
        <p:spPr>
          <a:xfrm>
            <a:off x="-108520" y="899691"/>
            <a:ext cx="3240360" cy="210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-108520" y="3007190"/>
            <a:ext cx="9361040" cy="2136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" name="Прямоугольник 35"/>
          <p:cNvSpPr/>
          <p:nvPr/>
        </p:nvSpPr>
        <p:spPr>
          <a:xfrm>
            <a:off x="3131840" y="901190"/>
            <a:ext cx="6120680" cy="210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69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4" grpId="0"/>
      <p:bldP spid="7" grpId="0" animBg="1"/>
      <p:bldP spid="12" grpId="0"/>
      <p:bldP spid="15" grpId="0"/>
      <p:bldP spid="16" grpId="0"/>
      <p:bldP spid="18" grpId="0"/>
      <p:bldP spid="19" grpId="0" animBg="1"/>
      <p:bldP spid="22" grpId="0" animBg="1"/>
      <p:bldP spid="23" grpId="0"/>
      <p:bldP spid="29" grpId="0" animBg="1"/>
      <p:bldP spid="35" grpId="0" animBg="1"/>
      <p:bldP spid="37" grpId="0" animBg="1"/>
      <p:bldP spid="3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706</Words>
  <Application>Microsoft Office PowerPoint</Application>
  <PresentationFormat>Экран (16:9)</PresentationFormat>
  <Paragraphs>102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76</cp:revision>
  <dcterms:created xsi:type="dcterms:W3CDTF">2015-03-25T13:42:37Z</dcterms:created>
  <dcterms:modified xsi:type="dcterms:W3CDTF">2015-04-30T12:24:56Z</dcterms:modified>
</cp:coreProperties>
</file>