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84" r:id="rId5"/>
    <p:sldId id="277" r:id="rId6"/>
    <p:sldId id="285" r:id="rId7"/>
    <p:sldId id="267" r:id="rId8"/>
    <p:sldId id="286" r:id="rId9"/>
    <p:sldId id="270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003366"/>
    <a:srgbClr val="FBFFD1"/>
    <a:srgbClr val="FFFF99"/>
    <a:srgbClr val="FEFFF3"/>
    <a:srgbClr val="FDBBE5"/>
    <a:srgbClr val="FEECF7"/>
    <a:srgbClr val="F393F3"/>
    <a:srgbClr val="FFFFE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3309" autoAdjust="0"/>
  </p:normalViewPr>
  <p:slideViewPr>
    <p:cSldViewPr>
      <p:cViewPr varScale="1">
        <p:scale>
          <a:sx n="118" d="100"/>
          <a:sy n="118" d="100"/>
        </p:scale>
        <p:origin x="-510" y="-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image" Target="../media/image17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19" Type="http://schemas.openxmlformats.org/officeDocument/2006/relationships/image" Target="../media/image1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1.png"/><Relationship Id="rId18" Type="http://schemas.openxmlformats.org/officeDocument/2006/relationships/image" Target="../media/image410.png"/><Relationship Id="rId7" Type="http://schemas.openxmlformats.org/officeDocument/2006/relationships/image" Target="../media/image36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" Type="http://schemas.openxmlformats.org/officeDocument/2006/relationships/image" Target="../media/image17.png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39.png"/><Relationship Id="rId5" Type="http://schemas.openxmlformats.org/officeDocument/2006/relationships/image" Target="../media/image34.png"/><Relationship Id="rId15" Type="http://schemas.openxmlformats.org/officeDocument/2006/relationships/image" Target="../media/image43.png"/><Relationship Id="rId10" Type="http://schemas.openxmlformats.org/officeDocument/2006/relationships/image" Target="../media/image24.png"/><Relationship Id="rId19" Type="http://schemas.openxmlformats.org/officeDocument/2006/relationships/image" Target="../media/image1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3" Type="http://schemas.openxmlformats.org/officeDocument/2006/relationships/image" Target="../media/image420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0.png"/><Relationship Id="rId11" Type="http://schemas.openxmlformats.org/officeDocument/2006/relationships/image" Target="../media/image50.png"/><Relationship Id="rId5" Type="http://schemas.openxmlformats.org/officeDocument/2006/relationships/image" Target="../media/image440.png"/><Relationship Id="rId15" Type="http://schemas.openxmlformats.org/officeDocument/2006/relationships/image" Target="../media/image1.png"/><Relationship Id="rId10" Type="http://schemas.openxmlformats.org/officeDocument/2006/relationships/image" Target="../media/image49.png"/><Relationship Id="rId4" Type="http://schemas.openxmlformats.org/officeDocument/2006/relationships/image" Target="../media/image430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3" Type="http://schemas.openxmlformats.org/officeDocument/2006/relationships/image" Target="../media/image530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17" Type="http://schemas.openxmlformats.org/officeDocument/2006/relationships/image" Target="../media/image1.png"/><Relationship Id="rId2" Type="http://schemas.openxmlformats.org/officeDocument/2006/relationships/image" Target="../media/image520.png"/><Relationship Id="rId16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5" Type="http://schemas.openxmlformats.org/officeDocument/2006/relationships/image" Target="../media/image64.png"/><Relationship Id="rId10" Type="http://schemas.openxmlformats.org/officeDocument/2006/relationships/image" Target="../media/image59.png"/><Relationship Id="rId9" Type="http://schemas.openxmlformats.org/officeDocument/2006/relationships/image" Target="../media/image58.png"/><Relationship Id="rId14" Type="http://schemas.openxmlformats.org/officeDocument/2006/relationships/image" Target="../media/image6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170.png"/><Relationship Id="rId18" Type="http://schemas.openxmlformats.org/officeDocument/2006/relationships/image" Target="../media/image73.png"/><Relationship Id="rId21" Type="http://schemas.openxmlformats.org/officeDocument/2006/relationships/image" Target="../media/image1.png"/><Relationship Id="rId7" Type="http://schemas.openxmlformats.org/officeDocument/2006/relationships/image" Target="../media/image70.png"/><Relationship Id="rId12" Type="http://schemas.openxmlformats.org/officeDocument/2006/relationships/image" Target="../media/image160.png"/><Relationship Id="rId17" Type="http://schemas.openxmlformats.org/officeDocument/2006/relationships/image" Target="../media/image72.png"/><Relationship Id="rId2" Type="http://schemas.openxmlformats.org/officeDocument/2006/relationships/image" Target="../media/image66.png"/><Relationship Id="rId16" Type="http://schemas.openxmlformats.org/officeDocument/2006/relationships/image" Target="../media/image20.png"/><Relationship Id="rId20" Type="http://schemas.openxmlformats.org/officeDocument/2006/relationships/image" Target="../media/image7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11" Type="http://schemas.openxmlformats.org/officeDocument/2006/relationships/image" Target="../media/image150.png"/><Relationship Id="rId5" Type="http://schemas.openxmlformats.org/officeDocument/2006/relationships/image" Target="../media/image68.png"/><Relationship Id="rId15" Type="http://schemas.openxmlformats.org/officeDocument/2006/relationships/image" Target="../media/image19.png"/><Relationship Id="rId10" Type="http://schemas.openxmlformats.org/officeDocument/2006/relationships/image" Target="../media/image140.png"/><Relationship Id="rId19" Type="http://schemas.openxmlformats.org/officeDocument/2006/relationships/image" Target="../media/image74.png"/><Relationship Id="rId4" Type="http://schemas.openxmlformats.org/officeDocument/2006/relationships/image" Target="../media/image67.png"/><Relationship Id="rId9" Type="http://schemas.openxmlformats.org/officeDocument/2006/relationships/image" Target="../media/image130.png"/><Relationship Id="rId1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86.png"/><Relationship Id="rId18" Type="http://schemas.openxmlformats.org/officeDocument/2006/relationships/image" Target="../media/image91.png"/><Relationship Id="rId3" Type="http://schemas.openxmlformats.org/officeDocument/2006/relationships/image" Target="../media/image77.png"/><Relationship Id="rId21" Type="http://schemas.openxmlformats.org/officeDocument/2006/relationships/image" Target="../media/image94.png"/><Relationship Id="rId7" Type="http://schemas.openxmlformats.org/officeDocument/2006/relationships/image" Target="../media/image80.png"/><Relationship Id="rId12" Type="http://schemas.openxmlformats.org/officeDocument/2006/relationships/image" Target="../media/image85.png"/><Relationship Id="rId17" Type="http://schemas.openxmlformats.org/officeDocument/2006/relationships/image" Target="../media/image90.png"/><Relationship Id="rId2" Type="http://schemas.openxmlformats.org/officeDocument/2006/relationships/image" Target="../media/image76.png"/><Relationship Id="rId16" Type="http://schemas.openxmlformats.org/officeDocument/2006/relationships/image" Target="../media/image89.png"/><Relationship Id="rId20" Type="http://schemas.openxmlformats.org/officeDocument/2006/relationships/image" Target="../media/image9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9.png"/><Relationship Id="rId11" Type="http://schemas.openxmlformats.org/officeDocument/2006/relationships/image" Target="../media/image84.png"/><Relationship Id="rId24" Type="http://schemas.openxmlformats.org/officeDocument/2006/relationships/image" Target="../media/image1.png"/><Relationship Id="rId5" Type="http://schemas.openxmlformats.org/officeDocument/2006/relationships/image" Target="../media/image78.png"/><Relationship Id="rId15" Type="http://schemas.openxmlformats.org/officeDocument/2006/relationships/image" Target="../media/image88.png"/><Relationship Id="rId23" Type="http://schemas.openxmlformats.org/officeDocument/2006/relationships/image" Target="../media/image96.png"/><Relationship Id="rId10" Type="http://schemas.openxmlformats.org/officeDocument/2006/relationships/image" Target="../media/image83.png"/><Relationship Id="rId19" Type="http://schemas.openxmlformats.org/officeDocument/2006/relationships/image" Target="../media/image92.png"/><Relationship Id="rId9" Type="http://schemas.openxmlformats.org/officeDocument/2006/relationships/image" Target="../media/image82.png"/><Relationship Id="rId14" Type="http://schemas.openxmlformats.org/officeDocument/2006/relationships/image" Target="../media/image87.png"/><Relationship Id="rId22" Type="http://schemas.openxmlformats.org/officeDocument/2006/relationships/image" Target="../media/image9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0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Прямоугольник 11"/>
          <p:cNvSpPr/>
          <p:nvPr/>
        </p:nvSpPr>
        <p:spPr>
          <a:xfrm>
            <a:off x="688714" y="1794178"/>
            <a:ext cx="776661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Теорема </a:t>
            </a:r>
          </a:p>
          <a:p>
            <a:pPr algn="ctr"/>
            <a:r>
              <a:rPr lang="ru-RU" sz="48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о трёх перпендикулярах</a:t>
            </a:r>
          </a:p>
        </p:txBody>
      </p:sp>
    </p:spTree>
    <p:extLst>
      <p:ext uri="{BB962C8B-B14F-4D97-AF65-F5344CB8AC3E}">
        <p14:creationId xmlns:p14="http://schemas.microsoft.com/office/powerpoint/2010/main" val="277098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-94006" y="-51276"/>
            <a:ext cx="9324528" cy="5236046"/>
          </a:xfrm>
          <a:prstGeom prst="rect">
            <a:avLst/>
          </a:prstGeom>
          <a:solidFill>
            <a:srgbClr val="FFFF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2848155" y="1815181"/>
            <a:ext cx="0" cy="760146"/>
          </a:xfrm>
          <a:prstGeom prst="line">
            <a:avLst/>
          </a:prstGeom>
          <a:ln w="1905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араллелограмм 28"/>
          <p:cNvSpPr/>
          <p:nvPr/>
        </p:nvSpPr>
        <p:spPr>
          <a:xfrm>
            <a:off x="251520" y="1154377"/>
            <a:ext cx="4121927" cy="1440000"/>
          </a:xfrm>
          <a:prstGeom prst="parallelogram">
            <a:avLst>
              <a:gd name="adj" fmla="val 59055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08670" y="2220716"/>
                <a:ext cx="3930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670" y="2220716"/>
                <a:ext cx="393056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197" r="-2031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Полилиния 33"/>
          <p:cNvSpPr/>
          <p:nvPr/>
        </p:nvSpPr>
        <p:spPr>
          <a:xfrm>
            <a:off x="2697312" y="1731258"/>
            <a:ext cx="149263" cy="175040"/>
          </a:xfrm>
          <a:custGeom>
            <a:avLst/>
            <a:gdLst>
              <a:gd name="connsiteX0" fmla="*/ 0 w 142875"/>
              <a:gd name="connsiteY0" fmla="*/ 57150 h 92075"/>
              <a:gd name="connsiteX1" fmla="*/ 142875 w 142875"/>
              <a:gd name="connsiteY1" fmla="*/ 0 h 92075"/>
              <a:gd name="connsiteX2" fmla="*/ 142875 w 142875"/>
              <a:gd name="connsiteY2" fmla="*/ 92075 h 92075"/>
              <a:gd name="connsiteX0" fmla="*/ 172661 w 315536"/>
              <a:gd name="connsiteY0" fmla="*/ 57150 h 138629"/>
              <a:gd name="connsiteX1" fmla="*/ 315536 w 315536"/>
              <a:gd name="connsiteY1" fmla="*/ 0 h 138629"/>
              <a:gd name="connsiteX2" fmla="*/ 0 w 315536"/>
              <a:gd name="connsiteY2" fmla="*/ 138629 h 138629"/>
              <a:gd name="connsiteX0" fmla="*/ 175070 w 175071"/>
              <a:gd name="connsiteY0" fmla="*/ 795 h 82274"/>
              <a:gd name="connsiteX1" fmla="*/ 0 w 175071"/>
              <a:gd name="connsiteY1" fmla="*/ 0 h 82274"/>
              <a:gd name="connsiteX2" fmla="*/ 2409 w 175071"/>
              <a:gd name="connsiteY2" fmla="*/ 82274 h 82274"/>
              <a:gd name="connsiteX0" fmla="*/ 175070 w 175070"/>
              <a:gd name="connsiteY0" fmla="*/ 0 h 85154"/>
              <a:gd name="connsiteX1" fmla="*/ 0 w 175070"/>
              <a:gd name="connsiteY1" fmla="*/ 2880 h 85154"/>
              <a:gd name="connsiteX2" fmla="*/ 2409 w 175070"/>
              <a:gd name="connsiteY2" fmla="*/ 85154 h 85154"/>
              <a:gd name="connsiteX0" fmla="*/ 179887 w 179887"/>
              <a:gd name="connsiteY0" fmla="*/ 0 h 85154"/>
              <a:gd name="connsiteX1" fmla="*/ 0 w 179887"/>
              <a:gd name="connsiteY1" fmla="*/ 16356 h 85154"/>
              <a:gd name="connsiteX2" fmla="*/ 7226 w 179887"/>
              <a:gd name="connsiteY2" fmla="*/ 85154 h 85154"/>
              <a:gd name="connsiteX0" fmla="*/ 179887 w 179887"/>
              <a:gd name="connsiteY0" fmla="*/ 0 h 91279"/>
              <a:gd name="connsiteX1" fmla="*/ 0 w 179887"/>
              <a:gd name="connsiteY1" fmla="*/ 22481 h 91279"/>
              <a:gd name="connsiteX2" fmla="*/ 7226 w 179887"/>
              <a:gd name="connsiteY2" fmla="*/ 91279 h 91279"/>
              <a:gd name="connsiteX0" fmla="*/ 179887 w 179887"/>
              <a:gd name="connsiteY0" fmla="*/ 0 h 91279"/>
              <a:gd name="connsiteX1" fmla="*/ 0 w 179887"/>
              <a:gd name="connsiteY1" fmla="*/ 22481 h 91279"/>
              <a:gd name="connsiteX2" fmla="*/ 7226 w 179887"/>
              <a:gd name="connsiteY2" fmla="*/ 91279 h 91279"/>
              <a:gd name="connsiteX0" fmla="*/ 179887 w 179887"/>
              <a:gd name="connsiteY0" fmla="*/ 0 h 90054"/>
              <a:gd name="connsiteX1" fmla="*/ 0 w 179887"/>
              <a:gd name="connsiteY1" fmla="*/ 22481 h 90054"/>
              <a:gd name="connsiteX2" fmla="*/ 31313 w 179887"/>
              <a:gd name="connsiteY2" fmla="*/ 90054 h 90054"/>
              <a:gd name="connsiteX0" fmla="*/ 150983 w 150983"/>
              <a:gd name="connsiteY0" fmla="*/ 0 h 90054"/>
              <a:gd name="connsiteX1" fmla="*/ 0 w 150983"/>
              <a:gd name="connsiteY1" fmla="*/ 20031 h 90054"/>
              <a:gd name="connsiteX2" fmla="*/ 2409 w 150983"/>
              <a:gd name="connsiteY2" fmla="*/ 90054 h 9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983" h="90054">
                <a:moveTo>
                  <a:pt x="150983" y="0"/>
                </a:moveTo>
                <a:lnTo>
                  <a:pt x="0" y="20031"/>
                </a:lnTo>
                <a:cubicBezTo>
                  <a:pt x="0" y="50723"/>
                  <a:pt x="2409" y="59362"/>
                  <a:pt x="2409" y="90054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V="1">
            <a:off x="1115616" y="1870829"/>
            <a:ext cx="1728192" cy="41646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848155" y="363531"/>
            <a:ext cx="0" cy="148191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2818166" y="123478"/>
                <a:ext cx="3856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8166" y="123478"/>
                <a:ext cx="385682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031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Овал 52"/>
          <p:cNvSpPr/>
          <p:nvPr/>
        </p:nvSpPr>
        <p:spPr>
          <a:xfrm>
            <a:off x="2802280" y="1832387"/>
            <a:ext cx="72000" cy="72000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1107996" y="2238155"/>
            <a:ext cx="72000" cy="72000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5" name="Прямая соединительная линия 54"/>
          <p:cNvCxnSpPr>
            <a:stCxn id="32" idx="3"/>
            <a:endCxn id="54" idx="7"/>
          </p:cNvCxnSpPr>
          <p:nvPr/>
        </p:nvCxnSpPr>
        <p:spPr>
          <a:xfrm flipH="1">
            <a:off x="1169452" y="375104"/>
            <a:ext cx="1646808" cy="1873595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43808" y="2601007"/>
            <a:ext cx="0" cy="25253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2805716" y="313648"/>
            <a:ext cx="72000" cy="72000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2843808" y="1567215"/>
                <a:ext cx="4126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𝐻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1567215"/>
                <a:ext cx="412613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Прямоугольник 60"/>
              <p:cNvSpPr/>
              <p:nvPr/>
            </p:nvSpPr>
            <p:spPr>
              <a:xfrm>
                <a:off x="755576" y="1927255"/>
                <a:ext cx="4403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𝑀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927255"/>
                <a:ext cx="440377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805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467544" y="2931790"/>
                <a:ext cx="22138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𝑨𝑯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ru-RU" dirty="0" smtClean="0">
                    <a:latin typeface="Times New Roman"/>
                    <a:ea typeface="Calibri"/>
                  </a:rPr>
                  <a:t>перпендикуляр</a:t>
                </a:r>
                <a:endParaRPr lang="ru-RU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931790"/>
                <a:ext cx="2213811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9836" r="-385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Прямоугольник 62"/>
              <p:cNvSpPr/>
              <p:nvPr/>
            </p:nvSpPr>
            <p:spPr>
              <a:xfrm>
                <a:off x="642657" y="3291830"/>
                <a:ext cx="32489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𝐻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ru-RU" dirty="0" smtClean="0">
                    <a:latin typeface="Times New Roman"/>
                    <a:ea typeface="Calibri"/>
                  </a:rPr>
                  <a:t>основание перпендикуляра</a:t>
                </a:r>
                <a:endParaRPr lang="ru-RU" dirty="0"/>
              </a:p>
            </p:txBody>
          </p:sp>
        </mc:Choice>
        <mc:Fallback xmlns="">
          <p:sp>
            <p:nvSpPr>
              <p:cNvPr id="63" name="Прямоугольник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57" y="3291830"/>
                <a:ext cx="3248903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9836" r="-206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Прямоугольник 63"/>
              <p:cNvSpPr/>
              <p:nvPr/>
            </p:nvSpPr>
            <p:spPr>
              <a:xfrm>
                <a:off x="467544" y="3714586"/>
                <a:ext cx="17972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𝑨𝑴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ru-RU" dirty="0" smtClean="0">
                    <a:latin typeface="Times New Roman"/>
                    <a:ea typeface="Calibri"/>
                  </a:rPr>
                  <a:t>наклонная</a:t>
                </a:r>
                <a:endParaRPr lang="ru-RU" dirty="0"/>
              </a:p>
            </p:txBody>
          </p:sp>
        </mc:Choice>
        <mc:Fallback xmlns="">
          <p:sp>
            <p:nvSpPr>
              <p:cNvPr id="64" name="Прямоугольник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714586"/>
                <a:ext cx="1797287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9836" r="-474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Прямоугольник 64"/>
              <p:cNvSpPr/>
              <p:nvPr/>
            </p:nvSpPr>
            <p:spPr>
              <a:xfrm>
                <a:off x="604288" y="4074626"/>
                <a:ext cx="27466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𝑀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ru-RU" dirty="0" smtClean="0">
                    <a:latin typeface="Times New Roman"/>
                    <a:ea typeface="Calibri"/>
                  </a:rPr>
                  <a:t>основание наклонной</a:t>
                </a:r>
                <a:endParaRPr lang="ru-RU" dirty="0"/>
              </a:p>
            </p:txBody>
          </p:sp>
        </mc:Choice>
        <mc:Fallback xmlns="">
          <p:sp>
            <p:nvSpPr>
              <p:cNvPr id="65" name="Прямоугольник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288" y="4074626"/>
                <a:ext cx="2746649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9836" r="-266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Равнобедренный треугольник 89"/>
          <p:cNvSpPr/>
          <p:nvPr/>
        </p:nvSpPr>
        <p:spPr>
          <a:xfrm flipH="1">
            <a:off x="5476660" y="3192410"/>
            <a:ext cx="2912400" cy="1202400"/>
          </a:xfrm>
          <a:prstGeom prst="triangle">
            <a:avLst>
              <a:gd name="adj" fmla="val 75228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Прямоугольник 65"/>
              <p:cNvSpPr/>
              <p:nvPr/>
            </p:nvSpPr>
            <p:spPr>
              <a:xfrm>
                <a:off x="459452" y="4506674"/>
                <a:ext cx="28388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𝑯</m:t>
                    </m:r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𝑴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проекция </a:t>
                </a:r>
                <a:r>
                  <a:rPr lang="ru-RU" dirty="0" smtClean="0">
                    <a:latin typeface="Times New Roman"/>
                    <a:ea typeface="Calibri"/>
                  </a:rPr>
                  <a:t>наклонной</a:t>
                </a:r>
                <a:endParaRPr lang="ru-RU" dirty="0"/>
              </a:p>
            </p:txBody>
          </p:sp>
        </mc:Choice>
        <mc:Fallback xmlns=""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452" y="4506674"/>
                <a:ext cx="2838854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9836" r="-257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Прямоугольник 57"/>
          <p:cNvSpPr/>
          <p:nvPr/>
        </p:nvSpPr>
        <p:spPr>
          <a:xfrm>
            <a:off x="4646290" y="119286"/>
            <a:ext cx="1316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/>
                <a:ea typeface="Calibri"/>
              </a:rPr>
              <a:t>Например.</a:t>
            </a:r>
            <a:endParaRPr lang="ru-RU" b="1" i="1" dirty="0"/>
          </a:p>
        </p:txBody>
      </p:sp>
      <p:cxnSp>
        <p:nvCxnSpPr>
          <p:cNvPr id="70" name="Прямая соединительная линия 69"/>
          <p:cNvCxnSpPr>
            <a:endCxn id="71" idx="0"/>
          </p:cNvCxnSpPr>
          <p:nvPr/>
        </p:nvCxnSpPr>
        <p:spPr>
          <a:xfrm flipH="1" flipV="1">
            <a:off x="6204397" y="938556"/>
            <a:ext cx="23787" cy="2232000"/>
          </a:xfrm>
          <a:prstGeom prst="line">
            <a:avLst/>
          </a:prstGeom>
          <a:ln w="19050">
            <a:solidFill>
              <a:schemeClr val="accent4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6212944" y="961286"/>
            <a:ext cx="13719" cy="2196000"/>
          </a:xfrm>
          <a:prstGeom prst="line">
            <a:avLst/>
          </a:prstGeom>
          <a:ln w="285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>
            <a:stCxn id="71" idx="0"/>
          </p:cNvCxnSpPr>
          <p:nvPr/>
        </p:nvCxnSpPr>
        <p:spPr>
          <a:xfrm>
            <a:off x="6204397" y="938556"/>
            <a:ext cx="2184027" cy="3433394"/>
          </a:xfrm>
          <a:prstGeom prst="line">
            <a:avLst/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Равнобедренный треугольник 70"/>
          <p:cNvSpPr/>
          <p:nvPr/>
        </p:nvSpPr>
        <p:spPr>
          <a:xfrm flipH="1">
            <a:off x="5476660" y="938556"/>
            <a:ext cx="2911764" cy="1201146"/>
          </a:xfrm>
          <a:prstGeom prst="triangle">
            <a:avLst>
              <a:gd name="adj" fmla="val 75007"/>
            </a:avLst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flipV="1">
            <a:off x="8388424" y="2139702"/>
            <a:ext cx="0" cy="2232248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 flipV="1">
            <a:off x="5472927" y="2139702"/>
            <a:ext cx="7296" cy="223200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89" idx="3"/>
          </p:cNvCxnSpPr>
          <p:nvPr/>
        </p:nvCxnSpPr>
        <p:spPr>
          <a:xfrm flipH="1">
            <a:off x="5475852" y="3199752"/>
            <a:ext cx="724217" cy="1189622"/>
          </a:xfrm>
          <a:prstGeom prst="line">
            <a:avLst/>
          </a:prstGeom>
          <a:ln w="19050">
            <a:solidFill>
              <a:schemeClr val="accent4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5484485" y="4383024"/>
            <a:ext cx="29124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endCxn id="89" idx="5"/>
          </p:cNvCxnSpPr>
          <p:nvPr/>
        </p:nvCxnSpPr>
        <p:spPr>
          <a:xfrm flipH="1" flipV="1">
            <a:off x="6250981" y="3199752"/>
            <a:ext cx="2137443" cy="1183536"/>
          </a:xfrm>
          <a:prstGeom prst="line">
            <a:avLst/>
          </a:prstGeom>
          <a:ln w="19050">
            <a:solidFill>
              <a:schemeClr val="accent4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stCxn id="89" idx="5"/>
          </p:cNvCxnSpPr>
          <p:nvPr/>
        </p:nvCxnSpPr>
        <p:spPr>
          <a:xfrm>
            <a:off x="6250981" y="3199752"/>
            <a:ext cx="2137443" cy="1172198"/>
          </a:xfrm>
          <a:prstGeom prst="line">
            <a:avLst/>
          </a:prstGeom>
          <a:ln w="28575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Прямоугольник 80"/>
              <p:cNvSpPr/>
              <p:nvPr/>
            </p:nvSpPr>
            <p:spPr>
              <a:xfrm>
                <a:off x="5076056" y="1923678"/>
                <a:ext cx="46570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dirty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600" b="1" i="1" dirty="0">
                              <a:latin typeface="Cambria Math"/>
                              <a:cs typeface="Times New Roman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ru-RU" sz="1600" b="1" i="1" dirty="0"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81" name="Прямоугольник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1923678"/>
                <a:ext cx="465704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455" r="-1052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Прямоугольник 81"/>
              <p:cNvSpPr/>
              <p:nvPr/>
            </p:nvSpPr>
            <p:spPr>
              <a:xfrm>
                <a:off x="6012160" y="627534"/>
                <a:ext cx="47852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600" b="1" i="1" dirty="0" smtClean="0">
                              <a:latin typeface="Cambria Math"/>
                              <a:cs typeface="Times New Roman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1600" b="1" i="1" dirty="0" smtClean="0"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82" name="Прямоугольник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627534"/>
                <a:ext cx="478529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455" r="-1012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Прямоугольник 82"/>
              <p:cNvSpPr/>
              <p:nvPr/>
            </p:nvSpPr>
            <p:spPr>
              <a:xfrm>
                <a:off x="8320860" y="1923678"/>
                <a:ext cx="46570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600" b="1" i="1" dirty="0" smtClean="0">
                              <a:latin typeface="Cambria Math"/>
                              <a:cs typeface="Times New Roman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1600" b="1" i="1" dirty="0" smtClean="0"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83" name="Прямоугольник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0860" y="1923678"/>
                <a:ext cx="465704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455" r="-1052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Прямоугольник 83"/>
              <p:cNvSpPr/>
              <p:nvPr/>
            </p:nvSpPr>
            <p:spPr>
              <a:xfrm>
                <a:off x="5150076" y="4145044"/>
                <a:ext cx="36740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latin typeface="Cambria Math"/>
                          <a:cs typeface="Times New Roman" pitchFamily="18" charset="0"/>
                        </a:rPr>
                        <m:t>𝑨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84" name="Прямоугольник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0076" y="4145044"/>
                <a:ext cx="367408" cy="338554"/>
              </a:xfrm>
              <a:prstGeom prst="rect">
                <a:avLst/>
              </a:prstGeom>
              <a:blipFill rotWithShape="1">
                <a:blip r:embed="rId14"/>
                <a:stretch>
                  <a:fillRect t="-5455" r="-1333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Прямоугольник 84"/>
              <p:cNvSpPr/>
              <p:nvPr/>
            </p:nvSpPr>
            <p:spPr>
              <a:xfrm>
                <a:off x="5868144" y="2931790"/>
                <a:ext cx="38023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latin typeface="Cambria Math"/>
                          <a:cs typeface="Times New Roman" pitchFamily="18" charset="0"/>
                        </a:rPr>
                        <m:t>𝑩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85" name="Прямоугольник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931790"/>
                <a:ext cx="380232" cy="338554"/>
              </a:xfrm>
              <a:prstGeom prst="rect">
                <a:avLst/>
              </a:prstGeom>
              <a:blipFill rotWithShape="1">
                <a:blip r:embed="rId15"/>
                <a:stretch>
                  <a:fillRect t="-5455" r="-1290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Прямоугольник 85"/>
              <p:cNvSpPr/>
              <p:nvPr/>
            </p:nvSpPr>
            <p:spPr>
              <a:xfrm>
                <a:off x="8309048" y="4177412"/>
                <a:ext cx="36740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latin typeface="Cambria Math"/>
                          <a:cs typeface="Times New Roman" pitchFamily="18" charset="0"/>
                        </a:rPr>
                        <m:t>𝑪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86" name="Прямоугольник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9048" y="4177412"/>
                <a:ext cx="367408" cy="338554"/>
              </a:xfrm>
              <a:prstGeom prst="rect">
                <a:avLst/>
              </a:prstGeom>
              <a:blipFill rotWithShape="1">
                <a:blip r:embed="rId16"/>
                <a:stretch>
                  <a:fillRect t="-5357" r="-1500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Полилиния 93"/>
          <p:cNvSpPr/>
          <p:nvPr/>
        </p:nvSpPr>
        <p:spPr>
          <a:xfrm>
            <a:off x="6240090" y="3075806"/>
            <a:ext cx="102394" cy="150019"/>
          </a:xfrm>
          <a:custGeom>
            <a:avLst/>
            <a:gdLst>
              <a:gd name="connsiteX0" fmla="*/ 0 w 73819"/>
              <a:gd name="connsiteY0" fmla="*/ 0 h 123825"/>
              <a:gd name="connsiteX1" fmla="*/ 73819 w 73819"/>
              <a:gd name="connsiteY1" fmla="*/ 40481 h 123825"/>
              <a:gd name="connsiteX2" fmla="*/ 69056 w 73819"/>
              <a:gd name="connsiteY2" fmla="*/ 123825 h 123825"/>
              <a:gd name="connsiteX0" fmla="*/ 0 w 102394"/>
              <a:gd name="connsiteY0" fmla="*/ 0 h 123825"/>
              <a:gd name="connsiteX1" fmla="*/ 102394 w 102394"/>
              <a:gd name="connsiteY1" fmla="*/ 50006 h 123825"/>
              <a:gd name="connsiteX2" fmla="*/ 69056 w 102394"/>
              <a:gd name="connsiteY2" fmla="*/ 123825 h 123825"/>
              <a:gd name="connsiteX0" fmla="*/ 0 w 102394"/>
              <a:gd name="connsiteY0" fmla="*/ 0 h 150019"/>
              <a:gd name="connsiteX1" fmla="*/ 102394 w 102394"/>
              <a:gd name="connsiteY1" fmla="*/ 50006 h 150019"/>
              <a:gd name="connsiteX2" fmla="*/ 95250 w 102394"/>
              <a:gd name="connsiteY2" fmla="*/ 150019 h 15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394" h="150019">
                <a:moveTo>
                  <a:pt x="0" y="0"/>
                </a:moveTo>
                <a:lnTo>
                  <a:pt x="102394" y="50006"/>
                </a:lnTo>
                <a:cubicBezTo>
                  <a:pt x="100806" y="77787"/>
                  <a:pt x="96838" y="122238"/>
                  <a:pt x="95250" y="150019"/>
                </a:cubicBezTo>
              </a:path>
            </a:pathLst>
          </a:cu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 rot="16200000">
            <a:off x="5292864" y="1800364"/>
            <a:ext cx="15320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600" b="1" i="1" dirty="0">
                <a:solidFill>
                  <a:srgbClr val="00B050"/>
                </a:solidFill>
                <a:latin typeface="Times New Roman"/>
                <a:ea typeface="Calibri"/>
              </a:rPr>
              <a:t>перпендикуляр</a:t>
            </a:r>
            <a:endParaRPr lang="ru-RU" sz="1600" b="1" i="1" dirty="0">
              <a:solidFill>
                <a:srgbClr val="00B05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 rot="1725265">
            <a:off x="6750004" y="3373838"/>
            <a:ext cx="10326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проекция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 rot="3438343">
            <a:off x="7039265" y="2673158"/>
            <a:ext cx="11929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600" b="1" i="1" dirty="0">
                <a:solidFill>
                  <a:srgbClr val="C00000"/>
                </a:solidFill>
                <a:latin typeface="Times New Roman"/>
                <a:ea typeface="Calibri"/>
              </a:rPr>
              <a:t>наклонная</a:t>
            </a:r>
            <a:endParaRPr lang="ru-RU" sz="1600" b="1" i="1" dirty="0">
              <a:solidFill>
                <a:srgbClr val="C00000"/>
              </a:solidFill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6189525" y="3138296"/>
            <a:ext cx="72000" cy="72000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78" name="Группа 7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7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8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3938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5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250"/>
                            </p:stCondLst>
                            <p:childTnLst>
                              <p:par>
                                <p:cTn id="1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75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4" grpId="0" animBg="1"/>
      <p:bldP spid="31" grpId="0"/>
      <p:bldP spid="53" grpId="0" animBg="1"/>
      <p:bldP spid="54" grpId="0" animBg="1"/>
      <p:bldP spid="32" grpId="0" animBg="1"/>
      <p:bldP spid="60" grpId="0"/>
      <p:bldP spid="61" grpId="0"/>
      <p:bldP spid="27" grpId="0"/>
      <p:bldP spid="63" grpId="0"/>
      <p:bldP spid="64" grpId="0"/>
      <p:bldP spid="65" grpId="0"/>
      <p:bldP spid="90" grpId="0" animBg="1"/>
      <p:bldP spid="66" grpId="0"/>
      <p:bldP spid="58" grpId="0"/>
      <p:bldP spid="71" grpId="0" animBg="1"/>
      <p:bldP spid="81" grpId="0"/>
      <p:bldP spid="82" grpId="0"/>
      <p:bldP spid="83" grpId="0"/>
      <p:bldP spid="84" grpId="0"/>
      <p:bldP spid="85" grpId="0"/>
      <p:bldP spid="86" grpId="0"/>
      <p:bldP spid="94" grpId="0" animBg="1"/>
      <p:bldP spid="96" grpId="0"/>
      <p:bldP spid="98" grpId="0"/>
      <p:bldP spid="99" grpId="0"/>
      <p:bldP spid="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-57150" y="-44921"/>
            <a:ext cx="9252520" cy="5236047"/>
          </a:xfrm>
          <a:prstGeom prst="rect">
            <a:avLst/>
          </a:prstGeom>
          <a:solidFill>
            <a:srgbClr val="F7F9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6376241" y="2554856"/>
            <a:ext cx="1938866" cy="2192867"/>
          </a:xfrm>
          <a:custGeom>
            <a:avLst/>
            <a:gdLst>
              <a:gd name="connsiteX0" fmla="*/ 0 w 1938866"/>
              <a:gd name="connsiteY0" fmla="*/ 1371600 h 2192867"/>
              <a:gd name="connsiteX1" fmla="*/ 8466 w 1938866"/>
              <a:gd name="connsiteY1" fmla="*/ 0 h 2192867"/>
              <a:gd name="connsiteX2" fmla="*/ 1938866 w 1938866"/>
              <a:gd name="connsiteY2" fmla="*/ 812800 h 2192867"/>
              <a:gd name="connsiteX3" fmla="*/ 1938866 w 1938866"/>
              <a:gd name="connsiteY3" fmla="*/ 2192867 h 2192867"/>
              <a:gd name="connsiteX4" fmla="*/ 0 w 1938866"/>
              <a:gd name="connsiteY4" fmla="*/ 1371600 h 219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866" h="2192867">
                <a:moveTo>
                  <a:pt x="0" y="1371600"/>
                </a:moveTo>
                <a:lnTo>
                  <a:pt x="8466" y="0"/>
                </a:lnTo>
                <a:lnTo>
                  <a:pt x="1938866" y="812800"/>
                </a:lnTo>
                <a:lnTo>
                  <a:pt x="1938866" y="2192867"/>
                </a:lnTo>
                <a:lnTo>
                  <a:pt x="0" y="137160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7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05" y="195486"/>
            <a:ext cx="8669337" cy="936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95486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/>
                <a:ea typeface="Calibri"/>
                <a:cs typeface="Times New Roman"/>
              </a:rPr>
              <a:t>Теорема.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Прямая, проведенная в плоскости через основание наклонной перпендикулярно к ее проекции на эту плоскость, перпендикулярна и к самой наклонной.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4383" y="1266314"/>
            <a:ext cx="1944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Доказательство.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344383" y="1563638"/>
                <a:ext cx="257143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Пусть дана плоскость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3" y="1563638"/>
                <a:ext cx="2571433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896" t="-10000" r="-426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344383" y="1931320"/>
                <a:ext cx="221139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>
                    <a:solidFill>
                      <a:srgbClr val="000000"/>
                    </a:solidFill>
                    <a:latin typeface="Times New Roman"/>
                    <a:ea typeface="Calibri"/>
                  </a:rPr>
                  <a:t>Проведем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𝐴𝐻</m:t>
                    </m:r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3" y="1931320"/>
                <a:ext cx="2211393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204" t="-1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344383" y="2655672"/>
                <a:ext cx="23953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>
                    <a:solidFill>
                      <a:srgbClr val="000000"/>
                    </a:solidFill>
                    <a:latin typeface="Times New Roman"/>
                    <a:ea typeface="Calibri"/>
                  </a:rPr>
                  <a:t>Докажем, что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𝐴𝑀</m:t>
                    </m:r>
                  </m:oMath>
                </a14:m>
                <a:r>
                  <a:rPr lang="ru-RU" dirty="0">
                    <a:solidFill>
                      <a:srgbClr val="000000"/>
                    </a:solidFill>
                    <a:latin typeface="Times New Roman"/>
                    <a:ea typeface="Calibri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3" y="2655672"/>
                <a:ext cx="2395399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2036" t="-10000" r="-381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344383" y="2997953"/>
                <a:ext cx="9728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𝐴𝐻</m:t>
                      </m:r>
                      <m:r>
                        <a:rPr lang="en-US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⊥</m:t>
                      </m:r>
                      <m:r>
                        <a:rPr lang="en-US" b="0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3" y="2997953"/>
                <a:ext cx="97289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75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344383" y="2274426"/>
                <a:ext cx="444364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Проведем прямую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libri"/>
                      </a:rPr>
                      <m:t>𝑎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libri"/>
                      </a:rPr>
                      <m:t>𝑀</m:t>
                    </m:r>
                    <m:r>
                      <a:rPr lang="en-US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libri"/>
                      </a:rPr>
                      <m:t>𝑎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𝐻𝑀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3" y="2274426"/>
                <a:ext cx="4443641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097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1114927" y="3004031"/>
                <a:ext cx="10808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ea typeface="Cambria Math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𝐻𝑀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libri"/>
                      </a:rPr>
                      <m:t>𝑎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927" y="3004031"/>
                <a:ext cx="1080809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5085" t="-10000" r="-960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40462" y="3706119"/>
                <a:ext cx="185527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>
                    <a:latin typeface="Times New Roman"/>
                    <a:ea typeface="Calibri"/>
                  </a:rPr>
                  <a:t>Тогда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𝐴𝐻𝑀</m:t>
                    </m:r>
                  </m:oMath>
                </a14:m>
                <a:r>
                  <a:rPr lang="ru-RU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462" y="3706119"/>
                <a:ext cx="1855274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2961" t="-9836" r="-32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331995" y="4061887"/>
                <a:ext cx="4572000" cy="3693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ea typeface="Calibri"/>
                        </a:rPr>
                        <m:t>𝑀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⊂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𝐴𝐻𝑀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95" y="4061887"/>
                <a:ext cx="4572000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1674531" y="4057692"/>
                <a:ext cx="14911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ru-RU" b="0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⊥</m:t>
                      </m:r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𝐴𝑀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531" y="4057692"/>
                <a:ext cx="1491177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333" r="-491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Прямоугольник 37"/>
          <p:cNvSpPr/>
          <p:nvPr/>
        </p:nvSpPr>
        <p:spPr>
          <a:xfrm>
            <a:off x="334924" y="4371950"/>
            <a:ext cx="2099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Теорема доказана.</a:t>
            </a:r>
            <a:endParaRPr lang="ru-RU" dirty="0"/>
          </a:p>
        </p:txBody>
      </p:sp>
      <p:sp>
        <p:nvSpPr>
          <p:cNvPr id="60" name="Полилиния 59"/>
          <p:cNvSpPr/>
          <p:nvPr/>
        </p:nvSpPr>
        <p:spPr>
          <a:xfrm>
            <a:off x="5884847" y="2084668"/>
            <a:ext cx="2952328" cy="1800199"/>
          </a:xfrm>
          <a:custGeom>
            <a:avLst/>
            <a:gdLst>
              <a:gd name="connsiteX0" fmla="*/ 0 w 2302934"/>
              <a:gd name="connsiteY0" fmla="*/ 702734 h 1329267"/>
              <a:gd name="connsiteX1" fmla="*/ 745067 w 2302934"/>
              <a:gd name="connsiteY1" fmla="*/ 0 h 1329267"/>
              <a:gd name="connsiteX2" fmla="*/ 2302934 w 2302934"/>
              <a:gd name="connsiteY2" fmla="*/ 567267 h 1329267"/>
              <a:gd name="connsiteX3" fmla="*/ 1464734 w 2302934"/>
              <a:gd name="connsiteY3" fmla="*/ 1329267 h 1329267"/>
              <a:gd name="connsiteX4" fmla="*/ 0 w 2302934"/>
              <a:gd name="connsiteY4" fmla="*/ 702734 h 132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2934" h="1329267">
                <a:moveTo>
                  <a:pt x="0" y="702734"/>
                </a:moveTo>
                <a:lnTo>
                  <a:pt x="745067" y="0"/>
                </a:lnTo>
                <a:lnTo>
                  <a:pt x="2302934" y="567267"/>
                </a:lnTo>
                <a:lnTo>
                  <a:pt x="1464734" y="1329267"/>
                </a:lnTo>
                <a:lnTo>
                  <a:pt x="0" y="70273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7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7443072" y="2781423"/>
            <a:ext cx="769396" cy="735463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олилиния 77"/>
          <p:cNvSpPr/>
          <p:nvPr/>
        </p:nvSpPr>
        <p:spPr>
          <a:xfrm>
            <a:off x="7768711" y="2982118"/>
            <a:ext cx="119062" cy="102393"/>
          </a:xfrm>
          <a:custGeom>
            <a:avLst/>
            <a:gdLst>
              <a:gd name="connsiteX0" fmla="*/ 0 w 119062"/>
              <a:gd name="connsiteY0" fmla="*/ 61912 h 102393"/>
              <a:gd name="connsiteX1" fmla="*/ 73818 w 119062"/>
              <a:gd name="connsiteY1" fmla="*/ 0 h 102393"/>
              <a:gd name="connsiteX2" fmla="*/ 119062 w 119062"/>
              <a:gd name="connsiteY2" fmla="*/ 102393 h 10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62" h="102393">
                <a:moveTo>
                  <a:pt x="0" y="61912"/>
                </a:moveTo>
                <a:lnTo>
                  <a:pt x="73818" y="0"/>
                </a:lnTo>
                <a:lnTo>
                  <a:pt x="119062" y="102393"/>
                </a:lnTo>
              </a:path>
            </a:pathLst>
          </a:cu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6375415" y="1181015"/>
            <a:ext cx="1938866" cy="2192867"/>
          </a:xfrm>
          <a:custGeom>
            <a:avLst/>
            <a:gdLst>
              <a:gd name="connsiteX0" fmla="*/ 0 w 1938866"/>
              <a:gd name="connsiteY0" fmla="*/ 1371600 h 2192867"/>
              <a:gd name="connsiteX1" fmla="*/ 8466 w 1938866"/>
              <a:gd name="connsiteY1" fmla="*/ 0 h 2192867"/>
              <a:gd name="connsiteX2" fmla="*/ 1938866 w 1938866"/>
              <a:gd name="connsiteY2" fmla="*/ 812800 h 2192867"/>
              <a:gd name="connsiteX3" fmla="*/ 1938866 w 1938866"/>
              <a:gd name="connsiteY3" fmla="*/ 2192867 h 2192867"/>
              <a:gd name="connsiteX4" fmla="*/ 0 w 1938866"/>
              <a:gd name="connsiteY4" fmla="*/ 1371600 h 219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866" h="2192867">
                <a:moveTo>
                  <a:pt x="0" y="1371600"/>
                </a:moveTo>
                <a:lnTo>
                  <a:pt x="8466" y="0"/>
                </a:lnTo>
                <a:lnTo>
                  <a:pt x="1938866" y="812800"/>
                </a:lnTo>
                <a:lnTo>
                  <a:pt x="1938866" y="2192867"/>
                </a:lnTo>
                <a:lnTo>
                  <a:pt x="0" y="137160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7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7151395" y="1779490"/>
            <a:ext cx="22903" cy="10978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7149524" y="2875603"/>
            <a:ext cx="663028" cy="2824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7177870" y="1787591"/>
            <a:ext cx="638203" cy="13711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6886606" y="1546745"/>
                <a:ext cx="3856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6606" y="1546745"/>
                <a:ext cx="385683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333" r="-2063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888764" y="2842889"/>
                <a:ext cx="4126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𝐻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764" y="2842889"/>
                <a:ext cx="412612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1911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7621544" y="3130921"/>
                <a:ext cx="4403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1544" y="3130921"/>
                <a:ext cx="440377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333" r="-1944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7176796" y="3156321"/>
                <a:ext cx="4040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</m:oMath>
                  </m:oMathPara>
                </a14:m>
                <a:endParaRPr lang="ru-RU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6796" y="3156321"/>
                <a:ext cx="404020" cy="400110"/>
              </a:xfrm>
              <a:prstGeom prst="rect">
                <a:avLst/>
              </a:prstGeom>
              <a:blipFill rotWithShape="1">
                <a:blip r:embed="rId16"/>
                <a:stretch>
                  <a:fillRect t="-7692" r="-20896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5880652" y="2766608"/>
                <a:ext cx="4040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652" y="2766608"/>
                <a:ext cx="404020" cy="400110"/>
              </a:xfrm>
              <a:prstGeom prst="rect">
                <a:avLst/>
              </a:prstGeom>
              <a:blipFill rotWithShape="1">
                <a:blip r:embed="rId17"/>
                <a:stretch>
                  <a:fillRect t="-7692" r="-22727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Полилиния 74"/>
          <p:cNvSpPr/>
          <p:nvPr/>
        </p:nvSpPr>
        <p:spPr>
          <a:xfrm>
            <a:off x="7155937" y="2793902"/>
            <a:ext cx="73819" cy="109538"/>
          </a:xfrm>
          <a:custGeom>
            <a:avLst/>
            <a:gdLst>
              <a:gd name="connsiteX0" fmla="*/ 0 w 73819"/>
              <a:gd name="connsiteY0" fmla="*/ 0 h 123825"/>
              <a:gd name="connsiteX1" fmla="*/ 73819 w 73819"/>
              <a:gd name="connsiteY1" fmla="*/ 40481 h 123825"/>
              <a:gd name="connsiteX2" fmla="*/ 69056 w 73819"/>
              <a:gd name="connsiteY2" fmla="*/ 123825 h 123825"/>
              <a:gd name="connsiteX0" fmla="*/ 0 w 73819"/>
              <a:gd name="connsiteY0" fmla="*/ 0 h 102394"/>
              <a:gd name="connsiteX1" fmla="*/ 73819 w 73819"/>
              <a:gd name="connsiteY1" fmla="*/ 19050 h 102394"/>
              <a:gd name="connsiteX2" fmla="*/ 69056 w 73819"/>
              <a:gd name="connsiteY2" fmla="*/ 102394 h 102394"/>
              <a:gd name="connsiteX0" fmla="*/ 0 w 73819"/>
              <a:gd name="connsiteY0" fmla="*/ 0 h 109538"/>
              <a:gd name="connsiteX1" fmla="*/ 73819 w 73819"/>
              <a:gd name="connsiteY1" fmla="*/ 26194 h 109538"/>
              <a:gd name="connsiteX2" fmla="*/ 69056 w 73819"/>
              <a:gd name="connsiteY2" fmla="*/ 109538 h 10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819" h="109538">
                <a:moveTo>
                  <a:pt x="0" y="0"/>
                </a:moveTo>
                <a:lnTo>
                  <a:pt x="73819" y="26194"/>
                </a:lnTo>
                <a:lnTo>
                  <a:pt x="69056" y="109538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Прямоугольник 75"/>
              <p:cNvSpPr/>
              <p:nvPr/>
            </p:nvSpPr>
            <p:spPr>
              <a:xfrm>
                <a:off x="348929" y="3337612"/>
                <a:ext cx="4162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𝐴𝐻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𝐻𝑀</m:t>
                    </m:r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𝐻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𝐴𝐻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𝐴𝐻𝑀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𝐻𝑀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𝐴𝐻𝑀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6" name="Прямоугольник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29" y="3337612"/>
                <a:ext cx="4162806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10000" r="-175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Полилиния 76"/>
          <p:cNvSpPr/>
          <p:nvPr/>
        </p:nvSpPr>
        <p:spPr>
          <a:xfrm>
            <a:off x="7683803" y="3133080"/>
            <a:ext cx="73819" cy="78582"/>
          </a:xfrm>
          <a:custGeom>
            <a:avLst/>
            <a:gdLst>
              <a:gd name="connsiteX0" fmla="*/ 59532 w 73819"/>
              <a:gd name="connsiteY0" fmla="*/ 0 h 78582"/>
              <a:gd name="connsiteX1" fmla="*/ 0 w 73819"/>
              <a:gd name="connsiteY1" fmla="*/ 50007 h 78582"/>
              <a:gd name="connsiteX2" fmla="*/ 73819 w 73819"/>
              <a:gd name="connsiteY2" fmla="*/ 78582 h 7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819" h="78582">
                <a:moveTo>
                  <a:pt x="59532" y="0"/>
                </a:moveTo>
                <a:lnTo>
                  <a:pt x="0" y="50007"/>
                </a:lnTo>
                <a:lnTo>
                  <a:pt x="73819" y="78582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3102124" y="4037310"/>
            <a:ext cx="2944397" cy="70788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</a:rPr>
              <a:t>Теорема </a:t>
            </a:r>
          </a:p>
          <a:p>
            <a:pPr algn="ctr"/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</a:rPr>
              <a:t>о трёх 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</a:rPr>
              <a:t>перпендикулярах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0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875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3" grpId="0"/>
      <p:bldP spid="15" grpId="0"/>
      <p:bldP spid="18" grpId="0"/>
      <p:bldP spid="19" grpId="0"/>
      <p:bldP spid="32" grpId="0"/>
      <p:bldP spid="33" grpId="0"/>
      <p:bldP spid="34" grpId="0"/>
      <p:bldP spid="35" grpId="0"/>
      <p:bldP spid="24" grpId="0"/>
      <p:bldP spid="25" grpId="0"/>
      <p:bldP spid="26" grpId="0"/>
      <p:bldP spid="38" grpId="0"/>
      <p:bldP spid="60" grpId="0" animBg="1"/>
      <p:bldP spid="78" grpId="0" animBg="1"/>
      <p:bldP spid="68" grpId="0" animBg="1"/>
      <p:bldP spid="21" grpId="0"/>
      <p:bldP spid="22" grpId="0"/>
      <p:bldP spid="53" grpId="0"/>
      <p:bldP spid="30" grpId="0"/>
      <p:bldP spid="28" grpId="0"/>
      <p:bldP spid="75" grpId="0" animBg="1"/>
      <p:bldP spid="76" grpId="0"/>
      <p:bldP spid="77" grpId="0" animBg="1"/>
      <p:bldP spid="7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-57150" y="-44921"/>
            <a:ext cx="9252520" cy="5236047"/>
          </a:xfrm>
          <a:prstGeom prst="rect">
            <a:avLst/>
          </a:prstGeom>
          <a:solidFill>
            <a:srgbClr val="F7F9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6435741" y="2361415"/>
            <a:ext cx="1938866" cy="2192867"/>
          </a:xfrm>
          <a:custGeom>
            <a:avLst/>
            <a:gdLst>
              <a:gd name="connsiteX0" fmla="*/ 0 w 1938866"/>
              <a:gd name="connsiteY0" fmla="*/ 1371600 h 2192867"/>
              <a:gd name="connsiteX1" fmla="*/ 8466 w 1938866"/>
              <a:gd name="connsiteY1" fmla="*/ 0 h 2192867"/>
              <a:gd name="connsiteX2" fmla="*/ 1938866 w 1938866"/>
              <a:gd name="connsiteY2" fmla="*/ 812800 h 2192867"/>
              <a:gd name="connsiteX3" fmla="*/ 1938866 w 1938866"/>
              <a:gd name="connsiteY3" fmla="*/ 2192867 h 2192867"/>
              <a:gd name="connsiteX4" fmla="*/ 0 w 1938866"/>
              <a:gd name="connsiteY4" fmla="*/ 1371600 h 219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866" h="2192867">
                <a:moveTo>
                  <a:pt x="0" y="1371600"/>
                </a:moveTo>
                <a:lnTo>
                  <a:pt x="8466" y="0"/>
                </a:lnTo>
                <a:lnTo>
                  <a:pt x="1938866" y="812800"/>
                </a:lnTo>
                <a:lnTo>
                  <a:pt x="1938866" y="2192867"/>
                </a:lnTo>
                <a:lnTo>
                  <a:pt x="0" y="137160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7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05" y="195487"/>
            <a:ext cx="8669337" cy="7200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95486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/>
                <a:ea typeface="Calibri"/>
                <a:cs typeface="Times New Roman"/>
              </a:rPr>
              <a:t>Обратная теорема.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Прямая, проведенная в плоскости через основание наклонной перпендикулярно к ней, перпендикулярна и к ее проекции.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4383" y="1050290"/>
            <a:ext cx="1944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Доказательство.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344383" y="1410330"/>
                <a:ext cx="257143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Пусть дана плоскость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3" y="1410330"/>
                <a:ext cx="2571433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896" t="-9836" r="-426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344383" y="1779662"/>
                <a:ext cx="221139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>
                    <a:solidFill>
                      <a:srgbClr val="000000"/>
                    </a:solidFill>
                    <a:latin typeface="Times New Roman"/>
                    <a:ea typeface="Calibri"/>
                  </a:rPr>
                  <a:t>Проведем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𝐴𝐻</m:t>
                    </m:r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3" y="1779662"/>
                <a:ext cx="2211393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204" t="-983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344383" y="2524358"/>
                <a:ext cx="23953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>
                    <a:solidFill>
                      <a:srgbClr val="000000"/>
                    </a:solidFill>
                    <a:latin typeface="Times New Roman"/>
                    <a:ea typeface="Calibri"/>
                  </a:rPr>
                  <a:t>Докажем, что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𝐻𝑀</m:t>
                    </m:r>
                  </m:oMath>
                </a14:m>
                <a:r>
                  <a:rPr lang="ru-RU" dirty="0">
                    <a:solidFill>
                      <a:srgbClr val="000000"/>
                    </a:solidFill>
                    <a:latin typeface="Times New Roman"/>
                    <a:ea typeface="Calibri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3" y="2524358"/>
                <a:ext cx="2395399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2036" t="-9836" r="-48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344383" y="2897137"/>
                <a:ext cx="9728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𝐴𝐻</m:t>
                      </m:r>
                      <m:r>
                        <a:rPr lang="en-US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⊥</m:t>
                      </m:r>
                      <m:r>
                        <a:rPr lang="en-US" b="0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3" y="2897137"/>
                <a:ext cx="97289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75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344383" y="2160910"/>
                <a:ext cx="444364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Проведем прямую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libri"/>
                      </a:rPr>
                      <m:t>𝑎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libri"/>
                      </a:rPr>
                      <m:t>𝑀</m:t>
                    </m:r>
                    <m:r>
                      <a:rPr lang="en-US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libri"/>
                      </a:rPr>
                      <m:t>𝑎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𝐴𝑀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3" y="2160910"/>
                <a:ext cx="4443641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097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1114927" y="2893690"/>
                <a:ext cx="10631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ea typeface="Cambria Math"/>
                    <a:cs typeface="Times New Roman" pitchFamily="18" charset="0"/>
                  </a:rPr>
                  <a:t>,</a:t>
                </a:r>
                <a:r>
                  <a:rPr lang="ru-RU" dirty="0" smtClean="0">
                    <a:solidFill>
                      <a:srgbClr val="000000"/>
                    </a:solidFill>
                    <a:latin typeface="Times New Roman" pitchFamily="18" charset="0"/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𝐴𝑀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libri"/>
                      </a:rPr>
                      <m:t>𝑎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927" y="2893690"/>
                <a:ext cx="1063176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5172" t="-10000" r="-919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40462" y="3706119"/>
                <a:ext cx="185527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>
                    <a:latin typeface="Times New Roman"/>
                    <a:ea typeface="Calibri"/>
                  </a:rPr>
                  <a:t>Тогда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𝐴𝐻𝑀</m:t>
                    </m:r>
                  </m:oMath>
                </a14:m>
                <a:r>
                  <a:rPr lang="ru-RU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462" y="3706119"/>
                <a:ext cx="1855274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2961" t="-9836" r="-32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331995" y="4061887"/>
                <a:ext cx="4572000" cy="3693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𝐻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ea typeface="Calibri"/>
                        </a:rPr>
                        <m:t>𝑀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⊂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𝐴𝐻𝑀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95" y="4061887"/>
                <a:ext cx="4572000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1674531" y="4057692"/>
                <a:ext cx="15136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ru-RU" b="0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⊥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𝐻</m:t>
                      </m:r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531" y="4057692"/>
                <a:ext cx="1513619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333" r="-443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Прямоугольник 37"/>
          <p:cNvSpPr/>
          <p:nvPr/>
        </p:nvSpPr>
        <p:spPr>
          <a:xfrm>
            <a:off x="334924" y="4371950"/>
            <a:ext cx="2099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Теорема доказана.</a:t>
            </a:r>
            <a:endParaRPr lang="ru-RU" dirty="0"/>
          </a:p>
        </p:txBody>
      </p:sp>
      <p:sp>
        <p:nvSpPr>
          <p:cNvPr id="60" name="Полилиния 59"/>
          <p:cNvSpPr/>
          <p:nvPr/>
        </p:nvSpPr>
        <p:spPr>
          <a:xfrm>
            <a:off x="5944347" y="1891227"/>
            <a:ext cx="2952328" cy="1800199"/>
          </a:xfrm>
          <a:custGeom>
            <a:avLst/>
            <a:gdLst>
              <a:gd name="connsiteX0" fmla="*/ 0 w 2302934"/>
              <a:gd name="connsiteY0" fmla="*/ 702734 h 1329267"/>
              <a:gd name="connsiteX1" fmla="*/ 745067 w 2302934"/>
              <a:gd name="connsiteY1" fmla="*/ 0 h 1329267"/>
              <a:gd name="connsiteX2" fmla="*/ 2302934 w 2302934"/>
              <a:gd name="connsiteY2" fmla="*/ 567267 h 1329267"/>
              <a:gd name="connsiteX3" fmla="*/ 1464734 w 2302934"/>
              <a:gd name="connsiteY3" fmla="*/ 1329267 h 1329267"/>
              <a:gd name="connsiteX4" fmla="*/ 0 w 2302934"/>
              <a:gd name="connsiteY4" fmla="*/ 702734 h 132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2934" h="1329267">
                <a:moveTo>
                  <a:pt x="0" y="702734"/>
                </a:moveTo>
                <a:lnTo>
                  <a:pt x="745067" y="0"/>
                </a:lnTo>
                <a:lnTo>
                  <a:pt x="2302934" y="567267"/>
                </a:lnTo>
                <a:lnTo>
                  <a:pt x="1464734" y="1329267"/>
                </a:lnTo>
                <a:lnTo>
                  <a:pt x="0" y="70273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7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7502572" y="2587982"/>
            <a:ext cx="769396" cy="735463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олилиния 77"/>
          <p:cNvSpPr/>
          <p:nvPr/>
        </p:nvSpPr>
        <p:spPr>
          <a:xfrm>
            <a:off x="7828211" y="2788677"/>
            <a:ext cx="119062" cy="102393"/>
          </a:xfrm>
          <a:custGeom>
            <a:avLst/>
            <a:gdLst>
              <a:gd name="connsiteX0" fmla="*/ 0 w 119062"/>
              <a:gd name="connsiteY0" fmla="*/ 61912 h 102393"/>
              <a:gd name="connsiteX1" fmla="*/ 73818 w 119062"/>
              <a:gd name="connsiteY1" fmla="*/ 0 h 102393"/>
              <a:gd name="connsiteX2" fmla="*/ 119062 w 119062"/>
              <a:gd name="connsiteY2" fmla="*/ 102393 h 10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62" h="102393">
                <a:moveTo>
                  <a:pt x="0" y="61912"/>
                </a:moveTo>
                <a:lnTo>
                  <a:pt x="73818" y="0"/>
                </a:lnTo>
                <a:lnTo>
                  <a:pt x="119062" y="102393"/>
                </a:lnTo>
              </a:path>
            </a:pathLst>
          </a:cu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6434915" y="987574"/>
            <a:ext cx="1938866" cy="2192867"/>
          </a:xfrm>
          <a:custGeom>
            <a:avLst/>
            <a:gdLst>
              <a:gd name="connsiteX0" fmla="*/ 0 w 1938866"/>
              <a:gd name="connsiteY0" fmla="*/ 1371600 h 2192867"/>
              <a:gd name="connsiteX1" fmla="*/ 8466 w 1938866"/>
              <a:gd name="connsiteY1" fmla="*/ 0 h 2192867"/>
              <a:gd name="connsiteX2" fmla="*/ 1938866 w 1938866"/>
              <a:gd name="connsiteY2" fmla="*/ 812800 h 2192867"/>
              <a:gd name="connsiteX3" fmla="*/ 1938866 w 1938866"/>
              <a:gd name="connsiteY3" fmla="*/ 2192867 h 2192867"/>
              <a:gd name="connsiteX4" fmla="*/ 0 w 1938866"/>
              <a:gd name="connsiteY4" fmla="*/ 1371600 h 219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866" h="2192867">
                <a:moveTo>
                  <a:pt x="0" y="1371600"/>
                </a:moveTo>
                <a:lnTo>
                  <a:pt x="8466" y="0"/>
                </a:lnTo>
                <a:lnTo>
                  <a:pt x="1938866" y="812800"/>
                </a:lnTo>
                <a:lnTo>
                  <a:pt x="1938866" y="2192867"/>
                </a:lnTo>
                <a:lnTo>
                  <a:pt x="0" y="137160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7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7210895" y="1586049"/>
            <a:ext cx="22903" cy="10978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7209024" y="2682162"/>
            <a:ext cx="663028" cy="2824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7237370" y="1594150"/>
            <a:ext cx="638203" cy="13711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6946106" y="1353304"/>
                <a:ext cx="3856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6106" y="1353304"/>
                <a:ext cx="385683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2031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948264" y="2649448"/>
                <a:ext cx="4126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𝐻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2649448"/>
                <a:ext cx="412612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333" r="-1940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7681044" y="2937480"/>
                <a:ext cx="4403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1044" y="2937480"/>
                <a:ext cx="440377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333" r="-1944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7308304" y="2922810"/>
                <a:ext cx="4040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</m:oMath>
                  </m:oMathPara>
                </a14:m>
                <a:endParaRPr lang="ru-RU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2922810"/>
                <a:ext cx="404020" cy="400110"/>
              </a:xfrm>
              <a:prstGeom prst="rect">
                <a:avLst/>
              </a:prstGeom>
              <a:blipFill rotWithShape="1">
                <a:blip r:embed="rId16"/>
                <a:stretch>
                  <a:fillRect t="-7576" r="-21212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5940152" y="2573167"/>
                <a:ext cx="4040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2573167"/>
                <a:ext cx="404020" cy="400110"/>
              </a:xfrm>
              <a:prstGeom prst="rect">
                <a:avLst/>
              </a:prstGeom>
              <a:blipFill rotWithShape="1">
                <a:blip r:embed="rId17"/>
                <a:stretch>
                  <a:fillRect t="-7576" r="-22388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Полилиния 74"/>
          <p:cNvSpPr/>
          <p:nvPr/>
        </p:nvSpPr>
        <p:spPr>
          <a:xfrm>
            <a:off x="7215437" y="2600461"/>
            <a:ext cx="73819" cy="109538"/>
          </a:xfrm>
          <a:custGeom>
            <a:avLst/>
            <a:gdLst>
              <a:gd name="connsiteX0" fmla="*/ 0 w 73819"/>
              <a:gd name="connsiteY0" fmla="*/ 0 h 123825"/>
              <a:gd name="connsiteX1" fmla="*/ 73819 w 73819"/>
              <a:gd name="connsiteY1" fmla="*/ 40481 h 123825"/>
              <a:gd name="connsiteX2" fmla="*/ 69056 w 73819"/>
              <a:gd name="connsiteY2" fmla="*/ 123825 h 123825"/>
              <a:gd name="connsiteX0" fmla="*/ 0 w 73819"/>
              <a:gd name="connsiteY0" fmla="*/ 0 h 102394"/>
              <a:gd name="connsiteX1" fmla="*/ 73819 w 73819"/>
              <a:gd name="connsiteY1" fmla="*/ 19050 h 102394"/>
              <a:gd name="connsiteX2" fmla="*/ 69056 w 73819"/>
              <a:gd name="connsiteY2" fmla="*/ 102394 h 102394"/>
              <a:gd name="connsiteX0" fmla="*/ 0 w 73819"/>
              <a:gd name="connsiteY0" fmla="*/ 0 h 109538"/>
              <a:gd name="connsiteX1" fmla="*/ 73819 w 73819"/>
              <a:gd name="connsiteY1" fmla="*/ 26194 h 109538"/>
              <a:gd name="connsiteX2" fmla="*/ 69056 w 73819"/>
              <a:gd name="connsiteY2" fmla="*/ 109538 h 10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819" h="109538">
                <a:moveTo>
                  <a:pt x="0" y="0"/>
                </a:moveTo>
                <a:lnTo>
                  <a:pt x="73819" y="26194"/>
                </a:lnTo>
                <a:lnTo>
                  <a:pt x="69056" y="109538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Прямоугольник 75"/>
              <p:cNvSpPr/>
              <p:nvPr/>
            </p:nvSpPr>
            <p:spPr>
              <a:xfrm>
                <a:off x="348929" y="3337612"/>
                <a:ext cx="4162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𝐴𝐻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𝐴𝑀</m:t>
                    </m:r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𝐴𝐻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𝐴𝐻𝑀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𝐴𝑀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𝐴𝐻𝑀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6" name="Прямоугольник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29" y="3337612"/>
                <a:ext cx="4162806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10000" r="-14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Полилиния 76"/>
          <p:cNvSpPr/>
          <p:nvPr/>
        </p:nvSpPr>
        <p:spPr>
          <a:xfrm>
            <a:off x="7743303" y="2939639"/>
            <a:ext cx="73819" cy="78582"/>
          </a:xfrm>
          <a:custGeom>
            <a:avLst/>
            <a:gdLst>
              <a:gd name="connsiteX0" fmla="*/ 59532 w 73819"/>
              <a:gd name="connsiteY0" fmla="*/ 0 h 78582"/>
              <a:gd name="connsiteX1" fmla="*/ 0 w 73819"/>
              <a:gd name="connsiteY1" fmla="*/ 50007 h 78582"/>
              <a:gd name="connsiteX2" fmla="*/ 73819 w 73819"/>
              <a:gd name="connsiteY2" fmla="*/ 78582 h 7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819" h="78582">
                <a:moveTo>
                  <a:pt x="59532" y="0"/>
                </a:moveTo>
                <a:lnTo>
                  <a:pt x="0" y="50007"/>
                </a:lnTo>
                <a:lnTo>
                  <a:pt x="73819" y="78582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2" name="Группа 4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3267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3" grpId="0"/>
      <p:bldP spid="15" grpId="0"/>
      <p:bldP spid="18" grpId="0"/>
      <p:bldP spid="19" grpId="0"/>
      <p:bldP spid="32" grpId="0"/>
      <p:bldP spid="33" grpId="0"/>
      <p:bldP spid="34" grpId="0"/>
      <p:bldP spid="35" grpId="0"/>
      <p:bldP spid="24" grpId="0"/>
      <p:bldP spid="25" grpId="0"/>
      <p:bldP spid="26" grpId="0"/>
      <p:bldP spid="38" grpId="0"/>
      <p:bldP spid="60" grpId="0" animBg="1"/>
      <p:bldP spid="78" grpId="0" animBg="1"/>
      <p:bldP spid="68" grpId="0" animBg="1"/>
      <p:bldP spid="21" grpId="0"/>
      <p:bldP spid="22" grpId="0"/>
      <p:bldP spid="53" grpId="0"/>
      <p:bldP spid="30" grpId="0"/>
      <p:bldP spid="28" grpId="0"/>
      <p:bldP spid="75" grpId="0" animBg="1"/>
      <p:bldP spid="76" grpId="0"/>
      <p:bldP spid="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58183" y="411510"/>
            <a:ext cx="14556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latin typeface="Times New Roman"/>
                <a:ea typeface="Calibri"/>
              </a:rPr>
              <a:t>Замечание.</a:t>
            </a:r>
            <a:endParaRPr lang="ru-RU" sz="2000" b="1" i="1" dirty="0"/>
          </a:p>
        </p:txBody>
      </p:sp>
      <p:sp>
        <p:nvSpPr>
          <p:cNvPr id="17" name="Полилиния 16"/>
          <p:cNvSpPr/>
          <p:nvPr/>
        </p:nvSpPr>
        <p:spPr>
          <a:xfrm>
            <a:off x="4860032" y="1603195"/>
            <a:ext cx="3672408" cy="2696747"/>
          </a:xfrm>
          <a:custGeom>
            <a:avLst/>
            <a:gdLst>
              <a:gd name="connsiteX0" fmla="*/ 0 w 2302934"/>
              <a:gd name="connsiteY0" fmla="*/ 702734 h 1329267"/>
              <a:gd name="connsiteX1" fmla="*/ 745067 w 2302934"/>
              <a:gd name="connsiteY1" fmla="*/ 0 h 1329267"/>
              <a:gd name="connsiteX2" fmla="*/ 2302934 w 2302934"/>
              <a:gd name="connsiteY2" fmla="*/ 567267 h 1329267"/>
              <a:gd name="connsiteX3" fmla="*/ 1464734 w 2302934"/>
              <a:gd name="connsiteY3" fmla="*/ 1329267 h 1329267"/>
              <a:gd name="connsiteX4" fmla="*/ 0 w 2302934"/>
              <a:gd name="connsiteY4" fmla="*/ 702734 h 132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2934" h="1329267">
                <a:moveTo>
                  <a:pt x="0" y="702734"/>
                </a:moveTo>
                <a:lnTo>
                  <a:pt x="745067" y="0"/>
                </a:lnTo>
                <a:lnTo>
                  <a:pt x="2302934" y="567267"/>
                </a:lnTo>
                <a:lnTo>
                  <a:pt x="1464734" y="1329267"/>
                </a:lnTo>
                <a:lnTo>
                  <a:pt x="0" y="702734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6214468" y="1195910"/>
            <a:ext cx="13716" cy="15056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 flipV="1">
            <a:off x="6216514" y="2700388"/>
            <a:ext cx="1086395" cy="462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6212595" y="2699714"/>
            <a:ext cx="663028" cy="2824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228184" y="1203598"/>
            <a:ext cx="650960" cy="17792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5868144" y="915566"/>
                <a:ext cx="3856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915566"/>
                <a:ext cx="385683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5951835" y="2667000"/>
                <a:ext cx="4126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𝐻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835" y="2667000"/>
                <a:ext cx="412612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19118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6684615" y="2955032"/>
                <a:ext cx="4403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4615" y="2955032"/>
                <a:ext cx="440377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1805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7020272" y="2258317"/>
                <a:ext cx="4040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</m:oMath>
                  </m:oMathPara>
                </a14:m>
                <a:endParaRPr lang="ru-RU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2258317"/>
                <a:ext cx="404020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21212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/>
          <p:cNvCxnSpPr/>
          <p:nvPr/>
        </p:nvCxnSpPr>
        <p:spPr>
          <a:xfrm flipH="1">
            <a:off x="6256257" y="2505382"/>
            <a:ext cx="1124055" cy="107448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4932040" y="2747704"/>
                <a:ext cx="4040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chemeClr val="accent5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sz="20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747704"/>
                <a:ext cx="404020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692" r="-24242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Полилиния 27"/>
          <p:cNvSpPr/>
          <p:nvPr/>
        </p:nvSpPr>
        <p:spPr>
          <a:xfrm>
            <a:off x="6219008" y="2618013"/>
            <a:ext cx="73819" cy="109538"/>
          </a:xfrm>
          <a:custGeom>
            <a:avLst/>
            <a:gdLst>
              <a:gd name="connsiteX0" fmla="*/ 0 w 73819"/>
              <a:gd name="connsiteY0" fmla="*/ 0 h 123825"/>
              <a:gd name="connsiteX1" fmla="*/ 73819 w 73819"/>
              <a:gd name="connsiteY1" fmla="*/ 40481 h 123825"/>
              <a:gd name="connsiteX2" fmla="*/ 69056 w 73819"/>
              <a:gd name="connsiteY2" fmla="*/ 123825 h 123825"/>
              <a:gd name="connsiteX0" fmla="*/ 0 w 73819"/>
              <a:gd name="connsiteY0" fmla="*/ 0 h 102394"/>
              <a:gd name="connsiteX1" fmla="*/ 73819 w 73819"/>
              <a:gd name="connsiteY1" fmla="*/ 19050 h 102394"/>
              <a:gd name="connsiteX2" fmla="*/ 69056 w 73819"/>
              <a:gd name="connsiteY2" fmla="*/ 102394 h 102394"/>
              <a:gd name="connsiteX0" fmla="*/ 0 w 73819"/>
              <a:gd name="connsiteY0" fmla="*/ 0 h 109538"/>
              <a:gd name="connsiteX1" fmla="*/ 73819 w 73819"/>
              <a:gd name="connsiteY1" fmla="*/ 26194 h 109538"/>
              <a:gd name="connsiteX2" fmla="*/ 69056 w 73819"/>
              <a:gd name="connsiteY2" fmla="*/ 109538 h 10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819" h="109538">
                <a:moveTo>
                  <a:pt x="0" y="0"/>
                </a:moveTo>
                <a:lnTo>
                  <a:pt x="73819" y="26194"/>
                </a:lnTo>
                <a:lnTo>
                  <a:pt x="69056" y="109538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6746874" y="2957191"/>
            <a:ext cx="73819" cy="78582"/>
          </a:xfrm>
          <a:custGeom>
            <a:avLst/>
            <a:gdLst>
              <a:gd name="connsiteX0" fmla="*/ 59532 w 73819"/>
              <a:gd name="connsiteY0" fmla="*/ 0 h 78582"/>
              <a:gd name="connsiteX1" fmla="*/ 0 w 73819"/>
              <a:gd name="connsiteY1" fmla="*/ 50007 h 78582"/>
              <a:gd name="connsiteX2" fmla="*/ 73819 w 73819"/>
              <a:gd name="connsiteY2" fmla="*/ 78582 h 7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819" h="78582">
                <a:moveTo>
                  <a:pt x="59532" y="0"/>
                </a:moveTo>
                <a:lnTo>
                  <a:pt x="0" y="50007"/>
                </a:lnTo>
                <a:lnTo>
                  <a:pt x="73819" y="78582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6831782" y="2806229"/>
            <a:ext cx="119062" cy="102393"/>
          </a:xfrm>
          <a:custGeom>
            <a:avLst/>
            <a:gdLst>
              <a:gd name="connsiteX0" fmla="*/ 0 w 119062"/>
              <a:gd name="connsiteY0" fmla="*/ 61912 h 102393"/>
              <a:gd name="connsiteX1" fmla="*/ 73818 w 119062"/>
              <a:gd name="connsiteY1" fmla="*/ 0 h 102393"/>
              <a:gd name="connsiteX2" fmla="*/ 119062 w 119062"/>
              <a:gd name="connsiteY2" fmla="*/ 102393 h 10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62" h="102393">
                <a:moveTo>
                  <a:pt x="0" y="61912"/>
                </a:moveTo>
                <a:lnTo>
                  <a:pt x="73818" y="0"/>
                </a:lnTo>
                <a:lnTo>
                  <a:pt x="119062" y="102393"/>
                </a:lnTo>
              </a:path>
            </a:pathLst>
          </a:cu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850855" y="2948724"/>
            <a:ext cx="72000" cy="72000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1426434" y="915566"/>
                <a:ext cx="14893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libri"/>
                      </a:rPr>
                      <m:t>𝑎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libri"/>
                      </a:rPr>
                      <m:t>𝑀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434" y="915566"/>
                <a:ext cx="1489382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9836" r="-614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7424247" y="2468701"/>
                <a:ext cx="38587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ru-RU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4247" y="2468701"/>
                <a:ext cx="385875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576" r="-23810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Прямая соединительная линия 39"/>
          <p:cNvCxnSpPr/>
          <p:nvPr/>
        </p:nvCxnSpPr>
        <p:spPr>
          <a:xfrm flipH="1">
            <a:off x="6660232" y="2715766"/>
            <a:ext cx="1124055" cy="107448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1472964" y="1275606"/>
                <a:ext cx="14128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libri"/>
                      </a:rPr>
                      <m:t>𝑏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libri"/>
                      </a:rPr>
                      <m:t>𝑏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964" y="1275606"/>
                <a:ext cx="1412887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9836" r="-432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946199" y="1677981"/>
                <a:ext cx="2376264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dirty="0" smtClean="0">
                    <a:latin typeface="Times New Roman"/>
                    <a:ea typeface="Calibri"/>
                  </a:rPr>
                  <a:t>Углы </a:t>
                </a:r>
                <a:r>
                  <a:rPr lang="ru-RU" dirty="0">
                    <a:latin typeface="Times New Roman"/>
                    <a:ea typeface="Calibri"/>
                  </a:rPr>
                  <a:t>между прямыми </a:t>
                </a:r>
                <a:endParaRPr lang="ru-RU" dirty="0" smtClean="0">
                  <a:latin typeface="Times New Roman"/>
                  <a:ea typeface="Calibri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libri"/>
                      </a:rPr>
                      <m:t>𝑏</m:t>
                    </m:r>
                  </m:oMath>
                </a14:m>
                <a:r>
                  <a:rPr lang="ru-RU" dirty="0">
                    <a:latin typeface="Times New Roman"/>
                    <a:ea typeface="Calibri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𝐴𝑀</m:t>
                    </m:r>
                  </m:oMath>
                </a14:m>
                <a:r>
                  <a:rPr lang="ru-RU" dirty="0">
                    <a:latin typeface="Times New Roman"/>
                    <a:ea typeface="Calibri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𝐻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𝑀</m:t>
                    </m:r>
                  </m:oMath>
                </a14:m>
                <a:endParaRPr lang="ru-RU" dirty="0"/>
              </a:p>
              <a:p>
                <a:pPr algn="ctr"/>
                <a:r>
                  <a:rPr lang="ru-RU" i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/>
                    <a:ea typeface="Calibri"/>
                  </a:rPr>
                  <a:t>не </a:t>
                </a:r>
                <a:r>
                  <a:rPr lang="ru-RU" i="1" dirty="0">
                    <a:solidFill>
                      <a:schemeClr val="tx2">
                        <a:lumMod val="50000"/>
                      </a:schemeClr>
                    </a:solidFill>
                    <a:latin typeface="Times New Roman"/>
                    <a:ea typeface="Calibri"/>
                  </a:rPr>
                  <a:t>изменятся</a:t>
                </a:r>
                <a:r>
                  <a:rPr lang="ru-RU" dirty="0">
                    <a:latin typeface="Times New Roman"/>
                    <a:ea typeface="Calibri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199" y="1677981"/>
                <a:ext cx="2376264" cy="923330"/>
              </a:xfrm>
              <a:prstGeom prst="rect">
                <a:avLst/>
              </a:prstGeom>
              <a:blipFill rotWithShape="1">
                <a:blip r:embed="rId11"/>
                <a:stretch>
                  <a:fillRect l="-1282" t="-3289" r="-5897"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704774" y="2631019"/>
                <a:ext cx="2952328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dirty="0">
                    <a:latin typeface="Times New Roman"/>
                    <a:ea typeface="Calibri"/>
                  </a:rPr>
                  <a:t>И из </a:t>
                </a:r>
                <a:r>
                  <a:rPr lang="ru-RU" dirty="0" smtClean="0">
                    <a:latin typeface="Times New Roman"/>
                    <a:ea typeface="Calibri"/>
                  </a:rPr>
                  <a:t>того, что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libri"/>
                      </a:rPr>
                      <m:t>𝑏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𝐴𝑀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ru-RU" dirty="0" smtClean="0">
                  <a:latin typeface="Times New Roman"/>
                  <a:ea typeface="Calibri"/>
                </a:endParaRPr>
              </a:p>
              <a:p>
                <a:pPr algn="ctr"/>
                <a:r>
                  <a:rPr lang="ru-RU" dirty="0" smtClean="0">
                    <a:latin typeface="Times New Roman"/>
                    <a:ea typeface="Calibri"/>
                  </a:rPr>
                  <a:t>будет </a:t>
                </a:r>
                <a:r>
                  <a:rPr lang="ru-RU" dirty="0">
                    <a:latin typeface="Times New Roman"/>
                    <a:ea typeface="Calibri"/>
                  </a:rPr>
                  <a:t>вытекать</a:t>
                </a:r>
                <a:r>
                  <a:rPr lang="ru-RU" dirty="0" smtClean="0">
                    <a:latin typeface="Times New Roman"/>
                    <a:ea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libri"/>
                      </a:rPr>
                      <m:t>𝑏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𝐻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𝑀</m:t>
                    </m:r>
                  </m:oMath>
                </a14:m>
                <a:endParaRPr lang="ru-RU" dirty="0"/>
              </a:p>
              <a:p>
                <a:pPr algn="ctr"/>
                <a:r>
                  <a:rPr lang="ru-RU" dirty="0">
                    <a:latin typeface="Times New Roman"/>
                    <a:ea typeface="Calibri"/>
                  </a:rPr>
                  <a:t>и наоборот.</a:t>
                </a:r>
                <a:endParaRPr lang="ru-RU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774" y="2631019"/>
                <a:ext cx="2952328" cy="923330"/>
              </a:xfrm>
              <a:prstGeom prst="rect">
                <a:avLst/>
              </a:prstGeom>
              <a:blipFill rotWithShape="1">
                <a:blip r:embed="rId12"/>
                <a:stretch>
                  <a:fillRect t="-3311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Прямая соединительная линия 46"/>
          <p:cNvCxnSpPr/>
          <p:nvPr/>
        </p:nvCxnSpPr>
        <p:spPr>
          <a:xfrm>
            <a:off x="6228184" y="1203598"/>
            <a:ext cx="1073770" cy="19633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олилиния 48"/>
          <p:cNvSpPr/>
          <p:nvPr/>
        </p:nvSpPr>
        <p:spPr>
          <a:xfrm>
            <a:off x="7257822" y="3011513"/>
            <a:ext cx="119062" cy="102393"/>
          </a:xfrm>
          <a:custGeom>
            <a:avLst/>
            <a:gdLst>
              <a:gd name="connsiteX0" fmla="*/ 0 w 119062"/>
              <a:gd name="connsiteY0" fmla="*/ 61912 h 102393"/>
              <a:gd name="connsiteX1" fmla="*/ 73818 w 119062"/>
              <a:gd name="connsiteY1" fmla="*/ 0 h 102393"/>
              <a:gd name="connsiteX2" fmla="*/ 119062 w 119062"/>
              <a:gd name="connsiteY2" fmla="*/ 102393 h 10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62" h="102393">
                <a:moveTo>
                  <a:pt x="0" y="61912"/>
                </a:moveTo>
                <a:lnTo>
                  <a:pt x="73818" y="0"/>
                </a:lnTo>
                <a:lnTo>
                  <a:pt x="119062" y="102393"/>
                </a:lnTo>
              </a:path>
            </a:pathLst>
          </a:cu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7182002" y="3142667"/>
            <a:ext cx="73819" cy="78582"/>
          </a:xfrm>
          <a:custGeom>
            <a:avLst/>
            <a:gdLst>
              <a:gd name="connsiteX0" fmla="*/ 59532 w 73819"/>
              <a:gd name="connsiteY0" fmla="*/ 0 h 78582"/>
              <a:gd name="connsiteX1" fmla="*/ 0 w 73819"/>
              <a:gd name="connsiteY1" fmla="*/ 50007 h 78582"/>
              <a:gd name="connsiteX2" fmla="*/ 73819 w 73819"/>
              <a:gd name="connsiteY2" fmla="*/ 78582 h 7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819" h="78582">
                <a:moveTo>
                  <a:pt x="59532" y="0"/>
                </a:moveTo>
                <a:lnTo>
                  <a:pt x="0" y="50007"/>
                </a:lnTo>
                <a:lnTo>
                  <a:pt x="73819" y="78582"/>
                </a:lnTo>
              </a:path>
            </a:pathLst>
          </a:cu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274408" y="3129702"/>
            <a:ext cx="72000" cy="72000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7164288" y="3147814"/>
                <a:ext cx="4403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3147814"/>
                <a:ext cx="440377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1944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6660232" y="2994506"/>
                <a:ext cx="5092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b="0" i="1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2994506"/>
                <a:ext cx="509242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1566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Группа 45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5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9830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7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2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7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 animBg="1"/>
      <p:bldP spid="22" grpId="0"/>
      <p:bldP spid="23" grpId="0"/>
      <p:bldP spid="24" grpId="0"/>
      <p:bldP spid="24" grpId="1"/>
      <p:bldP spid="25" grpId="0"/>
      <p:bldP spid="27" grpId="0"/>
      <p:bldP spid="28" grpId="0" animBg="1"/>
      <p:bldP spid="29" grpId="0" animBg="1"/>
      <p:bldP spid="30" grpId="0" animBg="1"/>
      <p:bldP spid="35" grpId="0" animBg="1"/>
      <p:bldP spid="33" grpId="0"/>
      <p:bldP spid="39" grpId="0"/>
      <p:bldP spid="41" grpId="0"/>
      <p:bldP spid="42" grpId="0"/>
      <p:bldP spid="43" grpId="0"/>
      <p:bldP spid="49" grpId="0" animBg="1"/>
      <p:bldP spid="50" grpId="0" animBg="1"/>
      <p:bldP spid="36" grpId="0" animBg="1"/>
      <p:bldP spid="37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323528" y="2851035"/>
                <a:ext cx="4572000" cy="83099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ru-RU" sz="1600" dirty="0">
                    <a:latin typeface="Times New Roman"/>
                    <a:ea typeface="Calibri"/>
                  </a:rPr>
                  <a:t>Таким образом, </a:t>
                </a:r>
                <a:r>
                  <a:rPr lang="ru-RU" sz="1600" i="1" dirty="0">
                    <a:solidFill>
                      <a:schemeClr val="tx2">
                        <a:lumMod val="50000"/>
                      </a:schemeClr>
                    </a:solidFill>
                    <a:latin typeface="Times New Roman"/>
                    <a:ea typeface="Calibri"/>
                  </a:rPr>
                  <a:t>по теореме о </a:t>
                </a:r>
                <a:r>
                  <a:rPr lang="ru-RU" sz="1600" i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/>
                    <a:ea typeface="Calibri"/>
                  </a:rPr>
                  <a:t>трёх перпендикулярах</a:t>
                </a:r>
                <a:r>
                  <a:rPr lang="ru-RU" sz="1600" i="1" dirty="0" smtClean="0">
                    <a:latin typeface="Times New Roman"/>
                    <a:ea typeface="Calibri"/>
                  </a:rPr>
                  <a:t>,</a:t>
                </a:r>
                <a:r>
                  <a:rPr lang="ru-RU" sz="1600" dirty="0" smtClean="0">
                    <a:latin typeface="Times New Roman"/>
                    <a:ea typeface="Calibri"/>
                  </a:rPr>
                  <a:t> </a:t>
                </a:r>
                <a:r>
                  <a:rPr lang="ru-RU" sz="1600" dirty="0">
                    <a:latin typeface="Times New Roman"/>
                    <a:ea typeface="Calibri"/>
                  </a:rPr>
                  <a:t>из того что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𝐴𝐷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𝐴𝐶</m:t>
                    </m:r>
                  </m:oMath>
                </a14:m>
                <a:r>
                  <a:rPr lang="ru-RU" sz="1600" dirty="0">
                    <a:latin typeface="Times New Roman"/>
                    <a:ea typeface="Calibri"/>
                  </a:rPr>
                  <a:t> и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𝐶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𝐵𝐶</m:t>
                    </m:r>
                  </m:oMath>
                </a14:m>
                <a:r>
                  <a:rPr lang="ru-RU" sz="1600" dirty="0">
                    <a:latin typeface="Times New Roman"/>
                    <a:ea typeface="Calibri"/>
                  </a:rPr>
                  <a:t>, следует, что</a:t>
                </a:r>
                <a:r>
                  <a:rPr lang="ru-RU" sz="1600" dirty="0" smtClean="0">
                    <a:latin typeface="Times New Roman"/>
                    <a:ea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𝐷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𝐶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𝐵𝐶</m:t>
                    </m:r>
                  </m:oMath>
                </a14:m>
                <a:r>
                  <a:rPr lang="ru-RU" sz="1600" dirty="0">
                    <a:latin typeface="Times New Roman"/>
                    <a:ea typeface="Calibri"/>
                  </a:rPr>
                  <a:t>. </a:t>
                </a:r>
                <a:endParaRPr lang="ru-RU" sz="1600" dirty="0"/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851035"/>
                <a:ext cx="4572000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667" t="-2206" r="-1333" b="-8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4924" y="267494"/>
                <a:ext cx="85575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 smtClean="0">
                    <a:latin typeface="Times New Roman" pitchFamily="18" charset="0"/>
                    <a:cs typeface="Times New Roman" pitchFamily="18" charset="0"/>
                  </a:rPr>
                  <a:t>Задача.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В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∆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𝐴𝐵𝐶</m:t>
                    </m:r>
                  </m:oMath>
                </a14:m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9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0°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, а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𝐴𝐷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– перпендикуляр к плоскости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∆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𝐴𝐵𝐶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. Докажите, что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∆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𝐵𝐶𝐷</m:t>
                    </m:r>
                  </m:oMath>
                </a14:m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прямоугольный.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24" y="267494"/>
                <a:ext cx="8557556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427" t="-3125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334924" y="890165"/>
            <a:ext cx="17490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Доказательство. </a:t>
            </a:r>
            <a:endParaRPr lang="ru-RU" sz="16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34924" y="4414005"/>
            <a:ext cx="28133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Что и требовалось доказать.</a:t>
            </a:r>
            <a:endParaRPr lang="ru-RU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327800" y="1255037"/>
                <a:ext cx="172392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dirty="0" smtClean="0">
                    <a:latin typeface="Times New Roman"/>
                    <a:ea typeface="Calibri"/>
                  </a:rPr>
                  <a:t>Пусть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∆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𝐴𝐵𝐶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ru-RU" sz="1600" dirty="0" smtClean="0">
                    <a:latin typeface="Times New Roman"/>
                    <a:ea typeface="Calibri"/>
                  </a:rPr>
                  <a:t>. </a:t>
                </a:r>
                <a:endParaRPr lang="ru-RU" sz="1600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800" y="1255037"/>
                <a:ext cx="1723920" cy="338554"/>
              </a:xfrm>
              <a:prstGeom prst="rect">
                <a:avLst/>
              </a:prstGeom>
              <a:blipFill rotWithShape="1">
                <a:blip r:embed="rId5"/>
                <a:stretch>
                  <a:fillRect l="-2120" t="-7273" r="-6360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Прямоугольник 76"/>
              <p:cNvSpPr/>
              <p:nvPr/>
            </p:nvSpPr>
            <p:spPr>
              <a:xfrm>
                <a:off x="323529" y="1610602"/>
                <a:ext cx="489654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dirty="0" smtClean="0">
                    <a:latin typeface="Times New Roman"/>
                    <a:ea typeface="Calibri"/>
                  </a:rPr>
                  <a:t>Т. к.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𝐴𝐷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– по условию, то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𝐴𝐷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>
                    <a:latin typeface="Times New Roman"/>
                    <a:ea typeface="Calibri"/>
                  </a:rPr>
                  <a:t>перпендикулярна любой прямой лежащей в этой плоскости.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7" name="Прямоугольник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9" y="1610602"/>
                <a:ext cx="4896544" cy="584775"/>
              </a:xfrm>
              <a:prstGeom prst="rect">
                <a:avLst/>
              </a:prstGeom>
              <a:blipFill rotWithShape="1">
                <a:blip r:embed="rId6"/>
                <a:stretch>
                  <a:fillRect l="-623" t="-3125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Прямоугольник 77"/>
              <p:cNvSpPr/>
              <p:nvPr/>
            </p:nvSpPr>
            <p:spPr>
              <a:xfrm>
                <a:off x="323528" y="2207235"/>
                <a:ext cx="88941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/>
                          <a:cs typeface="Times New Roman" pitchFamily="18" charset="0"/>
                        </a:rPr>
                        <m:t>𝐴𝐶</m:t>
                      </m:r>
                      <m:r>
                        <a:rPr lang="en-US" sz="1600" i="1" dirty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⊂</m:t>
                      </m:r>
                      <m:r>
                        <a:rPr lang="en-US" sz="1600" i="1" dirty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78" name="Прямоугольник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207235"/>
                <a:ext cx="889410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357" r="-5479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Прямоугольник 82"/>
              <p:cNvSpPr/>
              <p:nvPr/>
            </p:nvSpPr>
            <p:spPr>
              <a:xfrm>
                <a:off x="323528" y="3672796"/>
                <a:ext cx="232871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Тогда в</a:t>
                </a:r>
                <a:r>
                  <a:rPr lang="ru-RU" sz="16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∆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𝐵𝐶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𝐷</m:t>
                    </m:r>
                  </m:oMath>
                </a14:m>
                <a:r>
                  <a:rPr lang="ru-RU" sz="1600" dirty="0" smtClean="0">
                    <a:latin typeface="Times New Roman"/>
                    <a:ea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=90°</m:t>
                    </m:r>
                  </m:oMath>
                </a14:m>
                <a:r>
                  <a:rPr lang="ru-RU" sz="1600" dirty="0">
                    <a:latin typeface="Times New Roman"/>
                    <a:ea typeface="Calibri"/>
                  </a:rPr>
                  <a:t>.</a:t>
                </a:r>
                <a:endParaRPr lang="ru-RU" sz="1600" dirty="0"/>
              </a:p>
            </p:txBody>
          </p:sp>
        </mc:Choice>
        <mc:Fallback xmlns="">
          <p:sp>
            <p:nvSpPr>
              <p:cNvPr id="83" name="Прямоугольник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672796"/>
                <a:ext cx="2328714" cy="338554"/>
              </a:xfrm>
              <a:prstGeom prst="rect">
                <a:avLst/>
              </a:prstGeom>
              <a:blipFill rotWithShape="1">
                <a:blip r:embed="rId8"/>
                <a:stretch>
                  <a:fillRect l="-1309" t="-7143" r="-235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23528" y="2546069"/>
                <a:ext cx="3312368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dirty="0" smtClean="0">
                    <a:solidFill>
                      <a:schemeClr val="tx1"/>
                    </a:solidFill>
                    <a:latin typeface="Times New Roman"/>
                    <a:ea typeface="Calibri"/>
                  </a:rPr>
                  <a:t>Т. к. 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в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∆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𝐴𝐵𝐶</m:t>
                    </m:r>
                  </m:oMath>
                </a14:m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=90°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то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𝐶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𝐵𝐶</m:t>
                    </m:r>
                  </m:oMath>
                </a14:m>
                <a:r>
                  <a:rPr lang="ru-RU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546069"/>
                <a:ext cx="3312368" cy="338554"/>
              </a:xfrm>
              <a:prstGeom prst="rect">
                <a:avLst/>
              </a:prstGeom>
              <a:blipFill rotWithShape="1">
                <a:blip r:embed="rId9"/>
                <a:stretch>
                  <a:fillRect l="-921" t="-5455" r="-1842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Куб 48"/>
          <p:cNvSpPr/>
          <p:nvPr/>
        </p:nvSpPr>
        <p:spPr>
          <a:xfrm>
            <a:off x="4572000" y="2355726"/>
            <a:ext cx="4271089" cy="1402765"/>
          </a:xfrm>
          <a:prstGeom prst="cube">
            <a:avLst>
              <a:gd name="adj" fmla="val 98685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5796136" y="2571750"/>
            <a:ext cx="1944216" cy="576064"/>
            <a:chOff x="5796136" y="2571750"/>
            <a:chExt cx="1944216" cy="576064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5796136" y="2571750"/>
              <a:ext cx="360040" cy="57606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6156176" y="2571750"/>
              <a:ext cx="1584176" cy="57606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3147814"/>
              <a:ext cx="194421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6156176" y="2307193"/>
                <a:ext cx="3856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2307193"/>
                <a:ext cx="385682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7533853" y="3113906"/>
                <a:ext cx="3960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3853" y="3113906"/>
                <a:ext cx="396070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2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5527154" y="3066281"/>
                <a:ext cx="3855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/>
                          <a:cs typeface="Times New Roman" pitchFamily="18" charset="0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7154" y="3066281"/>
                <a:ext cx="385555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олилиния 16"/>
          <p:cNvSpPr/>
          <p:nvPr/>
        </p:nvSpPr>
        <p:spPr>
          <a:xfrm>
            <a:off x="5883275" y="3019425"/>
            <a:ext cx="127000" cy="114300"/>
          </a:xfrm>
          <a:custGeom>
            <a:avLst/>
            <a:gdLst>
              <a:gd name="connsiteX0" fmla="*/ 0 w 127000"/>
              <a:gd name="connsiteY0" fmla="*/ 0 h 114300"/>
              <a:gd name="connsiteX1" fmla="*/ 127000 w 127000"/>
              <a:gd name="connsiteY1" fmla="*/ 6350 h 114300"/>
              <a:gd name="connsiteX2" fmla="*/ 57150 w 127000"/>
              <a:gd name="connsiteY2" fmla="*/ 11430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00" h="114300">
                <a:moveTo>
                  <a:pt x="0" y="0"/>
                </a:moveTo>
                <a:lnTo>
                  <a:pt x="127000" y="6350"/>
                </a:lnTo>
                <a:lnTo>
                  <a:pt x="57150" y="114300"/>
                </a:lnTo>
              </a:path>
            </a:pathLst>
          </a:cu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6156176" y="1419622"/>
            <a:ext cx="0" cy="1152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5988955" y="1091411"/>
                <a:ext cx="40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955" y="1091411"/>
                <a:ext cx="404598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Полилиния 26"/>
          <p:cNvSpPr/>
          <p:nvPr/>
        </p:nvSpPr>
        <p:spPr>
          <a:xfrm>
            <a:off x="6149975" y="2444750"/>
            <a:ext cx="101600" cy="225425"/>
          </a:xfrm>
          <a:custGeom>
            <a:avLst/>
            <a:gdLst>
              <a:gd name="connsiteX0" fmla="*/ 0 w 101600"/>
              <a:gd name="connsiteY0" fmla="*/ 0 h 225425"/>
              <a:gd name="connsiteX1" fmla="*/ 101600 w 101600"/>
              <a:gd name="connsiteY1" fmla="*/ 41275 h 225425"/>
              <a:gd name="connsiteX2" fmla="*/ 82550 w 101600"/>
              <a:gd name="connsiteY2" fmla="*/ 225425 h 22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" h="225425">
                <a:moveTo>
                  <a:pt x="0" y="0"/>
                </a:moveTo>
                <a:lnTo>
                  <a:pt x="101600" y="41275"/>
                </a:lnTo>
                <a:lnTo>
                  <a:pt x="82550" y="225425"/>
                </a:lnTo>
              </a:path>
            </a:pathLst>
          </a:cu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6156176" y="1419622"/>
            <a:ext cx="1584176" cy="17281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5796136" y="1419622"/>
            <a:ext cx="360040" cy="17281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Прямоугольник 74"/>
              <p:cNvSpPr/>
              <p:nvPr/>
            </p:nvSpPr>
            <p:spPr>
              <a:xfrm>
                <a:off x="4716016" y="3395776"/>
                <a:ext cx="4040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sz="2000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5" name="Прямоугольник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395776"/>
                <a:ext cx="404020" cy="400110"/>
              </a:xfrm>
              <a:prstGeom prst="rect">
                <a:avLst/>
              </a:prstGeom>
              <a:blipFill rotWithShape="1">
                <a:blip r:embed="rId14"/>
                <a:stretch>
                  <a:fillRect t="-7576" r="-22727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Прямоугольник 78"/>
              <p:cNvSpPr/>
              <p:nvPr/>
            </p:nvSpPr>
            <p:spPr>
              <a:xfrm>
                <a:off x="1173982" y="2210568"/>
                <a:ext cx="14094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ru-RU" sz="1600" b="0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𝐴𝐷</m:t>
                      </m:r>
                      <m:r>
                        <a:rPr lang="en-US" sz="1600" i="1" dirty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⊥</m:t>
                      </m:r>
                      <m:r>
                        <a:rPr lang="en-US" sz="1600" i="1" dirty="0">
                          <a:latin typeface="Cambria Math"/>
                          <a:cs typeface="Times New Roman" pitchFamily="18" charset="0"/>
                        </a:rPr>
                        <m:t>𝐴𝐶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79" name="Прямоугольник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982" y="2210568"/>
                <a:ext cx="1409488" cy="338554"/>
              </a:xfrm>
              <a:prstGeom prst="rect">
                <a:avLst/>
              </a:prstGeom>
              <a:blipFill rotWithShape="1">
                <a:blip r:embed="rId15"/>
                <a:stretch>
                  <a:fillRect t="-5455" r="-3030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Полилиния 34"/>
          <p:cNvSpPr/>
          <p:nvPr/>
        </p:nvSpPr>
        <p:spPr>
          <a:xfrm>
            <a:off x="6086475" y="2482850"/>
            <a:ext cx="63500" cy="161925"/>
          </a:xfrm>
          <a:custGeom>
            <a:avLst/>
            <a:gdLst>
              <a:gd name="connsiteX0" fmla="*/ 63500 w 63500"/>
              <a:gd name="connsiteY0" fmla="*/ 0 h 161925"/>
              <a:gd name="connsiteX1" fmla="*/ 0 w 63500"/>
              <a:gd name="connsiteY1" fmla="*/ 82550 h 161925"/>
              <a:gd name="connsiteX2" fmla="*/ 9525 w 63500"/>
              <a:gd name="connsiteY2" fmla="*/ 161925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500" h="161925">
                <a:moveTo>
                  <a:pt x="63500" y="0"/>
                </a:moveTo>
                <a:lnTo>
                  <a:pt x="0" y="82550"/>
                </a:lnTo>
                <a:lnTo>
                  <a:pt x="9525" y="161925"/>
                </a:lnTo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327800" y="4011910"/>
                <a:ext cx="307526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 smtClean="0">
                    <a:latin typeface="Times New Roman"/>
                    <a:ea typeface="Calibri"/>
                  </a:rPr>
                  <a:t>Значит</a:t>
                </a:r>
                <a:r>
                  <a:rPr lang="ru-RU" sz="1600" dirty="0">
                    <a:latin typeface="Times New Roman"/>
                    <a:ea typeface="Calibri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∆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𝐵𝐶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𝐷</m:t>
                    </m:r>
                  </m:oMath>
                </a14:m>
                <a:r>
                  <a:rPr lang="ru-RU" sz="1600" dirty="0">
                    <a:latin typeface="Times New Roman"/>
                    <a:ea typeface="Calibri"/>
                  </a:rPr>
                  <a:t> – прямоугольный. </a:t>
                </a:r>
                <a:endParaRPr lang="ru-RU" sz="1600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800" y="4011910"/>
                <a:ext cx="3075265" cy="338554"/>
              </a:xfrm>
              <a:prstGeom prst="rect">
                <a:avLst/>
              </a:prstGeom>
              <a:blipFill rotWithShape="1">
                <a:blip r:embed="rId16"/>
                <a:stretch>
                  <a:fillRect l="-1190" t="-7143" r="-158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Полилиния 38"/>
          <p:cNvSpPr/>
          <p:nvPr/>
        </p:nvSpPr>
        <p:spPr>
          <a:xfrm>
            <a:off x="5800725" y="1422400"/>
            <a:ext cx="1924050" cy="1720850"/>
          </a:xfrm>
          <a:custGeom>
            <a:avLst/>
            <a:gdLst>
              <a:gd name="connsiteX0" fmla="*/ 0 w 1924050"/>
              <a:gd name="connsiteY0" fmla="*/ 1720850 h 1720850"/>
              <a:gd name="connsiteX1" fmla="*/ 355600 w 1924050"/>
              <a:gd name="connsiteY1" fmla="*/ 0 h 1720850"/>
              <a:gd name="connsiteX2" fmla="*/ 1924050 w 1924050"/>
              <a:gd name="connsiteY2" fmla="*/ 1714500 h 1720850"/>
              <a:gd name="connsiteX3" fmla="*/ 0 w 1924050"/>
              <a:gd name="connsiteY3" fmla="*/ 1720850 h 172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4050" h="1720850">
                <a:moveTo>
                  <a:pt x="0" y="1720850"/>
                </a:moveTo>
                <a:lnTo>
                  <a:pt x="355600" y="0"/>
                </a:lnTo>
                <a:lnTo>
                  <a:pt x="1924050" y="1714500"/>
                </a:lnTo>
                <a:lnTo>
                  <a:pt x="0" y="172085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 rot="16200000">
            <a:off x="5807422" y="3014519"/>
            <a:ext cx="143670" cy="96838"/>
          </a:xfrm>
          <a:custGeom>
            <a:avLst/>
            <a:gdLst>
              <a:gd name="connsiteX0" fmla="*/ 0 w 146050"/>
              <a:gd name="connsiteY0" fmla="*/ 25400 h 82550"/>
              <a:gd name="connsiteX1" fmla="*/ 120650 w 146050"/>
              <a:gd name="connsiteY1" fmla="*/ 82550 h 82550"/>
              <a:gd name="connsiteX2" fmla="*/ 146050 w 146050"/>
              <a:gd name="connsiteY2" fmla="*/ 0 h 82550"/>
              <a:gd name="connsiteX0" fmla="*/ 0 w 146050"/>
              <a:gd name="connsiteY0" fmla="*/ 25400 h 96838"/>
              <a:gd name="connsiteX1" fmla="*/ 142081 w 146050"/>
              <a:gd name="connsiteY1" fmla="*/ 96838 h 96838"/>
              <a:gd name="connsiteX2" fmla="*/ 146050 w 146050"/>
              <a:gd name="connsiteY2" fmla="*/ 0 h 96838"/>
              <a:gd name="connsiteX0" fmla="*/ 0 w 148431"/>
              <a:gd name="connsiteY0" fmla="*/ 68263 h 96838"/>
              <a:gd name="connsiteX1" fmla="*/ 144462 w 148431"/>
              <a:gd name="connsiteY1" fmla="*/ 96838 h 96838"/>
              <a:gd name="connsiteX2" fmla="*/ 148431 w 148431"/>
              <a:gd name="connsiteY2" fmla="*/ 0 h 96838"/>
              <a:gd name="connsiteX0" fmla="*/ 0 w 148432"/>
              <a:gd name="connsiteY0" fmla="*/ 56360 h 96838"/>
              <a:gd name="connsiteX1" fmla="*/ 144463 w 148432"/>
              <a:gd name="connsiteY1" fmla="*/ 96838 h 96838"/>
              <a:gd name="connsiteX2" fmla="*/ 148432 w 148432"/>
              <a:gd name="connsiteY2" fmla="*/ 0 h 96838"/>
              <a:gd name="connsiteX0" fmla="*/ 0 w 148432"/>
              <a:gd name="connsiteY0" fmla="*/ 73029 h 96838"/>
              <a:gd name="connsiteX1" fmla="*/ 144463 w 148432"/>
              <a:gd name="connsiteY1" fmla="*/ 96838 h 96838"/>
              <a:gd name="connsiteX2" fmla="*/ 148432 w 148432"/>
              <a:gd name="connsiteY2" fmla="*/ 0 h 96838"/>
              <a:gd name="connsiteX0" fmla="*/ 0 w 143670"/>
              <a:gd name="connsiteY0" fmla="*/ 61122 h 96838"/>
              <a:gd name="connsiteX1" fmla="*/ 139701 w 143670"/>
              <a:gd name="connsiteY1" fmla="*/ 96838 h 96838"/>
              <a:gd name="connsiteX2" fmla="*/ 143670 w 143670"/>
              <a:gd name="connsiteY2" fmla="*/ 0 h 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670" h="96838">
                <a:moveTo>
                  <a:pt x="0" y="61122"/>
                </a:moveTo>
                <a:lnTo>
                  <a:pt x="139701" y="96838"/>
                </a:lnTo>
                <a:cubicBezTo>
                  <a:pt x="148168" y="69321"/>
                  <a:pt x="135203" y="27517"/>
                  <a:pt x="143670" y="0"/>
                </a:cubicBezTo>
              </a:path>
            </a:pathLst>
          </a:cu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4" name="Группа 4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4365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" grpId="0"/>
      <p:bldP spid="3" grpId="0"/>
      <p:bldP spid="42" grpId="0"/>
      <p:bldP spid="38" grpId="0"/>
      <p:bldP spid="77" grpId="0"/>
      <p:bldP spid="78" grpId="0"/>
      <p:bldP spid="83" grpId="0"/>
      <p:bldP spid="20" grpId="0"/>
      <p:bldP spid="49" grpId="0" animBg="1"/>
      <p:bldP spid="13" grpId="0"/>
      <p:bldP spid="14" grpId="0"/>
      <p:bldP spid="15" grpId="0"/>
      <p:bldP spid="17" grpId="0" animBg="1"/>
      <p:bldP spid="25" grpId="0"/>
      <p:bldP spid="27" grpId="0" animBg="1"/>
      <p:bldP spid="75" grpId="0"/>
      <p:bldP spid="79" grpId="0"/>
      <p:bldP spid="35" grpId="0" animBg="1"/>
      <p:bldP spid="37" grpId="0"/>
      <p:bldP spid="39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7" name="Прямая соединительная линия 116"/>
          <p:cNvCxnSpPr/>
          <p:nvPr/>
        </p:nvCxnSpPr>
        <p:spPr>
          <a:xfrm flipH="1" flipV="1">
            <a:off x="7329733" y="1700511"/>
            <a:ext cx="667168" cy="1230810"/>
          </a:xfrm>
          <a:prstGeom prst="line">
            <a:avLst/>
          </a:prstGeom>
          <a:ln w="28575">
            <a:solidFill>
              <a:schemeClr val="accent4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2916" y="267494"/>
                <a:ext cx="85575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 smtClean="0">
                    <a:latin typeface="Times New Roman" pitchFamily="18" charset="0"/>
                    <a:cs typeface="Times New Roman" pitchFamily="18" charset="0"/>
                  </a:rPr>
                  <a:t>Задача.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𝐴𝐵𝐶𝐷</m:t>
                    </m:r>
                    <m:sSub>
                      <m:sSubPr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– куб. Точка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𝑀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– точка пересечения диагоналей грани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. Точка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𝑁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– середина ребра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𝐷</m:t>
                    </m:r>
                    <m:sSub>
                      <m:sSubPr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. Докажите, что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𝑀𝑁</m:t>
                    </m:r>
                    <m:r>
                      <a:rPr lang="en-US" sz="1600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sSub>
                      <m:sSubPr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916" y="267494"/>
                <a:ext cx="8557556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356" t="-3125" r="-214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262916" y="990010"/>
            <a:ext cx="17490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Доказательство. </a:t>
            </a:r>
            <a:endParaRPr lang="ru-RU" sz="16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62916" y="3867894"/>
            <a:ext cx="28133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Что и требовалось доказать</a:t>
            </a:r>
            <a:r>
              <a:rPr lang="ru-RU" sz="1600" dirty="0" smtClean="0">
                <a:latin typeface="Times New Roman"/>
                <a:ea typeface="Calibri"/>
              </a:rPr>
              <a:t>.</a:t>
            </a:r>
            <a:endParaRPr lang="ru-RU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255792" y="1749644"/>
                <a:ext cx="4532232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dirty="0" smtClean="0">
                    <a:latin typeface="Times New Roman"/>
                    <a:ea typeface="Calibri"/>
                  </a:rPr>
                  <a:t>Прямая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𝐷</m:t>
                    </m:r>
                  </m:oMath>
                </a14:m>
                <a:r>
                  <a:rPr lang="ru-RU" sz="1600" dirty="0" smtClean="0">
                    <a:latin typeface="Times New Roman"/>
                    <a:ea typeface="Calibri"/>
                  </a:rPr>
                  <a:t> – проекция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𝐷</m:t>
                    </m:r>
                  </m:oMath>
                </a14:m>
                <a:r>
                  <a:rPr lang="ru-RU" sz="1600" dirty="0" smtClean="0">
                    <a:latin typeface="Times New Roman"/>
                    <a:ea typeface="Calibri"/>
                  </a:rPr>
                  <a:t> на плоскость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𝐴𝐷</m:t>
                    </m:r>
                  </m:oMath>
                </a14:m>
                <a:r>
                  <a:rPr lang="ru-RU" sz="1600" dirty="0" smtClean="0">
                    <a:latin typeface="Times New Roman"/>
                    <a:ea typeface="Calibri"/>
                  </a:rPr>
                  <a:t>. </a:t>
                </a:r>
                <a:endParaRPr lang="ru-RU" sz="1600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792" y="1749644"/>
                <a:ext cx="4532232" cy="338554"/>
              </a:xfrm>
              <a:prstGeom prst="rect">
                <a:avLst/>
              </a:prstGeom>
              <a:blipFill rotWithShape="1">
                <a:blip r:embed="rId4"/>
                <a:stretch>
                  <a:fillRect l="-808" t="-7143" r="-107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Прямоугольник 76"/>
              <p:cNvSpPr/>
              <p:nvPr/>
            </p:nvSpPr>
            <p:spPr>
              <a:xfrm>
                <a:off x="251520" y="2105209"/>
                <a:ext cx="120795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 dirty="0">
                          <a:latin typeface="Cambria Math"/>
                          <a:cs typeface="Times New Roman" pitchFamily="18" charset="0"/>
                        </a:rPr>
                        <m:t>𝐷</m:t>
                      </m:r>
                      <m:r>
                        <a:rPr lang="en-US" sz="1600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⊥</m:t>
                      </m:r>
                      <m:r>
                        <a:rPr lang="en-US" sz="1600" i="1" dirty="0">
                          <a:latin typeface="Cambria Math"/>
                          <a:cs typeface="Times New Roman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7" name="Прямоугольник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105209"/>
                <a:ext cx="1207959" cy="338554"/>
              </a:xfrm>
              <a:prstGeom prst="rect">
                <a:avLst/>
              </a:prstGeom>
              <a:blipFill rotWithShape="1">
                <a:blip r:embed="rId5"/>
                <a:stretch>
                  <a:fillRect t="-5357" r="-202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Прямоугольник 82"/>
              <p:cNvSpPr/>
              <p:nvPr/>
            </p:nvSpPr>
            <p:spPr>
              <a:xfrm>
                <a:off x="251520" y="2493467"/>
                <a:ext cx="482388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 smtClean="0">
                    <a:latin typeface="Times New Roman"/>
                    <a:ea typeface="Calibri"/>
                  </a:rPr>
                  <a:t>Следовательно, </a:t>
                </a:r>
                <a:r>
                  <a:rPr lang="ru-RU" sz="1600" i="1" dirty="0">
                    <a:solidFill>
                      <a:schemeClr val="tx2">
                        <a:lumMod val="50000"/>
                      </a:schemeClr>
                    </a:solidFill>
                    <a:latin typeface="Times New Roman"/>
                    <a:ea typeface="Calibri"/>
                  </a:rPr>
                  <a:t>по теореме о </a:t>
                </a:r>
                <a:r>
                  <a:rPr lang="ru-RU" sz="1600" i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/>
                    <a:ea typeface="Calibri"/>
                  </a:rPr>
                  <a:t>трёх </a:t>
                </a:r>
                <a:r>
                  <a:rPr lang="ru-RU" sz="1600" i="1" dirty="0">
                    <a:solidFill>
                      <a:schemeClr val="tx2">
                        <a:lumMod val="50000"/>
                      </a:schemeClr>
                    </a:solidFill>
                    <a:latin typeface="Times New Roman"/>
                    <a:ea typeface="Calibri"/>
                  </a:rPr>
                  <a:t>перпендикулярах</a:t>
                </a:r>
                <a:r>
                  <a:rPr lang="ru-RU" sz="1600" dirty="0">
                    <a:latin typeface="Times New Roman"/>
                    <a:ea typeface="Calibri"/>
                  </a:rPr>
                  <a:t>,</a:t>
                </a:r>
                <a:endParaRPr lang="ru-RU" sz="1600" dirty="0" smtClean="0">
                  <a:latin typeface="Times New Roman"/>
                  <a:ea typeface="Calibri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𝐷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𝐴</m:t>
                    </m:r>
                    <m:sSub>
                      <m:sSubPr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600" dirty="0" smtClean="0">
                    <a:latin typeface="Times New Roman"/>
                    <a:ea typeface="Calibri"/>
                  </a:rPr>
                  <a:t>.</a:t>
                </a:r>
                <a:endParaRPr lang="ru-RU" sz="1600" dirty="0"/>
              </a:p>
            </p:txBody>
          </p:sp>
        </mc:Choice>
        <mc:Fallback xmlns="">
          <p:sp>
            <p:nvSpPr>
              <p:cNvPr id="83" name="Прямоугольник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493467"/>
                <a:ext cx="4823885" cy="584775"/>
              </a:xfrm>
              <a:prstGeom prst="rect">
                <a:avLst/>
              </a:prstGeom>
              <a:blipFill rotWithShape="1">
                <a:blip r:embed="rId6"/>
                <a:stretch>
                  <a:fillRect l="-631" t="-3125" r="-253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259987" y="1403008"/>
                <a:ext cx="15037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 dirty="0">
                          <a:latin typeface="Cambria Math"/>
                          <a:ea typeface="Cambria Math"/>
                          <a:cs typeface="Times New Roman" pitchFamily="18" charset="0"/>
                        </a:rPr>
                        <m:t>⊥</m:t>
                      </m:r>
                      <m:sSub>
                        <m:sSubPr>
                          <m:ctrlP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 dirty="0">
                          <a:latin typeface="Cambria Math"/>
                          <a:cs typeface="Times New Roman" pitchFamily="18" charset="0"/>
                        </a:rPr>
                        <m:t>𝐴𝐷</m:t>
                      </m:r>
                    </m:oMath>
                  </m:oMathPara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87" y="1403008"/>
                <a:ext cx="1503701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276921" y="3457332"/>
                <a:ext cx="185595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 smtClean="0">
                    <a:latin typeface="Times New Roman"/>
                    <a:ea typeface="Calibri"/>
                  </a:rPr>
                  <a:t>Значит</a:t>
                </a:r>
                <a:r>
                  <a:rPr lang="ru-RU" sz="1600" dirty="0">
                    <a:latin typeface="Times New Roman"/>
                    <a:ea typeface="Calibri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𝑀𝑁</m:t>
                    </m:r>
                    <m:r>
                      <a:rPr lang="en-US" sz="1600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𝐴</m:t>
                    </m:r>
                    <m:sSub>
                      <m:sSubPr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600" dirty="0">
                    <a:latin typeface="Times New Roman"/>
                    <a:ea typeface="Calibri"/>
                  </a:rPr>
                  <a:t>.</a:t>
                </a:r>
                <a:endParaRPr lang="ru-RU" sz="1600" dirty="0"/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921" y="3457332"/>
                <a:ext cx="1855957" cy="338554"/>
              </a:xfrm>
              <a:prstGeom prst="rect">
                <a:avLst/>
              </a:prstGeom>
              <a:blipFill rotWithShape="1">
                <a:blip r:embed="rId8"/>
                <a:stretch>
                  <a:fillRect l="-1639" t="-7143" r="-3279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1" name="Полилиния 130"/>
          <p:cNvSpPr/>
          <p:nvPr/>
        </p:nvSpPr>
        <p:spPr>
          <a:xfrm>
            <a:off x="6610350" y="1352550"/>
            <a:ext cx="1395413" cy="2614613"/>
          </a:xfrm>
          <a:custGeom>
            <a:avLst/>
            <a:gdLst>
              <a:gd name="connsiteX0" fmla="*/ 0 w 1395413"/>
              <a:gd name="connsiteY0" fmla="*/ 0 h 2614613"/>
              <a:gd name="connsiteX1" fmla="*/ 1395413 w 1395413"/>
              <a:gd name="connsiteY1" fmla="*/ 642938 h 2614613"/>
              <a:gd name="connsiteX2" fmla="*/ 1395413 w 1395413"/>
              <a:gd name="connsiteY2" fmla="*/ 2614613 h 2614613"/>
              <a:gd name="connsiteX3" fmla="*/ 0 w 1395413"/>
              <a:gd name="connsiteY3" fmla="*/ 0 h 261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413" h="2614613">
                <a:moveTo>
                  <a:pt x="0" y="0"/>
                </a:moveTo>
                <a:lnTo>
                  <a:pt x="1395413" y="642938"/>
                </a:lnTo>
                <a:lnTo>
                  <a:pt x="1395413" y="261461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6" name="Группа 95"/>
          <p:cNvGrpSpPr/>
          <p:nvPr/>
        </p:nvGrpSpPr>
        <p:grpSpPr>
          <a:xfrm>
            <a:off x="5520360" y="908836"/>
            <a:ext cx="3427194" cy="3391106"/>
            <a:chOff x="5631692" y="867941"/>
            <a:chExt cx="2813483" cy="2881764"/>
          </a:xfrm>
        </p:grpSpPr>
        <p:grpSp>
          <p:nvGrpSpPr>
            <p:cNvPr id="97" name="Группа 96"/>
            <p:cNvGrpSpPr/>
            <p:nvPr/>
          </p:nvGrpSpPr>
          <p:grpSpPr>
            <a:xfrm>
              <a:off x="5980299" y="1241698"/>
              <a:ext cx="2232248" cy="2232248"/>
              <a:chOff x="3347864" y="2571750"/>
              <a:chExt cx="1584176" cy="1584176"/>
            </a:xfrm>
          </p:grpSpPr>
          <p:sp>
            <p:nvSpPr>
              <p:cNvPr id="106" name="Куб 105"/>
              <p:cNvSpPr/>
              <p:nvPr/>
            </p:nvSpPr>
            <p:spPr>
              <a:xfrm>
                <a:off x="3347864" y="2571750"/>
                <a:ext cx="1584176" cy="1584176"/>
              </a:xfrm>
              <a:prstGeom prst="cube">
                <a:avLst/>
              </a:prstGeom>
              <a:noFill/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07" name="Прямая соединительная линия 106"/>
              <p:cNvCxnSpPr/>
              <p:nvPr/>
            </p:nvCxnSpPr>
            <p:spPr>
              <a:xfrm>
                <a:off x="3739190" y="2581890"/>
                <a:ext cx="0" cy="1181583"/>
              </a:xfrm>
              <a:prstGeom prst="line">
                <a:avLst/>
              </a:prstGeom>
              <a:ln w="19050">
                <a:solidFill>
                  <a:srgbClr val="0070C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Прямая соединительная линия 107"/>
              <p:cNvCxnSpPr/>
              <p:nvPr/>
            </p:nvCxnSpPr>
            <p:spPr>
              <a:xfrm flipH="1">
                <a:off x="3767212" y="3758803"/>
                <a:ext cx="1155211" cy="0"/>
              </a:xfrm>
              <a:prstGeom prst="line">
                <a:avLst/>
              </a:prstGeom>
              <a:ln w="19050">
                <a:solidFill>
                  <a:srgbClr val="0070C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Прямая соединительная линия 108"/>
              <p:cNvCxnSpPr/>
              <p:nvPr/>
            </p:nvCxnSpPr>
            <p:spPr>
              <a:xfrm flipV="1">
                <a:off x="3347864" y="3765281"/>
                <a:ext cx="396044" cy="388746"/>
              </a:xfrm>
              <a:prstGeom prst="line">
                <a:avLst/>
              </a:prstGeom>
              <a:ln w="19050">
                <a:solidFill>
                  <a:srgbClr val="0070C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Прямоугольник 97"/>
                <p:cNvSpPr/>
                <p:nvPr/>
              </p:nvSpPr>
              <p:spPr>
                <a:xfrm>
                  <a:off x="5868144" y="3435846"/>
                  <a:ext cx="316617" cy="31385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</m:oMath>
                    </m:oMathPara>
                  </a14:m>
                  <a:endParaRPr lang="ru-RU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Прямоугольник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8144" y="3435846"/>
                  <a:ext cx="316617" cy="313859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t="-8197" r="-20313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Прямоугольник 98"/>
                <p:cNvSpPr/>
                <p:nvPr/>
              </p:nvSpPr>
              <p:spPr>
                <a:xfrm>
                  <a:off x="6429703" y="2879394"/>
                  <a:ext cx="325145" cy="31385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oMath>
                    </m:oMathPara>
                  </a14:m>
                  <a:endParaRPr lang="ru-RU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Прямоугольник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29703" y="2879394"/>
                  <a:ext cx="325145" cy="313859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t="-8333" r="-20000" b="-2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Прямоугольник 99"/>
                <p:cNvSpPr/>
                <p:nvPr/>
              </p:nvSpPr>
              <p:spPr>
                <a:xfrm>
                  <a:off x="7818891" y="2879394"/>
                  <a:ext cx="316513" cy="31385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oMath>
                    </m:oMathPara>
                  </a14:m>
                  <a:endParaRPr lang="ru-RU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Прямоугольник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18891" y="2879394"/>
                  <a:ext cx="316513" cy="313859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t="-8333" r="-22222" b="-2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Прямоугольник 100"/>
                <p:cNvSpPr/>
                <p:nvPr/>
              </p:nvSpPr>
              <p:spPr>
                <a:xfrm>
                  <a:off x="7587778" y="3430126"/>
                  <a:ext cx="332146" cy="31385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itchFamily="18" charset="0"/>
                          </a:rPr>
                          <m:t>𝐷</m:t>
                        </m:r>
                      </m:oMath>
                    </m:oMathPara>
                  </a14:m>
                  <a:endParaRPr lang="ru-RU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Прямоугольник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87778" y="3430126"/>
                  <a:ext cx="332146" cy="313859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t="-8197" r="-21212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Прямоугольник 101"/>
                <p:cNvSpPr/>
                <p:nvPr/>
              </p:nvSpPr>
              <p:spPr>
                <a:xfrm>
                  <a:off x="5631692" y="1751087"/>
                  <a:ext cx="398522" cy="31385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ru-RU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Прямоугольник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1692" y="1751087"/>
                  <a:ext cx="398522" cy="313859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t="-8197" r="-16250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Прямоугольник 102"/>
                <p:cNvSpPr/>
                <p:nvPr/>
              </p:nvSpPr>
              <p:spPr>
                <a:xfrm>
                  <a:off x="6482308" y="867941"/>
                  <a:ext cx="395469" cy="31385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ru-RU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Прямоугольник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82308" y="867941"/>
                  <a:ext cx="395469" cy="313859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t="-8333" r="-17722" b="-2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Прямоугольник 103"/>
                <p:cNvSpPr/>
                <p:nvPr/>
              </p:nvSpPr>
              <p:spPr>
                <a:xfrm>
                  <a:off x="8064339" y="877466"/>
                  <a:ext cx="380836" cy="31385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ru-RU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Прямоугольник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64339" y="877466"/>
                  <a:ext cx="380836" cy="313859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t="-8197" r="-18421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Прямоугольник 104"/>
                <p:cNvSpPr/>
                <p:nvPr/>
              </p:nvSpPr>
              <p:spPr>
                <a:xfrm>
                  <a:off x="7585465" y="1751320"/>
                  <a:ext cx="399260" cy="31385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0070C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ru-RU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Прямоугольник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85465" y="1751320"/>
                  <a:ext cx="399260" cy="313859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t="-8197" r="-16456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4" name="Прямая соединительная линия 43"/>
          <p:cNvCxnSpPr/>
          <p:nvPr/>
        </p:nvCxnSpPr>
        <p:spPr>
          <a:xfrm>
            <a:off x="6602376" y="1354833"/>
            <a:ext cx="1401764" cy="633635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5967110" y="1360349"/>
            <a:ext cx="2682388" cy="635302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Овал 109"/>
          <p:cNvSpPr/>
          <p:nvPr/>
        </p:nvSpPr>
        <p:spPr>
          <a:xfrm>
            <a:off x="7277824" y="1642502"/>
            <a:ext cx="72000" cy="720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Прямоугольник 110"/>
              <p:cNvSpPr/>
              <p:nvPr/>
            </p:nvSpPr>
            <p:spPr>
              <a:xfrm>
                <a:off x="7209244" y="1351806"/>
                <a:ext cx="41088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𝑀</m:t>
                      </m:r>
                    </m:oMath>
                  </m:oMathPara>
                </a14:m>
                <a:endParaRPr lang="ru-RU" sz="14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111" name="Прямоугольник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9244" y="1351806"/>
                <a:ext cx="410882" cy="338554"/>
              </a:xfrm>
              <a:prstGeom prst="rect">
                <a:avLst/>
              </a:prstGeom>
              <a:blipFill rotWithShape="1">
                <a:blip r:embed="rId17"/>
                <a:stretch>
                  <a:fillRect t="-5455" r="-11940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Прямоугольник 111"/>
              <p:cNvSpPr/>
              <p:nvPr/>
            </p:nvSpPr>
            <p:spPr>
              <a:xfrm>
                <a:off x="7961661" y="2715766"/>
                <a:ext cx="38683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ru-RU" sz="14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112" name="Прямоугольник 1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1661" y="2715766"/>
                <a:ext cx="386837" cy="338554"/>
              </a:xfrm>
              <a:prstGeom prst="rect">
                <a:avLst/>
              </a:prstGeom>
              <a:blipFill rotWithShape="1">
                <a:blip r:embed="rId18"/>
                <a:stretch>
                  <a:fillRect t="-3571" r="-1250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8" name="Прямая соединительная линия 127"/>
          <p:cNvCxnSpPr>
            <a:stCxn id="124" idx="2"/>
          </p:cNvCxnSpPr>
          <p:nvPr/>
        </p:nvCxnSpPr>
        <p:spPr>
          <a:xfrm flipH="1" flipV="1">
            <a:off x="6588224" y="1347614"/>
            <a:ext cx="1408015" cy="2624311"/>
          </a:xfrm>
          <a:prstGeom prst="line">
            <a:avLst/>
          </a:prstGeom>
          <a:ln w="1270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Овал 112"/>
          <p:cNvSpPr/>
          <p:nvPr/>
        </p:nvSpPr>
        <p:spPr>
          <a:xfrm>
            <a:off x="7975472" y="2902464"/>
            <a:ext cx="72000" cy="720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14" name="Прямая соединительная линия 113"/>
          <p:cNvCxnSpPr/>
          <p:nvPr/>
        </p:nvCxnSpPr>
        <p:spPr>
          <a:xfrm>
            <a:off x="7933516" y="2571750"/>
            <a:ext cx="144016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Полилиния 123"/>
          <p:cNvSpPr/>
          <p:nvPr/>
        </p:nvSpPr>
        <p:spPr>
          <a:xfrm>
            <a:off x="5952667" y="2014538"/>
            <a:ext cx="2048335" cy="1957387"/>
          </a:xfrm>
          <a:custGeom>
            <a:avLst/>
            <a:gdLst>
              <a:gd name="connsiteX0" fmla="*/ 0 w 2052638"/>
              <a:gd name="connsiteY0" fmla="*/ 4762 h 1966912"/>
              <a:gd name="connsiteX1" fmla="*/ 2052638 w 2052638"/>
              <a:gd name="connsiteY1" fmla="*/ 0 h 1966912"/>
              <a:gd name="connsiteX2" fmla="*/ 2052638 w 2052638"/>
              <a:gd name="connsiteY2" fmla="*/ 1966912 h 1966912"/>
              <a:gd name="connsiteX3" fmla="*/ 4763 w 2052638"/>
              <a:gd name="connsiteY3" fmla="*/ 1962150 h 1966912"/>
              <a:gd name="connsiteX4" fmla="*/ 0 w 2052638"/>
              <a:gd name="connsiteY4" fmla="*/ 4762 h 1966912"/>
              <a:gd name="connsiteX0" fmla="*/ 0 w 2052638"/>
              <a:gd name="connsiteY0" fmla="*/ 4762 h 1966912"/>
              <a:gd name="connsiteX1" fmla="*/ 2052638 w 2052638"/>
              <a:gd name="connsiteY1" fmla="*/ 0 h 1966912"/>
              <a:gd name="connsiteX2" fmla="*/ 2052638 w 2052638"/>
              <a:gd name="connsiteY2" fmla="*/ 1966912 h 1966912"/>
              <a:gd name="connsiteX3" fmla="*/ 9525 w 2052638"/>
              <a:gd name="connsiteY3" fmla="*/ 1962150 h 1966912"/>
              <a:gd name="connsiteX4" fmla="*/ 0 w 2052638"/>
              <a:gd name="connsiteY4" fmla="*/ 4762 h 1966912"/>
              <a:gd name="connsiteX0" fmla="*/ 0 w 2047875"/>
              <a:gd name="connsiteY0" fmla="*/ 4762 h 1966912"/>
              <a:gd name="connsiteX1" fmla="*/ 2047875 w 2047875"/>
              <a:gd name="connsiteY1" fmla="*/ 0 h 1966912"/>
              <a:gd name="connsiteX2" fmla="*/ 2047875 w 2047875"/>
              <a:gd name="connsiteY2" fmla="*/ 1966912 h 1966912"/>
              <a:gd name="connsiteX3" fmla="*/ 4762 w 2047875"/>
              <a:gd name="connsiteY3" fmla="*/ 1962150 h 1966912"/>
              <a:gd name="connsiteX4" fmla="*/ 0 w 2047875"/>
              <a:gd name="connsiteY4" fmla="*/ 4762 h 1966912"/>
              <a:gd name="connsiteX0" fmla="*/ 0 w 2052638"/>
              <a:gd name="connsiteY0" fmla="*/ 0 h 1962150"/>
              <a:gd name="connsiteX1" fmla="*/ 2052638 w 2052638"/>
              <a:gd name="connsiteY1" fmla="*/ 4763 h 1962150"/>
              <a:gd name="connsiteX2" fmla="*/ 2047875 w 2052638"/>
              <a:gd name="connsiteY2" fmla="*/ 1962150 h 1962150"/>
              <a:gd name="connsiteX3" fmla="*/ 4762 w 2052638"/>
              <a:gd name="connsiteY3" fmla="*/ 1957388 h 1962150"/>
              <a:gd name="connsiteX4" fmla="*/ 0 w 2052638"/>
              <a:gd name="connsiteY4" fmla="*/ 0 h 1962150"/>
              <a:gd name="connsiteX0" fmla="*/ 459 w 2048335"/>
              <a:gd name="connsiteY0" fmla="*/ 0 h 1957387"/>
              <a:gd name="connsiteX1" fmla="*/ 2048335 w 2048335"/>
              <a:gd name="connsiteY1" fmla="*/ 0 h 1957387"/>
              <a:gd name="connsiteX2" fmla="*/ 2043572 w 2048335"/>
              <a:gd name="connsiteY2" fmla="*/ 1957387 h 1957387"/>
              <a:gd name="connsiteX3" fmla="*/ 459 w 2048335"/>
              <a:gd name="connsiteY3" fmla="*/ 1952625 h 1957387"/>
              <a:gd name="connsiteX4" fmla="*/ 459 w 2048335"/>
              <a:gd name="connsiteY4" fmla="*/ 0 h 1957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335" h="1957387">
                <a:moveTo>
                  <a:pt x="459" y="0"/>
                </a:moveTo>
                <a:lnTo>
                  <a:pt x="2048335" y="0"/>
                </a:lnTo>
                <a:cubicBezTo>
                  <a:pt x="2046747" y="652462"/>
                  <a:pt x="2045160" y="1304925"/>
                  <a:pt x="2043572" y="1957387"/>
                </a:cubicBezTo>
                <a:lnTo>
                  <a:pt x="459" y="1952625"/>
                </a:lnTo>
                <a:cubicBezTo>
                  <a:pt x="-1129" y="1300162"/>
                  <a:pt x="2047" y="652463"/>
                  <a:pt x="459" y="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5" name="Прямая соединительная линия 114"/>
          <p:cNvCxnSpPr/>
          <p:nvPr/>
        </p:nvCxnSpPr>
        <p:spPr>
          <a:xfrm>
            <a:off x="7933516" y="3435846"/>
            <a:ext cx="144016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flipV="1">
            <a:off x="5960585" y="2014979"/>
            <a:ext cx="2033081" cy="1953828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Прямоугольник 124"/>
              <p:cNvSpPr/>
              <p:nvPr/>
            </p:nvSpPr>
            <p:spPr>
              <a:xfrm>
                <a:off x="1616613" y="1400929"/>
                <a:ext cx="167526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ru-RU" sz="1600" b="0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  </m:t>
                      </m:r>
                      <m:sSub>
                        <m:sSubPr>
                          <m:ctrlP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 dirty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⊥</m:t>
                      </m:r>
                      <m:sSub>
                        <m:sSubPr>
                          <m:ctrlP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600" i="1" dirty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 dirty="0">
                          <a:latin typeface="Cambria Math"/>
                          <a:cs typeface="Times New Roman" pitchFamily="18" charset="0"/>
                        </a:rPr>
                        <m:t>𝐷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25" name="Прямоугольник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6613" y="1400929"/>
                <a:ext cx="1675267" cy="338554"/>
              </a:xfrm>
              <a:prstGeom prst="rect">
                <a:avLst/>
              </a:prstGeom>
              <a:blipFill rotWithShape="1">
                <a:blip r:embed="rId19"/>
                <a:stretch>
                  <a:fillRect t="-5455" r="-2909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6" name="Прямая соединительная линия 125"/>
          <p:cNvCxnSpPr/>
          <p:nvPr/>
        </p:nvCxnSpPr>
        <p:spPr>
          <a:xfrm flipH="1" flipV="1">
            <a:off x="5948619" y="2012620"/>
            <a:ext cx="2033081" cy="195382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Полилиния 128"/>
          <p:cNvSpPr/>
          <p:nvPr/>
        </p:nvSpPr>
        <p:spPr>
          <a:xfrm>
            <a:off x="6891338" y="2843213"/>
            <a:ext cx="147637" cy="71437"/>
          </a:xfrm>
          <a:custGeom>
            <a:avLst/>
            <a:gdLst>
              <a:gd name="connsiteX0" fmla="*/ 0 w 147637"/>
              <a:gd name="connsiteY0" fmla="*/ 71437 h 71437"/>
              <a:gd name="connsiteX1" fmla="*/ 76200 w 147637"/>
              <a:gd name="connsiteY1" fmla="*/ 0 h 71437"/>
              <a:gd name="connsiteX2" fmla="*/ 147637 w 147637"/>
              <a:gd name="connsiteY2" fmla="*/ 71437 h 7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637" h="71437">
                <a:moveTo>
                  <a:pt x="0" y="71437"/>
                </a:moveTo>
                <a:lnTo>
                  <a:pt x="76200" y="0"/>
                </a:lnTo>
                <a:lnTo>
                  <a:pt x="147637" y="71437"/>
                </a:lnTo>
              </a:path>
            </a:pathLst>
          </a:cu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Прямоугольник 129"/>
              <p:cNvSpPr/>
              <p:nvPr/>
            </p:nvSpPr>
            <p:spPr>
              <a:xfrm>
                <a:off x="256853" y="3078242"/>
                <a:ext cx="370883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𝑀𝑁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∥</m:t>
                    </m:r>
                    <m:sSub>
                      <m:sSubPr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𝐷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– как 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средняя линия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∆</m:t>
                    </m:r>
                    <m:sSub>
                      <m:sSubPr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600" i="1" dirty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𝐷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600" dirty="0"/>
              </a:p>
            </p:txBody>
          </p:sp>
        </mc:Choice>
        <mc:Fallback xmlns="">
          <p:sp>
            <p:nvSpPr>
              <p:cNvPr id="130" name="Прямоугольник 1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853" y="3078242"/>
                <a:ext cx="3708836" cy="338554"/>
              </a:xfrm>
              <a:prstGeom prst="rect">
                <a:avLst/>
              </a:prstGeom>
              <a:blipFill rotWithShape="1">
                <a:blip r:embed="rId20"/>
                <a:stretch>
                  <a:fillRect t="-7273" r="-98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Группа 48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0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5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3881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2" grpId="0"/>
      <p:bldP spid="38" grpId="0"/>
      <p:bldP spid="77" grpId="0"/>
      <p:bldP spid="83" grpId="0"/>
      <p:bldP spid="39" grpId="0"/>
      <p:bldP spid="40" grpId="0"/>
      <p:bldP spid="131" grpId="0" animBg="1"/>
      <p:bldP spid="131" grpId="1" animBg="1"/>
      <p:bldP spid="110" grpId="0" animBg="1"/>
      <p:bldP spid="111" grpId="0"/>
      <p:bldP spid="112" grpId="0"/>
      <p:bldP spid="113" grpId="0" animBg="1"/>
      <p:bldP spid="124" grpId="0" animBg="1"/>
      <p:bldP spid="124" grpId="1" animBg="1"/>
      <p:bldP spid="125" grpId="0"/>
      <p:bldP spid="129" grpId="0" animBg="1"/>
      <p:bldP spid="1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олилиния 40"/>
          <p:cNvSpPr/>
          <p:nvPr/>
        </p:nvSpPr>
        <p:spPr>
          <a:xfrm>
            <a:off x="6822306" y="1663205"/>
            <a:ext cx="365125" cy="1895475"/>
          </a:xfrm>
          <a:custGeom>
            <a:avLst/>
            <a:gdLst>
              <a:gd name="connsiteX0" fmla="*/ 0 w 365125"/>
              <a:gd name="connsiteY0" fmla="*/ 1895475 h 1895475"/>
              <a:gd name="connsiteX1" fmla="*/ 0 w 365125"/>
              <a:gd name="connsiteY1" fmla="*/ 1895475 h 1895475"/>
              <a:gd name="connsiteX2" fmla="*/ 365125 w 365125"/>
              <a:gd name="connsiteY2" fmla="*/ 962025 h 1895475"/>
              <a:gd name="connsiteX3" fmla="*/ 361950 w 365125"/>
              <a:gd name="connsiteY3" fmla="*/ 0 h 1895475"/>
              <a:gd name="connsiteX4" fmla="*/ 0 w 365125"/>
              <a:gd name="connsiteY4" fmla="*/ 1895475 h 189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125" h="1895475">
                <a:moveTo>
                  <a:pt x="0" y="1895475"/>
                </a:moveTo>
                <a:lnTo>
                  <a:pt x="0" y="1895475"/>
                </a:lnTo>
                <a:lnTo>
                  <a:pt x="365125" y="962025"/>
                </a:lnTo>
                <a:cubicBezTo>
                  <a:pt x="364067" y="641350"/>
                  <a:pt x="363008" y="320675"/>
                  <a:pt x="361950" y="0"/>
                </a:cubicBezTo>
                <a:lnTo>
                  <a:pt x="0" y="189547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4924" y="267494"/>
                <a:ext cx="862956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 smtClean="0">
                    <a:latin typeface="Times New Roman" pitchFamily="18" charset="0"/>
                    <a:cs typeface="Times New Roman" pitchFamily="18" charset="0"/>
                  </a:rPr>
                  <a:t>Задача.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Из вершины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𝐵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прямоугольника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𝐴𝐵𝐶𝐷</m:t>
                    </m:r>
                  </m:oMath>
                </a14:m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восстановлен перпендикуляр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𝑀𝐵</m:t>
                    </m:r>
                  </m:oMath>
                </a14:m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к плоскости прямоугольника. Расстояния от точки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𝑀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до остальных вершин прямоугольника равны </a:t>
                </a:r>
                <a14:m>
                  <m:oMath xmlns:m="http://schemas.openxmlformats.org/officeDocument/2006/math">
                    <m:r>
                      <a:rPr lang="ru-RU" sz="1600" i="1" dirty="0" smtClean="0">
                        <a:latin typeface="Cambria Math"/>
                        <a:cs typeface="Times New Roman" pitchFamily="18" charset="0"/>
                      </a:rPr>
                      <m:t>6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см, </a:t>
                </a:r>
                <a14:m>
                  <m:oMath xmlns:m="http://schemas.openxmlformats.org/officeDocument/2006/math">
                    <m:r>
                      <a:rPr lang="ru-RU" sz="1600" i="1" dirty="0" smtClean="0">
                        <a:latin typeface="Cambria Math"/>
                        <a:cs typeface="Times New Roman" pitchFamily="18" charset="0"/>
                      </a:rPr>
                      <m:t>7</m:t>
                    </m:r>
                  </m:oMath>
                </a14:m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см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ru-RU" sz="1600" i="1" dirty="0" smtClean="0">
                        <a:latin typeface="Cambria Math"/>
                        <a:cs typeface="Times New Roman" pitchFamily="18" charset="0"/>
                      </a:rPr>
                      <m:t>9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см.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Найдите длину перпендикуляра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𝑀𝐵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24" y="267494"/>
                <a:ext cx="8629564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424" t="-2206" r="-212" b="-8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334924" y="1131590"/>
            <a:ext cx="10940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Решение. </a:t>
            </a:r>
            <a:endParaRPr lang="ru-RU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334924" y="4537452"/>
                <a:ext cx="188474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 smtClean="0">
                    <a:latin typeface="Times New Roman" pitchFamily="18" charset="0"/>
                    <a:cs typeface="Times New Roman" pitchFamily="18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𝑀𝐵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=2</m:t>
                    </m:r>
                    <m:r>
                      <m:rPr>
                        <m:nor/>
                      </m:rPr>
                      <a:rPr lang="ru-RU" sz="1600" dirty="0"/>
                      <m:t> </m:t>
                    </m:r>
                    <m:r>
                      <m:rPr>
                        <m:nor/>
                      </m:rP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m:t>см</m:t>
                    </m:r>
                  </m:oMath>
                </a14:m>
                <a:r>
                  <a:rPr lang="ru-RU" sz="1600" dirty="0" smtClean="0">
                    <a:latin typeface="Times New Roman"/>
                    <a:ea typeface="Calibri"/>
                  </a:rPr>
                  <a:t>.</a:t>
                </a:r>
                <a:endParaRPr lang="ru-RU" sz="1600" dirty="0"/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24" y="4537452"/>
                <a:ext cx="1884747" cy="338554"/>
              </a:xfrm>
              <a:prstGeom prst="rect">
                <a:avLst/>
              </a:prstGeom>
              <a:blipFill rotWithShape="1">
                <a:blip r:embed="rId3"/>
                <a:stretch>
                  <a:fillRect l="-1942" t="-7143" r="-2913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327800" y="1419622"/>
                <a:ext cx="1651912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dirty="0" smtClean="0">
                    <a:latin typeface="Times New Roman"/>
                    <a:ea typeface="Calibri"/>
                  </a:rPr>
                  <a:t>Пусть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𝐴𝐵</m:t>
                    </m:r>
                    <m:r>
                      <a:rPr lang="en-US" sz="1600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𝐶</m:t>
                    </m:r>
                    <m:r>
                      <a:rPr lang="en-US" sz="1600" i="1" dirty="0" smtClean="0">
                        <a:latin typeface="Cambria Math"/>
                        <a:cs typeface="Times New Roman" pitchFamily="18" charset="0"/>
                      </a:rPr>
                      <m:t>𝐷</m:t>
                    </m:r>
                  </m:oMath>
                </a14:m>
                <a:r>
                  <a:rPr lang="ru-RU" sz="1600" dirty="0" smtClean="0">
                    <a:latin typeface="Times New Roman"/>
                    <a:ea typeface="Calibri"/>
                  </a:rPr>
                  <a:t>. </a:t>
                </a:r>
                <a:endParaRPr lang="ru-RU" sz="1600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800" y="1419622"/>
                <a:ext cx="1651912" cy="338554"/>
              </a:xfrm>
              <a:prstGeom prst="rect">
                <a:avLst/>
              </a:prstGeom>
              <a:blipFill rotWithShape="1">
                <a:blip r:embed="rId5"/>
                <a:stretch>
                  <a:fillRect l="-2214" t="-7273" r="-4428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Прямоугольник 76"/>
              <p:cNvSpPr/>
              <p:nvPr/>
            </p:nvSpPr>
            <p:spPr>
              <a:xfrm>
                <a:off x="323528" y="1707654"/>
                <a:ext cx="105272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/>
                          <a:cs typeface="Times New Roman" pitchFamily="18" charset="0"/>
                        </a:rPr>
                        <m:t>𝐵𝐶</m:t>
                      </m:r>
                      <m:r>
                        <a:rPr lang="en-US" sz="1600" i="1" dirty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1600" i="1" dirty="0">
                          <a:latin typeface="Cambria Math"/>
                          <a:cs typeface="Times New Roman" pitchFamily="18" charset="0"/>
                        </a:rPr>
                        <m:t>𝐵𝐷</m:t>
                      </m:r>
                    </m:oMath>
                  </m:oMathPara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7" name="Прямоугольник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707654"/>
                <a:ext cx="1052724" cy="338554"/>
              </a:xfrm>
              <a:prstGeom prst="rect">
                <a:avLst/>
              </a:prstGeom>
              <a:blipFill rotWithShape="1">
                <a:blip r:embed="rId6"/>
                <a:stretch>
                  <a:fillRect t="-5357" r="-2312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Прямоугольник 77"/>
              <p:cNvSpPr/>
              <p:nvPr/>
            </p:nvSpPr>
            <p:spPr>
              <a:xfrm>
                <a:off x="323528" y="1995686"/>
                <a:ext cx="332155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ru-RU" sz="16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6</m:t>
                    </m:r>
                  </m:oMath>
                </a14:m>
                <a:r>
                  <a:rPr lang="ru-RU" sz="1600" b="0" dirty="0" smtClean="0">
                    <a:solidFill>
                      <a:srgbClr val="000000"/>
                    </a:solidFill>
                    <a:latin typeface="Times New Roman" pitchFamily="18" charset="0"/>
                    <a:ea typeface="Cambria Math"/>
                    <a:cs typeface="Times New Roman" pitchFamily="18" charset="0"/>
                  </a:rPr>
                  <a:t> см,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𝐶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ru-RU" sz="16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7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см,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𝐷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ru-RU" sz="16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9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см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600" dirty="0"/>
              </a:p>
            </p:txBody>
          </p:sp>
        </mc:Choice>
        <mc:Fallback xmlns="">
          <p:sp>
            <p:nvSpPr>
              <p:cNvPr id="78" name="Прямоугольник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995686"/>
                <a:ext cx="3321550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7143" r="-183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Прямоугольник 82"/>
              <p:cNvSpPr/>
              <p:nvPr/>
            </p:nvSpPr>
            <p:spPr>
              <a:xfrm>
                <a:off x="323528" y="3220102"/>
                <a:ext cx="4136966" cy="3707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В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∆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𝐶𝐷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по т. Пифагора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𝐷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𝐶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600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𝑀</m:t>
                            </m:r>
                            <m:r>
                              <a:rPr lang="en-US" sz="1600" i="1" dirty="0">
                                <a:latin typeface="Cambria Math"/>
                                <a:cs typeface="Times New Roman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ru-RU" sz="16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sz="1600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ru-RU" sz="16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𝑀</m:t>
                            </m:r>
                            <m:r>
                              <a:rPr lang="en-US" sz="1600" i="1" dirty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ru-RU" sz="16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ru-RU" sz="1600" dirty="0"/>
              </a:p>
            </p:txBody>
          </p:sp>
        </mc:Choice>
        <mc:Fallback xmlns="">
          <p:sp>
            <p:nvSpPr>
              <p:cNvPr id="83" name="Прямоугольник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220102"/>
                <a:ext cx="4136966" cy="370743"/>
              </a:xfrm>
              <a:prstGeom prst="rect">
                <a:avLst/>
              </a:prstGeom>
              <a:blipFill rotWithShape="1">
                <a:blip r:embed="rId8"/>
                <a:stretch>
                  <a:fillRect l="-736" r="-1031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23528" y="2283718"/>
                <a:ext cx="4572000" cy="33855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ru-RU" sz="1600" dirty="0" smtClean="0">
                    <a:solidFill>
                      <a:schemeClr val="tx1"/>
                    </a:solidFill>
                    <a:latin typeface="Times New Roman"/>
                    <a:ea typeface="Calibri"/>
                  </a:rPr>
                  <a:t>Т. к.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𝑀𝐵</m:t>
                    </m:r>
                    <m:r>
                      <a:rPr lang="en-US" sz="1600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𝐴𝐵𝐶</m:t>
                    </m:r>
                  </m:oMath>
                </a14:m>
                <a:r>
                  <a:rPr lang="ru-RU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то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𝐵𝐶</m:t>
                    </m:r>
                  </m:oMath>
                </a14:m>
                <a:r>
                  <a:rPr lang="ru-RU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>
                    <a:latin typeface="Times New Roman"/>
                    <a:ea typeface="Calibri"/>
                  </a:rPr>
                  <a:t>проекция наклонной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𝐶</m:t>
                    </m:r>
                  </m:oMath>
                </a14:m>
                <a:r>
                  <a:rPr lang="ru-RU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283718"/>
                <a:ext cx="4572000" cy="338554"/>
              </a:xfrm>
              <a:prstGeom prst="rect">
                <a:avLst/>
              </a:prstGeom>
              <a:blipFill rotWithShape="1">
                <a:blip r:embed="rId9"/>
                <a:stretch>
                  <a:fillRect l="-667" t="-545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араллелограмм 3"/>
          <p:cNvSpPr/>
          <p:nvPr/>
        </p:nvSpPr>
        <p:spPr>
          <a:xfrm>
            <a:off x="6819200" y="2635648"/>
            <a:ext cx="1872208" cy="936104"/>
          </a:xfrm>
          <a:prstGeom prst="parallelogram">
            <a:avLst>
              <a:gd name="adj" fmla="val 3947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Прямоугольник 61"/>
              <p:cNvSpPr/>
              <p:nvPr/>
            </p:nvSpPr>
            <p:spPr>
              <a:xfrm>
                <a:off x="6505767" y="3457332"/>
                <a:ext cx="36298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/>
                          <a:cs typeface="Times New Roman" pitchFamily="18" charset="0"/>
                        </a:rPr>
                        <m:t>𝐴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2" name="Прямоугольник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5767" y="3457332"/>
                <a:ext cx="362983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357" r="-13333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Прямоугольник 67"/>
              <p:cNvSpPr/>
              <p:nvPr/>
            </p:nvSpPr>
            <p:spPr>
              <a:xfrm>
                <a:off x="6929348" y="2360278"/>
                <a:ext cx="37132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/>
                          <a:cs typeface="Times New Roman" pitchFamily="18" charset="0"/>
                        </a:rPr>
                        <m:t>𝐵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9348" y="2360278"/>
                <a:ext cx="371320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357" r="-1311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Прямоугольник 68"/>
              <p:cNvSpPr/>
              <p:nvPr/>
            </p:nvSpPr>
            <p:spPr>
              <a:xfrm>
                <a:off x="8602466" y="2356083"/>
                <a:ext cx="36202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/>
                          <a:cs typeface="Times New Roman" pitchFamily="18" charset="0"/>
                        </a:rPr>
                        <m:t>𝐶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2466" y="2356083"/>
                <a:ext cx="362022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357" r="-13333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Прямоугольник 70"/>
              <p:cNvSpPr/>
              <p:nvPr/>
            </p:nvSpPr>
            <p:spPr>
              <a:xfrm>
                <a:off x="8259360" y="3440398"/>
                <a:ext cx="37984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𝐷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71" name="Прямоугольник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9360" y="3440398"/>
                <a:ext cx="379848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357" r="-12903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 flipV="1">
            <a:off x="7187707" y="1627536"/>
            <a:ext cx="0" cy="1008112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Прямоугольник 74"/>
              <p:cNvSpPr/>
              <p:nvPr/>
            </p:nvSpPr>
            <p:spPr>
              <a:xfrm>
                <a:off x="6878546" y="1322570"/>
                <a:ext cx="41088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/>
                          <a:cs typeface="Times New Roman" pitchFamily="18" charset="0"/>
                        </a:rPr>
                        <m:t>𝑀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75" name="Прямоугольник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8546" y="1322570"/>
                <a:ext cx="410882" cy="338554"/>
              </a:xfrm>
              <a:prstGeom prst="rect">
                <a:avLst/>
              </a:prstGeom>
              <a:blipFill rotWithShape="1">
                <a:blip r:embed="rId14"/>
                <a:stretch>
                  <a:fillRect t="-5455" r="-1176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Полилиния 78"/>
          <p:cNvSpPr/>
          <p:nvPr/>
        </p:nvSpPr>
        <p:spPr>
          <a:xfrm>
            <a:off x="7189973" y="2504294"/>
            <a:ext cx="101600" cy="225425"/>
          </a:xfrm>
          <a:custGeom>
            <a:avLst/>
            <a:gdLst>
              <a:gd name="connsiteX0" fmla="*/ 0 w 101600"/>
              <a:gd name="connsiteY0" fmla="*/ 0 h 225425"/>
              <a:gd name="connsiteX1" fmla="*/ 101600 w 101600"/>
              <a:gd name="connsiteY1" fmla="*/ 41275 h 225425"/>
              <a:gd name="connsiteX2" fmla="*/ 82550 w 101600"/>
              <a:gd name="connsiteY2" fmla="*/ 225425 h 22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" h="225425">
                <a:moveTo>
                  <a:pt x="0" y="0"/>
                </a:moveTo>
                <a:lnTo>
                  <a:pt x="101600" y="41275"/>
                </a:lnTo>
                <a:lnTo>
                  <a:pt x="82550" y="225425"/>
                </a:lnTo>
              </a:path>
            </a:pathLst>
          </a:cu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190591" y="2641696"/>
            <a:ext cx="1129427" cy="91765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6819200" y="1627536"/>
            <a:ext cx="360040" cy="1944216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183443" y="1634752"/>
            <a:ext cx="1147925" cy="193700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184460" y="1637927"/>
            <a:ext cx="1506948" cy="997721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6531168" y="2347616"/>
                <a:ext cx="52290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14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6</m:t>
                    </m:r>
                  </m:oMath>
                </a14:m>
                <a:r>
                  <a:rPr lang="ru-RU" sz="1400" dirty="0">
                    <a:solidFill>
                      <a:schemeClr val="tx1"/>
                    </a:solidFill>
                    <a:latin typeface="Times New Roman" pitchFamily="18" charset="0"/>
                    <a:ea typeface="Cambria Math"/>
                    <a:cs typeface="Times New Roman" pitchFamily="18" charset="0"/>
                  </a:rPr>
                  <a:t> см</a:t>
                </a:r>
                <a:endParaRPr lang="ru-RU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168" y="2347616"/>
                <a:ext cx="522900" cy="307777"/>
              </a:xfrm>
              <a:prstGeom prst="rect">
                <a:avLst/>
              </a:prstGeom>
              <a:blipFill rotWithShape="1">
                <a:blip r:embed="rId15"/>
                <a:stretch>
                  <a:fillRect t="-3922" r="-9302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7827312" y="1843560"/>
                <a:ext cx="52290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14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7</m:t>
                    </m:r>
                  </m:oMath>
                </a14:m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 см</a:t>
                </a:r>
                <a:endParaRPr lang="ru-RU" sz="140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7312" y="1843560"/>
                <a:ext cx="522900" cy="307777"/>
              </a:xfrm>
              <a:prstGeom prst="rect">
                <a:avLst/>
              </a:prstGeom>
              <a:blipFill rotWithShape="1">
                <a:blip r:embed="rId16"/>
                <a:stretch>
                  <a:fillRect t="-3922" r="-9302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7683296" y="2347616"/>
                <a:ext cx="52290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14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9</m:t>
                    </m:r>
                  </m:oMath>
                </a14:m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 см</a:t>
                </a:r>
                <a:endParaRPr lang="ru-RU" sz="1400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3296" y="2347616"/>
                <a:ext cx="522900" cy="307777"/>
              </a:xfrm>
              <a:prstGeom prst="rect">
                <a:avLst/>
              </a:prstGeom>
              <a:blipFill rotWithShape="1">
                <a:blip r:embed="rId17"/>
                <a:stretch>
                  <a:fillRect t="-3922" r="-9302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Прямоугольник 80"/>
              <p:cNvSpPr/>
              <p:nvPr/>
            </p:nvSpPr>
            <p:spPr>
              <a:xfrm>
                <a:off x="331994" y="2643758"/>
                <a:ext cx="539213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dirty="0" smtClean="0">
                    <a:solidFill>
                      <a:schemeClr val="tx1"/>
                    </a:solidFill>
                    <a:latin typeface="Times New Roman"/>
                    <a:ea typeface="Calibri"/>
                  </a:rPr>
                  <a:t>Т. к.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𝐵𝐶𝐷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ru-RU" sz="16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9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0°</m:t>
                    </m:r>
                  </m:oMath>
                </a14:m>
                <a:r>
                  <a:rPr lang="ru-RU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то </a:t>
                </a:r>
                <a:r>
                  <a:rPr lang="ru-RU" sz="1600" i="1" dirty="0">
                    <a:solidFill>
                      <a:schemeClr val="tx2">
                        <a:lumMod val="50000"/>
                      </a:schemeClr>
                    </a:solidFill>
                    <a:latin typeface="Times New Roman"/>
                    <a:ea typeface="Calibri"/>
                  </a:rPr>
                  <a:t>по теореме о </a:t>
                </a:r>
                <a:r>
                  <a:rPr lang="ru-RU" sz="1600" i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/>
                    <a:ea typeface="Calibri"/>
                  </a:rPr>
                  <a:t>трёх </a:t>
                </a:r>
                <a:r>
                  <a:rPr lang="ru-RU" sz="1600" i="1" dirty="0">
                    <a:solidFill>
                      <a:schemeClr val="tx2">
                        <a:lumMod val="50000"/>
                      </a:schemeClr>
                    </a:solidFill>
                    <a:latin typeface="Times New Roman"/>
                    <a:ea typeface="Calibri"/>
                  </a:rPr>
                  <a:t>перпендикулярах</a:t>
                </a:r>
                <a:r>
                  <a:rPr lang="ru-RU" sz="1600" dirty="0" smtClean="0">
                    <a:latin typeface="Times New Roman"/>
                    <a:ea typeface="Calibri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𝐶</m:t>
                    </m:r>
                    <m:r>
                      <a:rPr lang="en-US" sz="1600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𝐷𝐶</m:t>
                    </m:r>
                  </m:oMath>
                </a14:m>
                <a:r>
                  <a:rPr lang="ru-RU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1" name="Прямоугольник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94" y="2643758"/>
                <a:ext cx="5392134" cy="584775"/>
              </a:xfrm>
              <a:prstGeom prst="rect">
                <a:avLst/>
              </a:prstGeom>
              <a:blipFill rotWithShape="1">
                <a:blip r:embed="rId18"/>
                <a:stretch>
                  <a:fillRect l="-565" t="-3125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Полилиния 31"/>
          <p:cNvSpPr/>
          <p:nvPr/>
        </p:nvSpPr>
        <p:spPr>
          <a:xfrm>
            <a:off x="8566864" y="2635549"/>
            <a:ext cx="88106" cy="76200"/>
          </a:xfrm>
          <a:custGeom>
            <a:avLst/>
            <a:gdLst>
              <a:gd name="connsiteX0" fmla="*/ 30956 w 88106"/>
              <a:gd name="connsiteY0" fmla="*/ 0 h 76200"/>
              <a:gd name="connsiteX1" fmla="*/ 0 w 88106"/>
              <a:gd name="connsiteY1" fmla="*/ 76200 h 76200"/>
              <a:gd name="connsiteX2" fmla="*/ 88106 w 88106"/>
              <a:gd name="connsiteY2" fmla="*/ 73819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106" h="76200">
                <a:moveTo>
                  <a:pt x="30956" y="0"/>
                </a:moveTo>
                <a:lnTo>
                  <a:pt x="0" y="76200"/>
                </a:lnTo>
                <a:lnTo>
                  <a:pt x="88106" y="73819"/>
                </a:lnTo>
              </a:path>
            </a:pathLst>
          </a:cu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7198439" y="1653680"/>
            <a:ext cx="1485900" cy="1892300"/>
          </a:xfrm>
          <a:custGeom>
            <a:avLst/>
            <a:gdLst>
              <a:gd name="connsiteX0" fmla="*/ 1127125 w 1485900"/>
              <a:gd name="connsiteY0" fmla="*/ 1892300 h 1892300"/>
              <a:gd name="connsiteX1" fmla="*/ 1485900 w 1485900"/>
              <a:gd name="connsiteY1" fmla="*/ 977900 h 1892300"/>
              <a:gd name="connsiteX2" fmla="*/ 0 w 1485900"/>
              <a:gd name="connsiteY2" fmla="*/ 0 h 1892300"/>
              <a:gd name="connsiteX3" fmla="*/ 1127125 w 1485900"/>
              <a:gd name="connsiteY3" fmla="*/ 1892300 h 189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5900" h="1892300">
                <a:moveTo>
                  <a:pt x="1127125" y="1892300"/>
                </a:moveTo>
                <a:lnTo>
                  <a:pt x="1485900" y="977900"/>
                </a:lnTo>
                <a:lnTo>
                  <a:pt x="0" y="0"/>
                </a:lnTo>
                <a:lnTo>
                  <a:pt x="1127125" y="189230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8533527" y="2576018"/>
            <a:ext cx="92868" cy="176212"/>
          </a:xfrm>
          <a:custGeom>
            <a:avLst/>
            <a:gdLst>
              <a:gd name="connsiteX0" fmla="*/ 50006 w 92868"/>
              <a:gd name="connsiteY0" fmla="*/ 0 h 176212"/>
              <a:gd name="connsiteX1" fmla="*/ 0 w 92868"/>
              <a:gd name="connsiteY1" fmla="*/ 128587 h 176212"/>
              <a:gd name="connsiteX2" fmla="*/ 92868 w 92868"/>
              <a:gd name="connsiteY2" fmla="*/ 176212 h 17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868" h="176212">
                <a:moveTo>
                  <a:pt x="50006" y="0"/>
                </a:moveTo>
                <a:lnTo>
                  <a:pt x="0" y="128587"/>
                </a:lnTo>
                <a:lnTo>
                  <a:pt x="92868" y="176212"/>
                </a:lnTo>
              </a:path>
            </a:pathLst>
          </a:cu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4257019" y="3219822"/>
                <a:ext cx="2280368" cy="3707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ru-RU" sz="16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9</m:t>
                            </m:r>
                          </m:e>
                          <m:sup>
                            <m:r>
                              <a:rPr lang="ru-RU" sz="1600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sz="16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ru-RU" sz="1600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ru-RU" sz="16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7</m:t>
                            </m:r>
                          </m:e>
                          <m:sup>
                            <m:r>
                              <a:rPr lang="ru-RU" sz="1600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ru-RU" sz="16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1600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ru-RU" sz="1600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32</m:t>
                        </m:r>
                      </m:e>
                    </m:rad>
                  </m:oMath>
                </a14:m>
                <a:r>
                  <a:rPr lang="ru-RU" sz="1600" dirty="0" smtClean="0"/>
                  <a:t> 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(см).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019" y="3219822"/>
                <a:ext cx="2280368" cy="370743"/>
              </a:xfrm>
              <a:prstGeom prst="rect">
                <a:avLst/>
              </a:prstGeom>
              <a:blipFill rotWithShape="1">
                <a:blip r:embed="rId19"/>
                <a:stretch>
                  <a:fillRect r="-2406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323528" y="3541799"/>
                <a:ext cx="2078454" cy="3676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/>
                          <a:cs typeface="Times New Roman" pitchFamily="18" charset="0"/>
                        </a:rPr>
                        <m:t>𝐴𝐵</m:t>
                      </m:r>
                      <m:r>
                        <a:rPr lang="ru-RU" sz="1600" b="0" i="1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𝐷</m:t>
                      </m:r>
                      <m:r>
                        <a:rPr lang="en-US" sz="1600" i="1" dirty="0">
                          <a:latin typeface="Cambria Math"/>
                          <a:cs typeface="Times New Roman" pitchFamily="18" charset="0"/>
                        </a:rPr>
                        <m:t>𝐶</m:t>
                      </m:r>
                      <m:r>
                        <a:rPr lang="ru-RU" sz="16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16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16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32</m:t>
                          </m:r>
                        </m:e>
                      </m:rad>
                      <m:r>
                        <m:rPr>
                          <m:nor/>
                        </m:rPr>
                        <a:rPr lang="ru-RU" sz="1600" dirty="0"/>
                        <m:t> </m:t>
                      </m:r>
                      <m:r>
                        <m:rPr>
                          <m:nor/>
                        </m:rP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m:t>(см)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541799"/>
                <a:ext cx="2078454" cy="367601"/>
              </a:xfrm>
              <a:prstGeom prst="rect">
                <a:avLst/>
              </a:prstGeom>
              <a:blipFill rotWithShape="1">
                <a:blip r:embed="rId20"/>
                <a:stretch>
                  <a:fillRect r="-587" b="-2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Прямая соединительная линия 38"/>
          <p:cNvCxnSpPr/>
          <p:nvPr/>
        </p:nvCxnSpPr>
        <p:spPr>
          <a:xfrm flipH="1" flipV="1">
            <a:off x="7011805" y="2923680"/>
            <a:ext cx="72008" cy="144016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 flipV="1">
            <a:off x="8498572" y="2982949"/>
            <a:ext cx="72008" cy="144016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Прямоугольник 84"/>
              <p:cNvSpPr/>
              <p:nvPr/>
            </p:nvSpPr>
            <p:spPr>
              <a:xfrm>
                <a:off x="323528" y="3884828"/>
                <a:ext cx="288032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dirty="0" smtClean="0">
                    <a:solidFill>
                      <a:schemeClr val="tx1"/>
                    </a:solidFill>
                    <a:latin typeface="Times New Roman"/>
                    <a:ea typeface="Calibri"/>
                  </a:rPr>
                  <a:t>Т. к.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𝑀𝐵</m:t>
                    </m:r>
                    <m:r>
                      <a:rPr lang="en-US" sz="1600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𝐴𝐵𝐶</m:t>
                    </m:r>
                  </m:oMath>
                </a14:m>
                <a:r>
                  <a:rPr lang="ru-RU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то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𝑀𝐵</m:t>
                    </m:r>
                    <m:r>
                      <a:rPr lang="en-US" sz="1600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𝐴𝐵</m:t>
                    </m:r>
                  </m:oMath>
                </a14:m>
                <a:r>
                  <a:rPr lang="ru-RU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5" name="Прямоугольник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884828"/>
                <a:ext cx="2880320" cy="338554"/>
              </a:xfrm>
              <a:prstGeom prst="rect">
                <a:avLst/>
              </a:prstGeom>
              <a:blipFill rotWithShape="1">
                <a:blip r:embed="rId21"/>
                <a:stretch>
                  <a:fillRect l="-1057" t="-535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Полилиния 39"/>
          <p:cNvSpPr/>
          <p:nvPr/>
        </p:nvSpPr>
        <p:spPr>
          <a:xfrm>
            <a:off x="7126312" y="2566493"/>
            <a:ext cx="47625" cy="152400"/>
          </a:xfrm>
          <a:custGeom>
            <a:avLst/>
            <a:gdLst>
              <a:gd name="connsiteX0" fmla="*/ 47625 w 47625"/>
              <a:gd name="connsiteY0" fmla="*/ 0 h 152400"/>
              <a:gd name="connsiteX1" fmla="*/ 0 w 47625"/>
              <a:gd name="connsiteY1" fmla="*/ 80962 h 152400"/>
              <a:gd name="connsiteX2" fmla="*/ 19050 w 47625"/>
              <a:gd name="connsiteY2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625" h="152400">
                <a:moveTo>
                  <a:pt x="47625" y="0"/>
                </a:moveTo>
                <a:lnTo>
                  <a:pt x="0" y="80962"/>
                </a:lnTo>
                <a:lnTo>
                  <a:pt x="19050" y="15240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Прямоугольник 85"/>
              <p:cNvSpPr/>
              <p:nvPr/>
            </p:nvSpPr>
            <p:spPr>
              <a:xfrm>
                <a:off x="323528" y="4157962"/>
                <a:ext cx="4239815" cy="3707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Из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∆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𝐴𝐵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𝑀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по т. Пифагора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𝑀𝐵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600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600" i="1" dirty="0">
                                <a:latin typeface="Cambria Math"/>
                                <a:cs typeface="Times New Roman" pitchFamily="18" charset="0"/>
                              </a:rPr>
                              <m:t>𝐴</m:t>
                            </m:r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𝑀</m:t>
                            </m:r>
                          </m:e>
                          <m:sup>
                            <m:r>
                              <a:rPr lang="ru-RU" sz="16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sz="1600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ru-RU" sz="16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600" i="1" dirty="0">
                                <a:latin typeface="Cambria Math"/>
                                <a:cs typeface="Times New Roman" pitchFamily="18" charset="0"/>
                              </a:rPr>
                              <m:t>𝐴𝐵</m:t>
                            </m:r>
                          </m:e>
                          <m:sup>
                            <m:r>
                              <a:rPr lang="ru-RU" sz="16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ru-RU" sz="1600" dirty="0"/>
              </a:p>
            </p:txBody>
          </p:sp>
        </mc:Choice>
        <mc:Fallback xmlns="">
          <p:sp>
            <p:nvSpPr>
              <p:cNvPr id="86" name="Прямоугольник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157962"/>
                <a:ext cx="4239815" cy="370743"/>
              </a:xfrm>
              <a:prstGeom prst="rect">
                <a:avLst/>
              </a:prstGeom>
              <a:blipFill rotWithShape="1">
                <a:blip r:embed="rId22"/>
                <a:stretch>
                  <a:fillRect l="-718" r="-431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Прямоугольник 92"/>
              <p:cNvSpPr/>
              <p:nvPr/>
            </p:nvSpPr>
            <p:spPr>
              <a:xfrm>
                <a:off x="4372829" y="4011910"/>
                <a:ext cx="2484013" cy="5934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ru-RU" sz="16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6</m:t>
                            </m:r>
                          </m:e>
                          <m:sup>
                            <m:r>
                              <a:rPr lang="ru-RU" sz="1600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sz="16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ru-RU" sz="1600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1600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ru-RU" sz="1600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sz="1600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32</m:t>
                                    </m:r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ru-RU" sz="1600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ru-RU" sz="16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=2</m:t>
                    </m:r>
                  </m:oMath>
                </a14:m>
                <a:r>
                  <a:rPr lang="ru-RU" sz="1600" dirty="0" smtClean="0"/>
                  <a:t> 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(см).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3" name="Прямоугольник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829" y="4011910"/>
                <a:ext cx="2484013" cy="593432"/>
              </a:xfrm>
              <a:prstGeom prst="rect">
                <a:avLst/>
              </a:prstGeom>
              <a:blipFill rotWithShape="1">
                <a:blip r:embed="rId23"/>
                <a:stretch>
                  <a:fillRect r="-1961" b="-10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Группа 45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7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8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4365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5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75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" grpId="0"/>
      <p:bldP spid="3" grpId="0"/>
      <p:bldP spid="42" grpId="0"/>
      <p:bldP spid="38" grpId="0"/>
      <p:bldP spid="77" grpId="0"/>
      <p:bldP spid="78" grpId="0"/>
      <p:bldP spid="83" grpId="0"/>
      <p:bldP spid="20" grpId="0"/>
      <p:bldP spid="4" grpId="0" animBg="1"/>
      <p:bldP spid="62" grpId="0"/>
      <p:bldP spid="68" grpId="0"/>
      <p:bldP spid="69" grpId="0"/>
      <p:bldP spid="71" grpId="0"/>
      <p:bldP spid="75" grpId="0"/>
      <p:bldP spid="79" grpId="0" animBg="1"/>
      <p:bldP spid="27" grpId="0"/>
      <p:bldP spid="28" grpId="0"/>
      <p:bldP spid="31" grpId="0"/>
      <p:bldP spid="81" grpId="0"/>
      <p:bldP spid="32" grpId="0" animBg="1"/>
      <p:bldP spid="34" grpId="0" animBg="1"/>
      <p:bldP spid="34" grpId="1" animBg="1"/>
      <p:bldP spid="33" grpId="0" animBg="1"/>
      <p:bldP spid="35" grpId="0"/>
      <p:bldP spid="36" grpId="0"/>
      <p:bldP spid="85" grpId="0"/>
      <p:bldP spid="40" grpId="0" animBg="1"/>
      <p:bldP spid="86" grpId="0"/>
      <p:bldP spid="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988785"/>
              </p:ext>
            </p:extLst>
          </p:nvPr>
        </p:nvGraphicFramePr>
        <p:xfrm>
          <a:off x="0" y="1"/>
          <a:ext cx="9144000" cy="5164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4128"/>
                <a:gridCol w="3419872"/>
              </a:tblGrid>
              <a:tr h="908538">
                <a:tc gridSpan="2">
                  <a:txBody>
                    <a:bodyPr/>
                    <a:lstStyle/>
                    <a:p>
                      <a:pPr marL="179388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i="1" dirty="0" smtClean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55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137160" marB="13716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5CD">
                        <a:alpha val="7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D6">
                        <a:alpha val="70000"/>
                      </a:srgbClr>
                    </a:solidFill>
                  </a:tcPr>
                </a:tc>
              </a:tr>
              <a:tr h="21672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   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9E9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sz="1800" b="1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endParaRP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</a:tr>
              <a:tr h="20882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9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06267" y="195486"/>
            <a:ext cx="5930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bg1"/>
                </a:solidFill>
                <a:effectLst>
                  <a:glow rad="63500">
                    <a:schemeClr val="tx1">
                      <a:alpha val="5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Теорема о трёх перпендикулярах</a:t>
            </a:r>
            <a:endParaRPr lang="ru-RU" sz="3200" i="1" dirty="0">
              <a:solidFill>
                <a:schemeClr val="bg1"/>
              </a:solidFill>
              <a:effectLst>
                <a:glow rad="63500">
                  <a:schemeClr val="tx1">
                    <a:alpha val="5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8047" y="1131590"/>
            <a:ext cx="55060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/>
                <a:ea typeface="Calibri"/>
                <a:cs typeface="Times New Roman"/>
              </a:rPr>
              <a:t>Теорема о трёх перпендикулярах.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</a:p>
          <a:p>
            <a:r>
              <a:rPr lang="ru-RU" dirty="0" smtClean="0">
                <a:latin typeface="Times New Roman"/>
                <a:ea typeface="Calibri"/>
                <a:cs typeface="Times New Roman"/>
              </a:rPr>
              <a:t>Прямая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проведенная в плоскости через основание наклонной перпендикулярно к ее проекции на эту плоскость, перпендикулярна и к самой наклонной.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116" y="3304604"/>
            <a:ext cx="5496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/>
                <a:ea typeface="Calibri"/>
                <a:cs typeface="Times New Roman"/>
              </a:rPr>
              <a:t>Обратная теорема.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Прямая, проведенная в плоскости через основание наклонной перпендикулярно к ней, перпендикулярна и к ее проекции.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131772" y="915566"/>
            <a:ext cx="9361040" cy="43002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855" y="1131590"/>
            <a:ext cx="2968625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Группа 1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8795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4009</TotalTime>
  <Words>927</Words>
  <Application>Microsoft Office PowerPoint</Application>
  <PresentationFormat>Экран (16:9)</PresentationFormat>
  <Paragraphs>140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1047</cp:revision>
  <dcterms:created xsi:type="dcterms:W3CDTF">2014-07-28T06:44:27Z</dcterms:created>
  <dcterms:modified xsi:type="dcterms:W3CDTF">2015-05-25T09:03:26Z</dcterms:modified>
</cp:coreProperties>
</file>