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6" r:id="rId3"/>
    <p:sldId id="257" r:id="rId4"/>
    <p:sldId id="259" r:id="rId5"/>
    <p:sldId id="262" r:id="rId6"/>
    <p:sldId id="272" r:id="rId7"/>
    <p:sldId id="264" r:id="rId8"/>
    <p:sldId id="266" r:id="rId9"/>
    <p:sldId id="267" r:id="rId10"/>
    <p:sldId id="268" r:id="rId11"/>
    <p:sldId id="269" r:id="rId12"/>
    <p:sldId id="261" r:id="rId13"/>
    <p:sldId id="265" r:id="rId14"/>
    <p:sldId id="270" r:id="rId15"/>
    <p:sldId id="271" r:id="rId16"/>
    <p:sldId id="26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A"/>
    <a:srgbClr val="EBFFEB"/>
    <a:srgbClr val="00B800"/>
    <a:srgbClr val="FFFFEB"/>
    <a:srgbClr val="FEF4EC"/>
    <a:srgbClr val="EE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27" autoAdjust="0"/>
  </p:normalViewPr>
  <p:slideViewPr>
    <p:cSldViewPr>
      <p:cViewPr varScale="1">
        <p:scale>
          <a:sx n="110" d="100"/>
          <a:sy n="110" d="100"/>
        </p:scale>
        <p:origin x="-84" y="-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43A18-3C49-4A7A-9AD6-24F39443F98A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41B9E-4BBC-4FC6-B0C5-CFFB75319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45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08BC-EA7C-444B-9FB8-9FAF31E1C0A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74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41B9E-4BBC-4FC6-B0C5-CFFB7531901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51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92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95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9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92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1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9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9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" Type="http://schemas.openxmlformats.org/officeDocument/2006/relationships/image" Target="../media/image1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image" Target="../media/image97.png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115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1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1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1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1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117.png"/><Relationship Id="rId5" Type="http://schemas.openxmlformats.org/officeDocument/2006/relationships/image" Target="../media/image66.png"/><Relationship Id="rId10" Type="http://schemas.openxmlformats.org/officeDocument/2006/relationships/image" Target="../media/image72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118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1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1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3" Type="http://schemas.openxmlformats.org/officeDocument/2006/relationships/image" Target="../media/image120.png"/><Relationship Id="rId21" Type="http://schemas.openxmlformats.org/officeDocument/2006/relationships/image" Target="../media/image1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" Type="http://schemas.openxmlformats.org/officeDocument/2006/relationships/image" Target="../media/image119.png"/><Relationship Id="rId16" Type="http://schemas.openxmlformats.org/officeDocument/2006/relationships/image" Target="../media/image133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19" Type="http://schemas.openxmlformats.org/officeDocument/2006/relationships/image" Target="../media/image136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3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1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5.png"/><Relationship Id="rId18" Type="http://schemas.openxmlformats.org/officeDocument/2006/relationships/image" Target="../media/image1.png"/><Relationship Id="rId3" Type="http://schemas.openxmlformats.org/officeDocument/2006/relationships/image" Target="../media/image29.png"/><Relationship Id="rId7" Type="http://schemas.openxmlformats.org/officeDocument/2006/relationships/image" Target="../media/image300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19" Type="http://schemas.openxmlformats.org/officeDocument/2006/relationships/image" Target="../media/image31.png"/><Relationship Id="rId4" Type="http://schemas.openxmlformats.org/officeDocument/2006/relationships/image" Target="../media/image290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39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1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0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1.png"/><Relationship Id="rId21" Type="http://schemas.openxmlformats.org/officeDocument/2006/relationships/image" Target="../media/image62.png"/><Relationship Id="rId7" Type="http://schemas.openxmlformats.org/officeDocument/2006/relationships/image" Target="../media/image46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6.png"/><Relationship Id="rId23" Type="http://schemas.openxmlformats.org/officeDocument/2006/relationships/image" Target="../media/image39.png"/><Relationship Id="rId10" Type="http://schemas.openxmlformats.org/officeDocument/2006/relationships/image" Target="../media/image49.png"/><Relationship Id="rId19" Type="http://schemas.openxmlformats.org/officeDocument/2006/relationships/image" Target="../media/image60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2" Type="http://schemas.openxmlformats.org/officeDocument/2006/relationships/image" Target="../media/image1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69.png"/><Relationship Id="rId3" Type="http://schemas.openxmlformats.org/officeDocument/2006/relationships/image" Target="../media/image1.png"/><Relationship Id="rId7" Type="http://schemas.openxmlformats.org/officeDocument/2006/relationships/image" Target="../media/image70.png"/><Relationship Id="rId12" Type="http://schemas.openxmlformats.org/officeDocument/2006/relationships/image" Target="../media/image7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68.png"/><Relationship Id="rId5" Type="http://schemas.openxmlformats.org/officeDocument/2006/relationships/image" Target="../media/image66.png"/><Relationship Id="rId10" Type="http://schemas.openxmlformats.org/officeDocument/2006/relationships/image" Target="../media/image92.png"/><Relationship Id="rId4" Type="http://schemas.openxmlformats.org/officeDocument/2006/relationships/image" Target="../media/image65.png"/><Relationship Id="rId9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92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94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452841" y="1512756"/>
            <a:ext cx="8236486" cy="19950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5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Сложение и вычитание</a:t>
            </a:r>
          </a:p>
          <a:p>
            <a:pPr algn="ctr">
              <a:lnSpc>
                <a:spcPct val="120000"/>
              </a:lnSpc>
            </a:pPr>
            <a:r>
              <a:rPr lang="ru-RU" sz="5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векторов</a:t>
            </a:r>
          </a:p>
        </p:txBody>
      </p:sp>
    </p:spTree>
    <p:extLst>
      <p:ext uri="{BB962C8B-B14F-4D97-AF65-F5344CB8AC3E}">
        <p14:creationId xmlns:p14="http://schemas.microsoft.com/office/powerpoint/2010/main" val="59532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Группа 9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7" name="Прямая соединительная линия 26"/>
          <p:cNvCxnSpPr/>
          <p:nvPr/>
        </p:nvCxnSpPr>
        <p:spPr>
          <a:xfrm flipV="1">
            <a:off x="4823705" y="4156404"/>
            <a:ext cx="985073" cy="470704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609514" y="1070331"/>
            <a:ext cx="2061684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5806046" y="1070331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808779" y="4156405"/>
            <a:ext cx="2061684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475781" y="3938462"/>
                <a:ext cx="3713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781" y="3938462"/>
                <a:ext cx="371320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5357" r="-14754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818005" y="3938462"/>
                <a:ext cx="3620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005" y="3938462"/>
                <a:ext cx="362022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357" r="-1333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Прямая соединительная линия 61"/>
          <p:cNvCxnSpPr/>
          <p:nvPr/>
        </p:nvCxnSpPr>
        <p:spPr>
          <a:xfrm flipV="1">
            <a:off x="7870463" y="1070332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5624440" y="1070331"/>
            <a:ext cx="985073" cy="47070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220647" y="790569"/>
                <a:ext cx="4471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647" y="790569"/>
                <a:ext cx="447109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455" r="-10811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588068" y="791080"/>
                <a:ext cx="4313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068" y="791080"/>
                <a:ext cx="431336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5455" r="-11268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Прямая соединительная линия 67"/>
          <p:cNvCxnSpPr/>
          <p:nvPr/>
        </p:nvCxnSpPr>
        <p:spPr>
          <a:xfrm flipV="1">
            <a:off x="7686124" y="1070331"/>
            <a:ext cx="987806" cy="470704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632041" y="1425709"/>
                <a:ext cx="4521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041" y="1425709"/>
                <a:ext cx="452175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5455" r="-10811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210099" y="1425709"/>
                <a:ext cx="4513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099" y="1425709"/>
                <a:ext cx="451342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5455" r="-10811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476603" y="4491082"/>
                <a:ext cx="3629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603" y="4491082"/>
                <a:ext cx="362983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5455" r="-1333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876238" y="4491082"/>
                <a:ext cx="3798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38" y="4491082"/>
                <a:ext cx="379848" cy="338554"/>
              </a:xfrm>
              <a:prstGeom prst="rect">
                <a:avLst/>
              </a:prstGeom>
              <a:blipFill rotWithShape="1">
                <a:blip r:embed="rId10"/>
                <a:stretch>
                  <a:fillRect t="-5455" r="-1290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Прямая соединительная линия 81"/>
          <p:cNvCxnSpPr/>
          <p:nvPr/>
        </p:nvCxnSpPr>
        <p:spPr>
          <a:xfrm flipV="1">
            <a:off x="4820973" y="1541034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731034" y="238989"/>
                <a:ext cx="36791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𝐴𝐵𝐶𝐷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параллелепипед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034" y="238989"/>
                <a:ext cx="3679149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281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3142" y="1019055"/>
                <a:ext cx="3307509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0" dirty="0" smtClean="0">
                    <a:latin typeface="Times New Roman" pitchFamily="18" charset="0"/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𝐴𝐷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𝑨𝑪</m:t>
                        </m:r>
                      </m:e>
                    </m:acc>
                  </m:oMath>
                </a14:m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2" y="1019055"/>
                <a:ext cx="3307509" cy="404791"/>
              </a:xfrm>
              <a:prstGeom prst="rect">
                <a:avLst/>
              </a:prstGeom>
              <a:blipFill rotWithShape="1">
                <a:blip r:embed="rId12"/>
                <a:stretch>
                  <a:fillRect l="-1661" r="-2030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33142" y="1741838"/>
                <a:ext cx="2121799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0" dirty="0" smtClean="0">
                    <a:latin typeface="Times New Roman" pitchFamily="18" charset="0"/>
                    <a:cs typeface="Times New Roman" pitchFamily="18" charset="0"/>
                  </a:rPr>
                  <a:t>б)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𝑨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2" y="1741838"/>
                <a:ext cx="2121799" cy="404791"/>
              </a:xfrm>
              <a:prstGeom prst="rect">
                <a:avLst/>
              </a:prstGeom>
              <a:blipFill rotWithShape="1">
                <a:blip r:embed="rId13"/>
                <a:stretch>
                  <a:fillRect l="-2586" r="-4310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133142" y="2459544"/>
                <a:ext cx="3508268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ru-RU" b="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𝐷𝐴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𝑨</m:t>
                        </m:r>
                      </m:e>
                    </m:acc>
                  </m:oMath>
                </a14:m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2" y="2459544"/>
                <a:ext cx="3508268" cy="404791"/>
              </a:xfrm>
              <a:prstGeom prst="rect">
                <a:avLst/>
              </a:prstGeom>
              <a:blipFill rotWithShape="1">
                <a:blip r:embed="rId14"/>
                <a:stretch>
                  <a:fillRect l="-1565" r="-870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33142" y="3182081"/>
                <a:ext cx="3643690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г</a:t>
                </a:r>
                <a:r>
                  <a:rPr lang="ru-RU" b="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𝐷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𝐵𝐶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𝑫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2" y="3182081"/>
                <a:ext cx="3643690" cy="404791"/>
              </a:xfrm>
              <a:prstGeom prst="rect">
                <a:avLst/>
              </a:prstGeom>
              <a:blipFill rotWithShape="1">
                <a:blip r:embed="rId15"/>
                <a:stretch>
                  <a:fillRect l="-1505" r="-502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единительная линия 33"/>
          <p:cNvCxnSpPr/>
          <p:nvPr/>
        </p:nvCxnSpPr>
        <p:spPr>
          <a:xfrm>
            <a:off x="5807329" y="4156404"/>
            <a:ext cx="2061684" cy="0"/>
          </a:xfrm>
          <a:prstGeom prst="line">
            <a:avLst/>
          </a:prstGeom>
          <a:ln w="12700">
            <a:solidFill>
              <a:srgbClr val="005C2A"/>
            </a:solidFill>
            <a:prstDash val="lgDash"/>
            <a:tailEnd type="arrow"/>
          </a:ln>
          <a:effectLst>
            <a:glow rad="63500">
              <a:schemeClr val="accent3">
                <a:satMod val="175000"/>
                <a:alpha val="18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612246" y="1069137"/>
            <a:ext cx="2061684" cy="0"/>
          </a:xfrm>
          <a:prstGeom prst="line">
            <a:avLst/>
          </a:prstGeom>
          <a:ln w="12700">
            <a:solidFill>
              <a:srgbClr val="005C2A"/>
            </a:solidFill>
            <a:prstDash val="solid"/>
            <a:tailEnd type="arrow"/>
          </a:ln>
          <a:effectLst>
            <a:glow rad="63500">
              <a:schemeClr val="accent3">
                <a:satMod val="175000"/>
                <a:alpha val="18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466850" y="3210600"/>
            <a:ext cx="1448966" cy="40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897836" y="3210600"/>
            <a:ext cx="832854" cy="40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6893996" y="1070332"/>
            <a:ext cx="1777202" cy="3551478"/>
          </a:xfrm>
          <a:prstGeom prst="line">
            <a:avLst/>
          </a:prstGeom>
          <a:ln w="12700">
            <a:solidFill>
              <a:srgbClr val="C000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 flipV="1">
            <a:off x="6597681" y="1068814"/>
            <a:ext cx="284096" cy="3558294"/>
          </a:xfrm>
          <a:prstGeom prst="straightConnector1">
            <a:avLst/>
          </a:prstGeom>
          <a:ln>
            <a:solidFill>
              <a:srgbClr val="005C2A"/>
            </a:solidFill>
            <a:tailEnd type="arrow"/>
          </a:ln>
          <a:effectLst>
            <a:glow rad="63500">
              <a:schemeClr val="accent3">
                <a:satMod val="175000"/>
                <a:alpha val="18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6885389" y="4156404"/>
            <a:ext cx="985073" cy="47070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5624440" y="1541034"/>
            <a:ext cx="2061684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6885389" y="1541035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4823705" y="4627108"/>
            <a:ext cx="2061684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6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/>
          <p:cNvCxnSpPr/>
          <p:nvPr/>
        </p:nvCxnSpPr>
        <p:spPr>
          <a:xfrm>
            <a:off x="6609514" y="1070331"/>
            <a:ext cx="2061684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Группа 9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7" name="Прямая соединительная линия 26"/>
          <p:cNvCxnSpPr/>
          <p:nvPr/>
        </p:nvCxnSpPr>
        <p:spPr>
          <a:xfrm flipV="1">
            <a:off x="4823705" y="4156404"/>
            <a:ext cx="985073" cy="470704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5806046" y="1070331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808779" y="4156405"/>
            <a:ext cx="2061684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475781" y="3938462"/>
                <a:ext cx="3713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781" y="3938462"/>
                <a:ext cx="371320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5357" r="-14754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818005" y="3938462"/>
                <a:ext cx="3620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005" y="3938462"/>
                <a:ext cx="362022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357" r="-1333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Прямая соединительная линия 61"/>
          <p:cNvCxnSpPr/>
          <p:nvPr/>
        </p:nvCxnSpPr>
        <p:spPr>
          <a:xfrm flipV="1">
            <a:off x="7870463" y="1070332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6885389" y="4156404"/>
            <a:ext cx="985073" cy="47070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5624440" y="1070331"/>
            <a:ext cx="985073" cy="47070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220647" y="790569"/>
                <a:ext cx="4471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647" y="790569"/>
                <a:ext cx="447109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455" r="-10811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588068" y="791080"/>
                <a:ext cx="4313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068" y="791080"/>
                <a:ext cx="431336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5455" r="-11268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632041" y="1425709"/>
                <a:ext cx="4521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041" y="1425709"/>
                <a:ext cx="452175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5455" r="-10811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210099" y="1425709"/>
                <a:ext cx="4513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099" y="1425709"/>
                <a:ext cx="451342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5455" r="-10811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476603" y="4491082"/>
                <a:ext cx="3629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603" y="4491082"/>
                <a:ext cx="362983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5455" r="-1333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876238" y="4491082"/>
                <a:ext cx="3798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38" y="4491082"/>
                <a:ext cx="379848" cy="338554"/>
              </a:xfrm>
              <a:prstGeom prst="rect">
                <a:avLst/>
              </a:prstGeom>
              <a:blipFill rotWithShape="1">
                <a:blip r:embed="rId10"/>
                <a:stretch>
                  <a:fillRect t="-5455" r="-1290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Прямая соединительная линия 81"/>
          <p:cNvCxnSpPr/>
          <p:nvPr/>
        </p:nvCxnSpPr>
        <p:spPr>
          <a:xfrm flipV="1">
            <a:off x="4820973" y="1541034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731034" y="238989"/>
                <a:ext cx="36791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𝐴𝐵𝐶𝐷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параллелепипед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034" y="238989"/>
                <a:ext cx="3679149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281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3142" y="1019055"/>
                <a:ext cx="3307509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0" dirty="0" smtClean="0">
                    <a:latin typeface="Times New Roman" pitchFamily="18" charset="0"/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𝐴𝐷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𝑨𝑪</m:t>
                        </m:r>
                      </m:e>
                    </m:acc>
                  </m:oMath>
                </a14:m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2" y="1019055"/>
                <a:ext cx="3307509" cy="404791"/>
              </a:xfrm>
              <a:prstGeom prst="rect">
                <a:avLst/>
              </a:prstGeom>
              <a:blipFill rotWithShape="1">
                <a:blip r:embed="rId12"/>
                <a:stretch>
                  <a:fillRect l="-1661" r="-2030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33142" y="1741838"/>
                <a:ext cx="2121799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0" dirty="0" smtClean="0">
                    <a:latin typeface="Times New Roman" pitchFamily="18" charset="0"/>
                    <a:cs typeface="Times New Roman" pitchFamily="18" charset="0"/>
                  </a:rPr>
                  <a:t>б)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𝑨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2" y="1741838"/>
                <a:ext cx="2121799" cy="404791"/>
              </a:xfrm>
              <a:prstGeom prst="rect">
                <a:avLst/>
              </a:prstGeom>
              <a:blipFill rotWithShape="1">
                <a:blip r:embed="rId13"/>
                <a:stretch>
                  <a:fillRect l="-2586" r="-4310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33142" y="3182081"/>
                <a:ext cx="3643690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г</a:t>
                </a:r>
                <a:r>
                  <a:rPr lang="ru-RU" b="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𝐷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𝐵𝐶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𝑫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2" y="3182081"/>
                <a:ext cx="3643690" cy="404791"/>
              </a:xfrm>
              <a:prstGeom prst="rect">
                <a:avLst/>
              </a:prstGeom>
              <a:blipFill rotWithShape="1">
                <a:blip r:embed="rId14"/>
                <a:stretch>
                  <a:fillRect l="-1505" r="-502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33142" y="3897862"/>
                <a:ext cx="2356030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д</a:t>
                </a:r>
                <a:r>
                  <a:rPr lang="ru-RU" b="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ru-RU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2" y="3897862"/>
                <a:ext cx="2356030" cy="404791"/>
              </a:xfrm>
              <a:prstGeom prst="rect">
                <a:avLst/>
              </a:prstGeom>
              <a:blipFill rotWithShape="1">
                <a:blip r:embed="rId15"/>
                <a:stretch>
                  <a:fillRect l="-2332" r="-1554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3142" y="2459544"/>
                <a:ext cx="3508268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ru-RU" b="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𝐷𝐴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𝑨</m:t>
                        </m:r>
                      </m:e>
                    </m:acc>
                  </m:oMath>
                </a14:m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2" y="2459544"/>
                <a:ext cx="3508268" cy="404791"/>
              </a:xfrm>
              <a:prstGeom prst="rect">
                <a:avLst/>
              </a:prstGeom>
              <a:blipFill rotWithShape="1">
                <a:blip r:embed="rId16"/>
                <a:stretch>
                  <a:fillRect l="-1565" r="-870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я со стрелкой 32"/>
          <p:cNvCxnSpPr/>
          <p:nvPr/>
        </p:nvCxnSpPr>
        <p:spPr>
          <a:xfrm flipV="1">
            <a:off x="4824413" y="1073150"/>
            <a:ext cx="3845718" cy="3553620"/>
          </a:xfrm>
          <a:prstGeom prst="straightConnector1">
            <a:avLst/>
          </a:prstGeom>
          <a:ln w="19050">
            <a:solidFill>
              <a:srgbClr val="005C2A"/>
            </a:solidFill>
            <a:prstDash val="lgDash"/>
            <a:tailEnd type="arrow"/>
          </a:ln>
          <a:effectLst>
            <a:glow rad="63500">
              <a:schemeClr val="accent3">
                <a:satMod val="175000"/>
                <a:alpha val="18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538560" y="3938462"/>
            <a:ext cx="832854" cy="40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5624440" y="1069547"/>
            <a:ext cx="3052762" cy="471487"/>
          </a:xfrm>
          <a:prstGeom prst="straightConnector1">
            <a:avLst/>
          </a:prstGeom>
          <a:ln w="19050">
            <a:solidFill>
              <a:srgbClr val="C00000"/>
            </a:solidFill>
            <a:prstDash val="lgDash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6885389" y="1541035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4823705" y="4627108"/>
            <a:ext cx="2061684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818063" y="1541035"/>
            <a:ext cx="803467" cy="3086073"/>
          </a:xfrm>
          <a:prstGeom prst="line">
            <a:avLst/>
          </a:prstGeom>
          <a:ln w="12700">
            <a:solidFill>
              <a:srgbClr val="005C2A"/>
            </a:solidFill>
            <a:headEnd type="arrow"/>
            <a:tailEnd type="none"/>
          </a:ln>
          <a:effectLst>
            <a:glow rad="63500">
              <a:schemeClr val="accent3">
                <a:satMod val="175000"/>
                <a:alpha val="18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7686124" y="1070331"/>
            <a:ext cx="987806" cy="470704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5624440" y="1541034"/>
            <a:ext cx="2061684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6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-108520" y="2139702"/>
            <a:ext cx="9361040" cy="3153494"/>
          </a:xfrm>
          <a:prstGeom prst="rect">
            <a:avLst/>
          </a:prstGeom>
          <a:solidFill>
            <a:srgbClr val="EBFFEB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568764" y="3851867"/>
            <a:ext cx="2002115" cy="415337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703" y="2353764"/>
            <a:ext cx="4060825" cy="969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686202" y="200357"/>
            <a:ext cx="3769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9E0000"/>
                </a:solidFill>
                <a:latin typeface="Georgia" pitchFamily="18" charset="0"/>
              </a:rPr>
              <a:t>Разность векторов</a:t>
            </a:r>
            <a:endParaRPr lang="ru-RU" sz="2200" b="1" i="1" dirty="0">
              <a:solidFill>
                <a:srgbClr val="9E0000"/>
              </a:solidFill>
              <a:latin typeface="Georgia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57944"/>
            <a:ext cx="6120680" cy="9927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6528" y="627534"/>
                <a:ext cx="1552028" cy="1364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400" b="1" i="1" dirty="0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𝒄</m:t>
                          </m:r>
                        </m:e>
                      </m:acc>
                    </m:oMath>
                  </m:oMathPara>
                </a14:m>
                <a:endParaRPr lang="ru-RU" sz="2400" b="1" i="1" dirty="0" smtClean="0">
                  <a:solidFill>
                    <a:srgbClr val="C00000"/>
                  </a:solidFill>
                  <a:latin typeface="Cambria Math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28" y="627534"/>
                <a:ext cx="1552028" cy="1364476"/>
              </a:xfrm>
              <a:prstGeom prst="rect">
                <a:avLst/>
              </a:prstGeom>
              <a:blipFill rotWithShape="1">
                <a:blip r:embed="rId5"/>
                <a:stretch>
                  <a:fillRect r="-8268"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655807" y="954836"/>
                <a:ext cx="5925394" cy="798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Разностью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ru-RU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ru-RU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называют такой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вектор</a:t>
                </a:r>
                <a:r>
                  <a:rPr lang="ru-RU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b="1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algn="ctr"/>
                <a:r>
                  <a:rPr lang="ru-RU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сумма 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которого с вектором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равна вектору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807" y="954836"/>
                <a:ext cx="5925394" cy="798937"/>
              </a:xfrm>
              <a:prstGeom prst="rect">
                <a:avLst/>
              </a:prstGeom>
              <a:blipFill rotWithShape="1">
                <a:blip r:embed="rId6"/>
                <a:stretch>
                  <a:fillRect l="-823" r="-1749" b="-12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1259632" y="857944"/>
            <a:ext cx="618924" cy="572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4998229" y="2466975"/>
            <a:ext cx="620275" cy="64807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699792" y="2466975"/>
            <a:ext cx="1442523" cy="64807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421053" y="2512544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053" y="2512544"/>
                <a:ext cx="371447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22951" r="-2623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11442" y="2492058"/>
                <a:ext cx="367665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442" y="2492058"/>
                <a:ext cx="367665" cy="410305"/>
              </a:xfrm>
              <a:prstGeom prst="rect">
                <a:avLst/>
              </a:prstGeom>
              <a:blipFill rotWithShape="1">
                <a:blip r:embed="rId8"/>
                <a:stretch>
                  <a:fillRect r="-23333" b="-23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 стрелкой 26"/>
          <p:cNvCxnSpPr/>
          <p:nvPr/>
        </p:nvCxnSpPr>
        <p:spPr>
          <a:xfrm>
            <a:off x="1243679" y="4011910"/>
            <a:ext cx="1442523" cy="64807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1243679" y="3363838"/>
            <a:ext cx="620275" cy="64807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93493" y="4290650"/>
                <a:ext cx="3593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ru-RU" sz="1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493" y="4290650"/>
                <a:ext cx="359394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5455" r="-15254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77672" y="3368192"/>
                <a:ext cx="356188" cy="375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6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1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672" y="3368192"/>
                <a:ext cx="356188" cy="375231"/>
              </a:xfrm>
              <a:prstGeom prst="rect">
                <a:avLst/>
              </a:prstGeom>
              <a:blipFill rotWithShape="1">
                <a:blip r:embed="rId10"/>
                <a:stretch>
                  <a:fillRect r="-13793" b="-213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 стрелкой 31"/>
          <p:cNvCxnSpPr/>
          <p:nvPr/>
        </p:nvCxnSpPr>
        <p:spPr>
          <a:xfrm>
            <a:off x="1863954" y="3368192"/>
            <a:ext cx="822248" cy="12917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165922" y="3687874"/>
                <a:ext cx="3353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</m:acc>
                    </m:oMath>
                  </m:oMathPara>
                </a14:m>
                <a:endParaRPr lang="ru-RU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922" y="3687874"/>
                <a:ext cx="335348" cy="338554"/>
              </a:xfrm>
              <a:prstGeom prst="rect">
                <a:avLst/>
              </a:prstGeom>
              <a:blipFill rotWithShape="1">
                <a:blip r:embed="rId11"/>
                <a:stretch>
                  <a:fillRect t="-5357" r="-16364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156524" y="3669535"/>
                <a:ext cx="729495" cy="375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524" y="3669535"/>
                <a:ext cx="729495" cy="375231"/>
              </a:xfrm>
              <a:prstGeom prst="rect">
                <a:avLst/>
              </a:prstGeom>
              <a:blipFill rotWithShape="1">
                <a:blip r:embed="rId12"/>
                <a:stretch>
                  <a:fillRect r="-6723" b="-19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 стрелкой 34"/>
          <p:cNvCxnSpPr/>
          <p:nvPr/>
        </p:nvCxnSpPr>
        <p:spPr>
          <a:xfrm flipV="1">
            <a:off x="5967949" y="2493823"/>
            <a:ext cx="620275" cy="648072"/>
          </a:xfrm>
          <a:prstGeom prst="straightConnector1">
            <a:avLst/>
          </a:prstGeom>
          <a:ln w="28575">
            <a:solidFill>
              <a:srgbClr val="00B0F0"/>
            </a:solidFill>
            <a:prstDash val="sysDash"/>
            <a:headEnd type="arrow"/>
            <a:tailEnd type="non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825902" y="2518906"/>
                <a:ext cx="540789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902" y="2518906"/>
                <a:ext cx="540789" cy="410305"/>
              </a:xfrm>
              <a:prstGeom prst="rect">
                <a:avLst/>
              </a:prstGeom>
              <a:blipFill rotWithShape="1">
                <a:blip r:embed="rId13"/>
                <a:stretch>
                  <a:fillRect r="-14773" b="-220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588224" y="251557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противоположные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векторы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6428737" y="4007514"/>
            <a:ext cx="1442523" cy="64807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6428737" y="3359442"/>
            <a:ext cx="620275" cy="64807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778551" y="4286254"/>
                <a:ext cx="3593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ru-RU" sz="1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51" y="4286254"/>
                <a:ext cx="359394" cy="338554"/>
              </a:xfrm>
              <a:prstGeom prst="rect">
                <a:avLst/>
              </a:prstGeom>
              <a:blipFill rotWithShape="1">
                <a:blip r:embed="rId14"/>
                <a:stretch>
                  <a:fillRect t="-5357" r="-13559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462730" y="3363796"/>
                <a:ext cx="356188" cy="375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6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1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730" y="3363796"/>
                <a:ext cx="356188" cy="375231"/>
              </a:xfrm>
              <a:prstGeom prst="rect">
                <a:avLst/>
              </a:prstGeom>
              <a:blipFill rotWithShape="1">
                <a:blip r:embed="rId15"/>
                <a:stretch>
                  <a:fillRect r="-13559" b="-213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 стрелкой 44"/>
          <p:cNvCxnSpPr/>
          <p:nvPr/>
        </p:nvCxnSpPr>
        <p:spPr>
          <a:xfrm>
            <a:off x="7049012" y="3363796"/>
            <a:ext cx="822248" cy="12917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341582" y="3665139"/>
                <a:ext cx="729495" cy="375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582" y="3665139"/>
                <a:ext cx="729495" cy="375231"/>
              </a:xfrm>
              <a:prstGeom prst="rect">
                <a:avLst/>
              </a:prstGeom>
              <a:blipFill rotWithShape="1">
                <a:blip r:embed="rId16"/>
                <a:stretch>
                  <a:fillRect r="-6667" b="-19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 стрелкой 46"/>
          <p:cNvCxnSpPr/>
          <p:nvPr/>
        </p:nvCxnSpPr>
        <p:spPr>
          <a:xfrm flipV="1">
            <a:off x="6419229" y="3370077"/>
            <a:ext cx="620275" cy="648072"/>
          </a:xfrm>
          <a:prstGeom prst="straightConnector1">
            <a:avLst/>
          </a:prstGeom>
          <a:ln w="28575">
            <a:solidFill>
              <a:srgbClr val="00B0F0"/>
            </a:solidFill>
            <a:prstDash val="sysDash"/>
            <a:headEnd type="arrow"/>
            <a:tailEnd type="non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308146" y="3365733"/>
                <a:ext cx="510076" cy="375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ru-RU" sz="16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1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146" y="3365733"/>
                <a:ext cx="510076" cy="375231"/>
              </a:xfrm>
              <a:prstGeom prst="rect">
                <a:avLst/>
              </a:prstGeom>
              <a:blipFill rotWithShape="1">
                <a:blip r:embed="rId17"/>
                <a:stretch>
                  <a:fillRect r="-9639" b="-19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339857" y="3665382"/>
                <a:ext cx="1053302" cy="375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ru-RU" sz="1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+(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  <m:r>
                        <a:rPr lang="ru-RU" sz="1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857" y="3665382"/>
                <a:ext cx="1053302" cy="375231"/>
              </a:xfrm>
              <a:prstGeom prst="rect">
                <a:avLst/>
              </a:prstGeom>
              <a:blipFill rotWithShape="1">
                <a:blip r:embed="rId18"/>
                <a:stretch>
                  <a:fillRect r="-5202" b="-19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559240" y="3851867"/>
                <a:ext cx="2020104" cy="410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effectLst>
                                <a:outerShdw blurRad="50800" dist="38100" dir="5400000" algn="t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effectLst>
                                <a:outerShdw blurRad="50800" dist="38100" dir="5400000" algn="t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00206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effectLst>
                                <a:outerShdw blurRad="50800" dist="38100" dir="5400000" algn="t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effectLst>
                                <a:outerShdw blurRad="50800" dist="38100" dir="5400000" algn="t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𝒃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00206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b="1" i="1">
                              <a:solidFill>
                                <a:srgbClr val="002060"/>
                              </a:solidFill>
                              <a:effectLst>
                                <a:outerShdw blurRad="50800" dist="38100" dir="5400000" algn="t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effectLst>
                                <a:outerShdw blurRad="50800" dist="38100" dir="5400000" algn="t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00206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+(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srgbClr val="002060"/>
                              </a:solidFill>
                              <a:effectLst>
                                <a:outerShdw blurRad="50800" dist="38100" dir="5400000" algn="t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effectLst>
                                <a:outerShdw blurRad="50800" dist="38100" dir="5400000" algn="t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𝒃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00206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240" y="3851867"/>
                <a:ext cx="2020104" cy="410497"/>
              </a:xfrm>
              <a:prstGeom prst="rect">
                <a:avLst/>
              </a:prstGeom>
              <a:blipFill rotWithShape="1">
                <a:blip r:embed="rId19"/>
                <a:stretch>
                  <a:fillRect r="-4834" b="-32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Прямоугольник 50"/>
          <p:cNvSpPr/>
          <p:nvPr/>
        </p:nvSpPr>
        <p:spPr>
          <a:xfrm>
            <a:off x="4283968" y="3892848"/>
            <a:ext cx="1161821" cy="362135"/>
          </a:xfrm>
          <a:prstGeom prst="rect">
            <a:avLst/>
          </a:prstGeom>
          <a:solidFill>
            <a:srgbClr val="EBF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6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7" grpId="0"/>
      <p:bldP spid="10" grpId="0"/>
      <p:bldP spid="2" grpId="0" animBg="1"/>
      <p:bldP spid="23" grpId="0"/>
      <p:bldP spid="24" grpId="0"/>
      <p:bldP spid="29" grpId="0"/>
      <p:bldP spid="30" grpId="0"/>
      <p:bldP spid="33" grpId="0"/>
      <p:bldP spid="33" grpId="1"/>
      <p:bldP spid="34" grpId="0"/>
      <p:bldP spid="36" grpId="0"/>
      <p:bldP spid="39" grpId="0"/>
      <p:bldP spid="39" grpId="1"/>
      <p:bldP spid="43" grpId="0"/>
      <p:bldP spid="44" grpId="0"/>
      <p:bldP spid="44" grpId="1"/>
      <p:bldP spid="46" grpId="0"/>
      <p:bldP spid="46" grpId="1"/>
      <p:bldP spid="48" grpId="0"/>
      <p:bldP spid="49" grpId="0"/>
      <p:bldP spid="40" grpId="0"/>
      <p:bldP spid="51" grpId="0" animBg="1"/>
      <p:bldP spid="5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Прямая соединительная линия 6"/>
          <p:cNvCxnSpPr/>
          <p:nvPr/>
        </p:nvCxnSpPr>
        <p:spPr>
          <a:xfrm flipV="1">
            <a:off x="4823705" y="4156404"/>
            <a:ext cx="985073" cy="470704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609514" y="1070331"/>
            <a:ext cx="2061684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806046" y="1070331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808779" y="4156405"/>
            <a:ext cx="2061684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75781" y="3938462"/>
                <a:ext cx="3713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781" y="3938462"/>
                <a:ext cx="371320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5357" r="-14754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18005" y="3938462"/>
                <a:ext cx="3620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005" y="3938462"/>
                <a:ext cx="362022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357" r="-1333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 flipV="1">
            <a:off x="7870463" y="1070332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885389" y="4156404"/>
            <a:ext cx="985073" cy="47070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624440" y="1070331"/>
            <a:ext cx="985073" cy="47070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20647" y="790569"/>
                <a:ext cx="4471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647" y="790569"/>
                <a:ext cx="447109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455" r="-10811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588068" y="791080"/>
                <a:ext cx="4313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068" y="791080"/>
                <a:ext cx="431336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5455" r="-11268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 flipV="1">
            <a:off x="7686124" y="1070331"/>
            <a:ext cx="987806" cy="470704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632041" y="1425709"/>
                <a:ext cx="4521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041" y="1425709"/>
                <a:ext cx="452175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5455" r="-10811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/>
          <p:cNvCxnSpPr/>
          <p:nvPr/>
        </p:nvCxnSpPr>
        <p:spPr>
          <a:xfrm>
            <a:off x="5624440" y="1541034"/>
            <a:ext cx="2061684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10099" y="1425709"/>
                <a:ext cx="4513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099" y="1425709"/>
                <a:ext cx="451342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5455" r="-10811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76603" y="4491082"/>
                <a:ext cx="3629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603" y="4491082"/>
                <a:ext cx="362983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5455" r="-1333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 flipV="1">
            <a:off x="6885389" y="1541035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76238" y="4491082"/>
                <a:ext cx="3798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38" y="4491082"/>
                <a:ext cx="379848" cy="338554"/>
              </a:xfrm>
              <a:prstGeom prst="rect">
                <a:avLst/>
              </a:prstGeom>
              <a:blipFill rotWithShape="1">
                <a:blip r:embed="rId10"/>
                <a:stretch>
                  <a:fillRect t="-5455" r="-1290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>
            <a:off x="4823705" y="4627108"/>
            <a:ext cx="2061684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820973" y="1541034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2731034" y="238989"/>
                <a:ext cx="36791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𝐴𝐵𝐶𝐷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параллелепипед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034" y="238989"/>
                <a:ext cx="3679149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281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33142" y="1019055"/>
                <a:ext cx="4999767" cy="1063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b="0" dirty="0" smtClean="0">
                    <a:latin typeface="Times New Roman" pitchFamily="18" charset="0"/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𝐶𝐷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𝑫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79388">
                  <a:lnSpc>
                    <a:spcPct val="150000"/>
                  </a:lnSpc>
                </a:pP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𝐶𝐷</m:t>
                        </m:r>
                      </m:e>
                    </m:acc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𝐶𝐷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𝐷𝐶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𝑫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2" y="1019055"/>
                <a:ext cx="4999767" cy="1063112"/>
              </a:xfrm>
              <a:prstGeom prst="rect">
                <a:avLst/>
              </a:prstGeom>
              <a:blipFill rotWithShape="1">
                <a:blip r:embed="rId12"/>
                <a:stretch>
                  <a:fillRect l="-1098" r="-1220" b="-1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33142" y="2154490"/>
                <a:ext cx="1401922" cy="467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б)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</m:e>
                    </m:acc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2" y="2154490"/>
                <a:ext cx="1401922" cy="467307"/>
              </a:xfrm>
              <a:prstGeom prst="rect">
                <a:avLst/>
              </a:prstGeom>
              <a:blipFill rotWithShape="1">
                <a:blip r:embed="rId13"/>
                <a:stretch>
                  <a:fillRect l="-3913" r="-6957" b="-11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133142" y="3046564"/>
                <a:ext cx="1774562" cy="404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ru-RU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𝐵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2" y="3046564"/>
                <a:ext cx="1774562" cy="404791"/>
              </a:xfrm>
              <a:prstGeom prst="rect">
                <a:avLst/>
              </a:prstGeom>
              <a:blipFill rotWithShape="1">
                <a:blip r:embed="rId14"/>
                <a:stretch>
                  <a:fillRect l="-3093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Прямоугольник 30"/>
          <p:cNvSpPr/>
          <p:nvPr/>
        </p:nvSpPr>
        <p:spPr>
          <a:xfrm>
            <a:off x="1447081" y="1129123"/>
            <a:ext cx="792088" cy="411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7870463" y="1070332"/>
            <a:ext cx="803467" cy="3086073"/>
          </a:xfrm>
          <a:prstGeom prst="line">
            <a:avLst/>
          </a:prstGeom>
          <a:ln w="12700">
            <a:solidFill>
              <a:srgbClr val="005C2A"/>
            </a:solidFill>
            <a:tailEnd type="arrow"/>
          </a:ln>
          <a:effectLst>
            <a:glow rad="63500">
              <a:schemeClr val="accent3">
                <a:satMod val="175000"/>
                <a:alpha val="18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897667" y="1070332"/>
            <a:ext cx="1764000" cy="3549429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6885390" y="4156403"/>
            <a:ext cx="985073" cy="470703"/>
          </a:xfrm>
          <a:prstGeom prst="line">
            <a:avLst/>
          </a:prstGeom>
          <a:ln w="12700">
            <a:solidFill>
              <a:srgbClr val="005C2A"/>
            </a:solidFill>
            <a:headEnd type="arrow"/>
            <a:tailEnd type="none"/>
          </a:ln>
          <a:effectLst>
            <a:glow rad="63500">
              <a:schemeClr val="accent3">
                <a:satMod val="175000"/>
                <a:alpha val="18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423170" y="1616711"/>
            <a:ext cx="1615679" cy="411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080084" y="1616712"/>
            <a:ext cx="1224000" cy="411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6885388" y="4156405"/>
            <a:ext cx="985073" cy="470703"/>
          </a:xfrm>
          <a:prstGeom prst="line">
            <a:avLst/>
          </a:prstGeom>
          <a:ln w="12700">
            <a:solidFill>
              <a:srgbClr val="005C2A"/>
            </a:solidFill>
            <a:headEnd type="none"/>
            <a:tailEnd type="arrow"/>
          </a:ln>
          <a:effectLst>
            <a:glow rad="63500">
              <a:schemeClr val="accent3">
                <a:satMod val="175000"/>
                <a:alpha val="18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4304084" y="1626753"/>
            <a:ext cx="848347" cy="411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88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50"/>
                            </p:stCondLst>
                            <p:childTnLst>
                              <p:par>
                                <p:cTn id="1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19" grpId="0"/>
      <p:bldP spid="21" grpId="0"/>
      <p:bldP spid="22" grpId="0"/>
      <p:bldP spid="24" grpId="0"/>
      <p:bldP spid="27" grpId="0"/>
      <p:bldP spid="29" grpId="0"/>
      <p:bldP spid="29" grpId="1"/>
      <p:bldP spid="30" grpId="0"/>
      <p:bldP spid="30" grpId="1"/>
      <p:bldP spid="31" grpId="0" animBg="1"/>
      <p:bldP spid="39" grpId="0" animBg="1"/>
      <p:bldP spid="40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Прямая соединительная линия 6"/>
          <p:cNvCxnSpPr/>
          <p:nvPr/>
        </p:nvCxnSpPr>
        <p:spPr>
          <a:xfrm flipV="1">
            <a:off x="4823705" y="4156404"/>
            <a:ext cx="985073" cy="470704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609514" y="1070331"/>
            <a:ext cx="2061684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806046" y="1070331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808779" y="4156405"/>
            <a:ext cx="2061684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75781" y="3938462"/>
                <a:ext cx="3713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781" y="3938462"/>
                <a:ext cx="371320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5357" r="-14754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18005" y="3938462"/>
                <a:ext cx="3620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005" y="3938462"/>
                <a:ext cx="362022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357" r="-1333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 flipV="1">
            <a:off x="7870463" y="1070332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624440" y="1070331"/>
            <a:ext cx="985073" cy="47070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20647" y="790569"/>
                <a:ext cx="4471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647" y="790569"/>
                <a:ext cx="447109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455" r="-10811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588068" y="791080"/>
                <a:ext cx="4313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068" y="791080"/>
                <a:ext cx="431336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5455" r="-11268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 flipV="1">
            <a:off x="7686124" y="1070331"/>
            <a:ext cx="987806" cy="470704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632041" y="1425709"/>
                <a:ext cx="4521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041" y="1425709"/>
                <a:ext cx="452175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5455" r="-10811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/>
          <p:cNvCxnSpPr/>
          <p:nvPr/>
        </p:nvCxnSpPr>
        <p:spPr>
          <a:xfrm>
            <a:off x="5624440" y="1541034"/>
            <a:ext cx="2061684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10099" y="1425709"/>
                <a:ext cx="4513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099" y="1425709"/>
                <a:ext cx="451342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5455" r="-10811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76603" y="4491082"/>
                <a:ext cx="3629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603" y="4491082"/>
                <a:ext cx="362983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5455" r="-1333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единительная линия 25"/>
          <p:cNvCxnSpPr/>
          <p:nvPr/>
        </p:nvCxnSpPr>
        <p:spPr>
          <a:xfrm flipV="1">
            <a:off x="4820973" y="1541034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2731034" y="238989"/>
                <a:ext cx="36791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𝐴𝐵𝐶𝐷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параллелепипед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034" y="238989"/>
                <a:ext cx="3679149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281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33142" y="2306890"/>
                <a:ext cx="2102370" cy="4271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б)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𝑪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2" y="2306890"/>
                <a:ext cx="2102370" cy="427168"/>
              </a:xfrm>
              <a:prstGeom prst="rect">
                <a:avLst/>
              </a:prstGeom>
              <a:blipFill rotWithShape="1">
                <a:blip r:embed="rId11"/>
                <a:stretch>
                  <a:fillRect l="-2609" r="-4638" b="-211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3142" y="1019055"/>
                <a:ext cx="4999767" cy="1063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b="0" dirty="0" smtClean="0">
                    <a:latin typeface="Times New Roman" pitchFamily="18" charset="0"/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𝐶𝐷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𝑫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79388">
                  <a:lnSpc>
                    <a:spcPct val="150000"/>
                  </a:lnSpc>
                </a:pP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𝐶𝐷</m:t>
                        </m:r>
                      </m:e>
                    </m:acc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𝐶𝐷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𝐷𝐶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𝑫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2" y="1019055"/>
                <a:ext cx="4999767" cy="1063112"/>
              </a:xfrm>
              <a:prstGeom prst="rect">
                <a:avLst/>
              </a:prstGeom>
              <a:blipFill rotWithShape="1">
                <a:blip r:embed="rId12"/>
                <a:stretch>
                  <a:fillRect l="-1098" r="-1220" b="-1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 стрелкой 31"/>
          <p:cNvCxnSpPr/>
          <p:nvPr/>
        </p:nvCxnSpPr>
        <p:spPr>
          <a:xfrm flipV="1">
            <a:off x="4839586" y="4154024"/>
            <a:ext cx="3030876" cy="470702"/>
          </a:xfrm>
          <a:prstGeom prst="straightConnector1">
            <a:avLst/>
          </a:prstGeom>
          <a:ln w="12700">
            <a:solidFill>
              <a:srgbClr val="005C2A"/>
            </a:solidFill>
            <a:tailEnd type="arrow"/>
          </a:ln>
          <a:effectLst>
            <a:glow rad="63500">
              <a:schemeClr val="accent3">
                <a:satMod val="175000"/>
                <a:alpha val="18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76238" y="4491082"/>
                <a:ext cx="3798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38" y="4491082"/>
                <a:ext cx="379848" cy="338554"/>
              </a:xfrm>
              <a:prstGeom prst="rect">
                <a:avLst/>
              </a:prstGeom>
              <a:blipFill rotWithShape="1">
                <a:blip r:embed="rId13"/>
                <a:stretch>
                  <a:fillRect t="-5455" r="-1290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 стрелкой 33"/>
          <p:cNvCxnSpPr/>
          <p:nvPr/>
        </p:nvCxnSpPr>
        <p:spPr>
          <a:xfrm flipH="1" flipV="1">
            <a:off x="5633964" y="1541034"/>
            <a:ext cx="2232000" cy="2610000"/>
          </a:xfrm>
          <a:prstGeom prst="straightConnector1">
            <a:avLst/>
          </a:prstGeom>
          <a:ln w="19050">
            <a:solidFill>
              <a:srgbClr val="C00000"/>
            </a:solidFill>
            <a:prstDash val="lgDash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821324" y="1541035"/>
            <a:ext cx="803467" cy="3086073"/>
          </a:xfrm>
          <a:prstGeom prst="line">
            <a:avLst/>
          </a:prstGeom>
          <a:ln w="12700">
            <a:solidFill>
              <a:srgbClr val="005C2A"/>
            </a:solidFill>
            <a:tailEnd type="arrow"/>
          </a:ln>
          <a:effectLst>
            <a:glow rad="63500">
              <a:schemeClr val="accent3">
                <a:satMod val="175000"/>
                <a:alpha val="18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885389" y="4156404"/>
            <a:ext cx="985073" cy="47070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885389" y="1541035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823705" y="4627108"/>
            <a:ext cx="2061684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475656" y="2365794"/>
            <a:ext cx="848347" cy="411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92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Прямая соединительная линия 6"/>
          <p:cNvCxnSpPr/>
          <p:nvPr/>
        </p:nvCxnSpPr>
        <p:spPr>
          <a:xfrm flipV="1">
            <a:off x="4823705" y="4156404"/>
            <a:ext cx="985073" cy="470704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609514" y="1070331"/>
            <a:ext cx="2061684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806046" y="1070331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808779" y="4156405"/>
            <a:ext cx="2061684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75781" y="3938462"/>
                <a:ext cx="3713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781" y="3938462"/>
                <a:ext cx="371320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5357" r="-14754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18005" y="3938462"/>
                <a:ext cx="3620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005" y="3938462"/>
                <a:ext cx="362022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357" r="-1333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 flipV="1">
            <a:off x="7870463" y="1070332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885389" y="4156404"/>
            <a:ext cx="985073" cy="47070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624440" y="1070331"/>
            <a:ext cx="985073" cy="47070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20647" y="790569"/>
                <a:ext cx="4471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647" y="790569"/>
                <a:ext cx="447109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455" r="-10811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588068" y="791080"/>
                <a:ext cx="4313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068" y="791080"/>
                <a:ext cx="431336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5455" r="-11268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 flipV="1">
            <a:off x="7686124" y="1070331"/>
            <a:ext cx="987806" cy="470704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632041" y="1425709"/>
                <a:ext cx="4521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041" y="1425709"/>
                <a:ext cx="452175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5455" r="-10811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/>
          <p:cNvCxnSpPr/>
          <p:nvPr/>
        </p:nvCxnSpPr>
        <p:spPr>
          <a:xfrm>
            <a:off x="5624440" y="1541034"/>
            <a:ext cx="2061684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10099" y="1425709"/>
                <a:ext cx="4513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099" y="1425709"/>
                <a:ext cx="451342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5455" r="-10811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76603" y="4491082"/>
                <a:ext cx="3629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603" y="4491082"/>
                <a:ext cx="362983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5455" r="-1333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 flipV="1">
            <a:off x="6885389" y="1541035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76238" y="4491082"/>
                <a:ext cx="3798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38" y="4491082"/>
                <a:ext cx="379848" cy="338554"/>
              </a:xfrm>
              <a:prstGeom prst="rect">
                <a:avLst/>
              </a:prstGeom>
              <a:blipFill rotWithShape="1">
                <a:blip r:embed="rId10"/>
                <a:stretch>
                  <a:fillRect t="-5455" r="-1290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>
            <a:off x="4823705" y="4627108"/>
            <a:ext cx="2061684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2731034" y="238989"/>
                <a:ext cx="36791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𝐴𝐵𝐶𝐷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параллелепипед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034" y="238989"/>
                <a:ext cx="3679149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281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33142" y="2306890"/>
                <a:ext cx="2102370" cy="4271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б)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𝑪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2" y="2306890"/>
                <a:ext cx="2102370" cy="427168"/>
              </a:xfrm>
              <a:prstGeom prst="rect">
                <a:avLst/>
              </a:prstGeom>
              <a:blipFill rotWithShape="1">
                <a:blip r:embed="rId12"/>
                <a:stretch>
                  <a:fillRect l="-2609" r="-4638" b="-211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33142" y="3198964"/>
                <a:ext cx="3718778" cy="404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ru-RU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𝐵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𝐵𝐴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𝑨</m:t>
                        </m:r>
                      </m:e>
                    </m:acc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2" y="3198964"/>
                <a:ext cx="3718778" cy="404791"/>
              </a:xfrm>
              <a:prstGeom prst="rect">
                <a:avLst/>
              </a:prstGeom>
              <a:blipFill rotWithShape="1">
                <a:blip r:embed="rId13"/>
                <a:stretch>
                  <a:fillRect l="-1475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3142" y="1019055"/>
                <a:ext cx="4999767" cy="1063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b="0" dirty="0" smtClean="0">
                    <a:latin typeface="Times New Roman" pitchFamily="18" charset="0"/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𝐶𝐷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𝑫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79388">
                  <a:lnSpc>
                    <a:spcPct val="150000"/>
                  </a:lnSpc>
                </a:pP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𝐶𝐷</m:t>
                        </m:r>
                      </m:e>
                    </m:acc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𝐶𝐷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𝐷𝐶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𝑫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2" y="1019055"/>
                <a:ext cx="4999767" cy="1063112"/>
              </a:xfrm>
              <a:prstGeom prst="rect">
                <a:avLst/>
              </a:prstGeom>
              <a:blipFill rotWithShape="1">
                <a:blip r:embed="rId14"/>
                <a:stretch>
                  <a:fillRect l="-1098" r="-1220" b="-1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единительная линия 29"/>
          <p:cNvCxnSpPr/>
          <p:nvPr/>
        </p:nvCxnSpPr>
        <p:spPr>
          <a:xfrm flipV="1">
            <a:off x="7688856" y="1070330"/>
            <a:ext cx="987806" cy="470704"/>
          </a:xfrm>
          <a:prstGeom prst="line">
            <a:avLst/>
          </a:prstGeom>
          <a:ln w="12700">
            <a:solidFill>
              <a:srgbClr val="005C2A"/>
            </a:solidFill>
            <a:headEnd type="arrow"/>
          </a:ln>
          <a:effectLst>
            <a:glow rad="63500">
              <a:schemeClr val="accent3">
                <a:satMod val="175000"/>
                <a:alpha val="18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5629202" y="1541034"/>
            <a:ext cx="180000" cy="2610000"/>
          </a:xfrm>
          <a:prstGeom prst="straightConnector1">
            <a:avLst/>
          </a:prstGeom>
          <a:ln w="12700">
            <a:solidFill>
              <a:srgbClr val="005C2A"/>
            </a:solidFill>
            <a:tailEnd type="arrow"/>
          </a:ln>
          <a:effectLst>
            <a:glow rad="63500">
              <a:schemeClr val="accent3">
                <a:satMod val="175000"/>
                <a:alpha val="18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820973" y="1541034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691680" y="3237064"/>
            <a:ext cx="1224000" cy="411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915680" y="3237064"/>
            <a:ext cx="848347" cy="411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4814181" y="4159430"/>
            <a:ext cx="985073" cy="470704"/>
          </a:xfrm>
          <a:prstGeom prst="line">
            <a:avLst/>
          </a:prstGeom>
          <a:ln w="12700">
            <a:solidFill>
              <a:srgbClr val="005C2A"/>
            </a:solidFill>
            <a:prstDash val="lgDash"/>
            <a:headEnd type="arrow"/>
          </a:ln>
          <a:effectLst>
            <a:glow rad="63500">
              <a:schemeClr val="accent3">
                <a:satMod val="175000"/>
                <a:alpha val="18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821324" y="1541035"/>
            <a:ext cx="803467" cy="3086073"/>
          </a:xfrm>
          <a:prstGeom prst="line">
            <a:avLst/>
          </a:prstGeom>
          <a:ln w="12700">
            <a:solidFill>
              <a:srgbClr val="C00000"/>
            </a:solidFill>
            <a:headEnd type="arrow"/>
            <a:tailEnd type="non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92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Таблица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293371"/>
              </p:ext>
            </p:extLst>
          </p:nvPr>
        </p:nvGraphicFramePr>
        <p:xfrm>
          <a:off x="-63822" y="-29046"/>
          <a:ext cx="9252520" cy="5193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260"/>
                <a:gridCol w="4626260"/>
              </a:tblGrid>
              <a:tr h="82293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i="1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>
                                <a:alpha val="55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Сложение</a:t>
                      </a:r>
                      <a:r>
                        <a:rPr lang="ru-RU" sz="3600" i="1" baseline="0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>
                                <a:alpha val="55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и вычитание векторов</a:t>
                      </a:r>
                      <a:endParaRPr lang="ru-RU" sz="3600" i="1" dirty="0" smtClean="0">
                        <a:solidFill>
                          <a:schemeClr val="bg1"/>
                        </a:solidFill>
                        <a:effectLst>
                          <a:glow rad="63500">
                            <a:schemeClr val="tx1">
                              <a:alpha val="55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5CD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7836">
                <a:tc>
                  <a:txBody>
                    <a:bodyPr/>
                    <a:lstStyle/>
                    <a:p>
                      <a:pPr marL="18097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Правило</a:t>
                      </a:r>
                      <a:r>
                        <a:rPr lang="en-US" sz="1600" b="0" i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1600" b="0" i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треугольника</a:t>
                      </a:r>
                    </a:p>
                    <a:p>
                      <a:pPr algn="ctr"/>
                      <a:endParaRPr lang="en-US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Правило</a:t>
                      </a:r>
                      <a:r>
                        <a:rPr lang="en-US" sz="1600" b="0" i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1600" b="0" i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параллелограмма</a:t>
                      </a:r>
                    </a:p>
                    <a:p>
                      <a:pPr algn="ctr"/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</a:tr>
              <a:tr h="720080">
                <a:tc gridSpan="2">
                  <a:txBody>
                    <a:bodyPr/>
                    <a:lstStyle/>
                    <a:p>
                      <a:pPr marL="88900" indent="0" algn="l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indent="0" algn="l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EB"/>
                    </a:solidFill>
                  </a:tcPr>
                </a:tc>
              </a:tr>
              <a:tr h="1872208">
                <a:tc gridSpan="2">
                  <a:txBody>
                    <a:bodyPr/>
                    <a:lstStyle/>
                    <a:p>
                      <a:pPr marL="88900" indent="0" algn="ctr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Разность</a:t>
                      </a:r>
                      <a:r>
                        <a:rPr lang="ru-RU" sz="1600" b="0" i="1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 векторов</a:t>
                      </a:r>
                      <a:endParaRPr lang="ru-RU" sz="1600" b="0" i="1" dirty="0">
                        <a:solidFill>
                          <a:srgbClr val="002060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indent="0" algn="l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558933" y="1435057"/>
                <a:ext cx="3369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933" y="1435057"/>
                <a:ext cx="336952" cy="307777"/>
              </a:xfrm>
              <a:prstGeom prst="rect">
                <a:avLst/>
              </a:prstGeom>
              <a:blipFill rotWithShape="1">
                <a:blip r:embed="rId2"/>
                <a:stretch>
                  <a:fillRect t="-1961" r="-12727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764828" y="1572915"/>
                <a:ext cx="333746" cy="339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828" y="1572915"/>
                <a:ext cx="333746" cy="339837"/>
              </a:xfrm>
              <a:prstGeom prst="rect">
                <a:avLst/>
              </a:prstGeom>
              <a:blipFill rotWithShape="1">
                <a:blip r:embed="rId3"/>
                <a:stretch>
                  <a:fillRect r="-14815" b="-17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Прямая со стрелкой 91"/>
          <p:cNvCxnSpPr/>
          <p:nvPr/>
        </p:nvCxnSpPr>
        <p:spPr>
          <a:xfrm flipV="1">
            <a:off x="2361497" y="1512128"/>
            <a:ext cx="905142" cy="375330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3257660" y="1512128"/>
            <a:ext cx="1085529" cy="646270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2361497" y="1887699"/>
            <a:ext cx="1981692" cy="27069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888395" y="1999516"/>
                <a:ext cx="660373" cy="339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395" y="1999516"/>
                <a:ext cx="660373" cy="339837"/>
              </a:xfrm>
              <a:prstGeom prst="rect">
                <a:avLst/>
              </a:prstGeom>
              <a:blipFill rotWithShape="1">
                <a:blip r:embed="rId4"/>
                <a:stretch>
                  <a:fillRect r="-6481" b="-17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Прямая со стрелкой 99"/>
          <p:cNvCxnSpPr/>
          <p:nvPr/>
        </p:nvCxnSpPr>
        <p:spPr>
          <a:xfrm flipV="1">
            <a:off x="8515759" y="1293767"/>
            <a:ext cx="363600" cy="835200"/>
          </a:xfrm>
          <a:prstGeom prst="straightConnector1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flipV="1">
            <a:off x="7160210" y="1299728"/>
            <a:ext cx="1724400" cy="212400"/>
          </a:xfrm>
          <a:prstGeom prst="straightConnector1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flipV="1">
            <a:off x="6811105" y="1310053"/>
            <a:ext cx="2069974" cy="10256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6684794" y="1734837"/>
                <a:ext cx="3369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794" y="1734837"/>
                <a:ext cx="336952" cy="307777"/>
              </a:xfrm>
              <a:prstGeom prst="rect">
                <a:avLst/>
              </a:prstGeom>
              <a:blipFill rotWithShape="1">
                <a:blip r:embed="rId5"/>
                <a:stretch>
                  <a:fillRect t="-2000" r="-12727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7685133" y="2222388"/>
                <a:ext cx="333746" cy="339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133" y="2222388"/>
                <a:ext cx="333746" cy="339837"/>
              </a:xfrm>
              <a:prstGeom prst="rect">
                <a:avLst/>
              </a:prstGeom>
              <a:blipFill rotWithShape="1">
                <a:blip r:embed="rId6"/>
                <a:stretch>
                  <a:fillRect r="-14815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 rot="20105132">
                <a:off x="7464669" y="1548889"/>
                <a:ext cx="660373" cy="339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05132">
                <a:off x="7464669" y="1548889"/>
                <a:ext cx="660373" cy="339837"/>
              </a:xfrm>
              <a:prstGeom prst="rect">
                <a:avLst/>
              </a:prstGeom>
              <a:blipFill rotWithShape="1">
                <a:blip r:embed="rId7"/>
                <a:stretch>
                  <a:fillRect r="-81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448956" y="1382128"/>
                <a:ext cx="3369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56" y="1382128"/>
                <a:ext cx="336952" cy="307777"/>
              </a:xfrm>
              <a:prstGeom prst="rect">
                <a:avLst/>
              </a:prstGeom>
              <a:blipFill rotWithShape="1">
                <a:blip r:embed="rId8"/>
                <a:stretch>
                  <a:fillRect t="-2000" r="-12727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Прямая со стрелкой 116"/>
          <p:cNvCxnSpPr/>
          <p:nvPr/>
        </p:nvCxnSpPr>
        <p:spPr>
          <a:xfrm flipV="1">
            <a:off x="251520" y="1459199"/>
            <a:ext cx="905142" cy="375330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1403648" y="1750808"/>
                <a:ext cx="333746" cy="339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750808"/>
                <a:ext cx="333746" cy="339837"/>
              </a:xfrm>
              <a:prstGeom prst="rect">
                <a:avLst/>
              </a:prstGeom>
              <a:blipFill rotWithShape="1">
                <a:blip r:embed="rId9"/>
                <a:stretch>
                  <a:fillRect r="-14545" b="-17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Прямая со стрелкой 118"/>
          <p:cNvCxnSpPr/>
          <p:nvPr/>
        </p:nvCxnSpPr>
        <p:spPr>
          <a:xfrm>
            <a:off x="896480" y="1690021"/>
            <a:ext cx="1085529" cy="646270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4794110" y="1544756"/>
                <a:ext cx="3369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110" y="1544756"/>
                <a:ext cx="336952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1961" r="-12500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5559610" y="1923678"/>
                <a:ext cx="333746" cy="339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610" y="1923678"/>
                <a:ext cx="333746" cy="339837"/>
              </a:xfrm>
              <a:prstGeom prst="rect">
                <a:avLst/>
              </a:prstGeom>
              <a:blipFill rotWithShape="1">
                <a:blip r:embed="rId11"/>
                <a:stretch>
                  <a:fillRect r="-14545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Прямая со стрелкой 123"/>
          <p:cNvCxnSpPr/>
          <p:nvPr/>
        </p:nvCxnSpPr>
        <p:spPr>
          <a:xfrm flipV="1">
            <a:off x="4864741" y="2146892"/>
            <a:ext cx="1723483" cy="211292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flipV="1">
            <a:off x="4932040" y="1281637"/>
            <a:ext cx="364403" cy="836312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flipV="1">
            <a:off x="6792276" y="1512128"/>
            <a:ext cx="364403" cy="836312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flipV="1">
            <a:off x="6792276" y="2135978"/>
            <a:ext cx="1723483" cy="211292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1681025" y="2715766"/>
                <a:ext cx="1457001" cy="3749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6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025" y="2715766"/>
                <a:ext cx="1457001" cy="374974"/>
              </a:xfrm>
              <a:prstGeom prst="rect">
                <a:avLst/>
              </a:prstGeom>
              <a:blipFill rotWithShape="1">
                <a:blip r:embed="rId12"/>
                <a:stretch>
                  <a:fillRect r="-14108" b="-17188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5473758" y="2715766"/>
                <a:ext cx="2518189" cy="3947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1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ru-RU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758" y="2715766"/>
                <a:ext cx="2518189" cy="394723"/>
              </a:xfrm>
              <a:prstGeom prst="rect">
                <a:avLst/>
              </a:prstGeom>
              <a:blipFill rotWithShape="1">
                <a:blip r:embed="rId13"/>
                <a:stretch>
                  <a:fillRect r="-4819" b="-14925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Прямоугольник 142"/>
          <p:cNvSpPr/>
          <p:nvPr/>
        </p:nvSpPr>
        <p:spPr>
          <a:xfrm>
            <a:off x="3568764" y="4311320"/>
            <a:ext cx="2002115" cy="415337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1593493" y="4500200"/>
                <a:ext cx="3593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ru-RU" sz="1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493" y="4500200"/>
                <a:ext cx="359394" cy="338554"/>
              </a:xfrm>
              <a:prstGeom prst="rect">
                <a:avLst/>
              </a:prstGeom>
              <a:blipFill rotWithShape="1">
                <a:blip r:embed="rId14"/>
                <a:stretch>
                  <a:fillRect t="-5357" r="-15254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978568" y="3745308"/>
                <a:ext cx="356188" cy="375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6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1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68" y="3745308"/>
                <a:ext cx="356188" cy="375231"/>
              </a:xfrm>
              <a:prstGeom prst="rect">
                <a:avLst/>
              </a:prstGeom>
              <a:blipFill rotWithShape="1">
                <a:blip r:embed="rId15"/>
                <a:stretch>
                  <a:fillRect r="-13793" b="-19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Прямая со стрелкой 143"/>
          <p:cNvCxnSpPr/>
          <p:nvPr/>
        </p:nvCxnSpPr>
        <p:spPr>
          <a:xfrm rot="20460000">
            <a:off x="1184006" y="4193726"/>
            <a:ext cx="1442523" cy="64807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 rot="20460000" flipV="1">
            <a:off x="995413" y="3714811"/>
            <a:ext cx="620275" cy="64807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 rot="20460000">
            <a:off x="1682597" y="3466573"/>
            <a:ext cx="822248" cy="12917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1905267" y="3745555"/>
                <a:ext cx="729495" cy="375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267" y="3745555"/>
                <a:ext cx="729495" cy="375231"/>
              </a:xfrm>
              <a:prstGeom prst="rect">
                <a:avLst/>
              </a:prstGeom>
              <a:blipFill rotWithShape="1">
                <a:blip r:embed="rId16"/>
                <a:stretch>
                  <a:fillRect r="-6723" b="-19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/>
              <p:cNvSpPr txBox="1"/>
              <p:nvPr/>
            </p:nvSpPr>
            <p:spPr>
              <a:xfrm>
                <a:off x="7020918" y="4494019"/>
                <a:ext cx="3593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ru-RU" sz="1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2" name="TextBox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918" y="4494019"/>
                <a:ext cx="359394" cy="338554"/>
              </a:xfrm>
              <a:prstGeom prst="rect">
                <a:avLst/>
              </a:prstGeom>
              <a:blipFill rotWithShape="1">
                <a:blip r:embed="rId17"/>
                <a:stretch>
                  <a:fillRect t="-5357" r="-13559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0" name="Прямая со стрелкой 149"/>
          <p:cNvCxnSpPr/>
          <p:nvPr/>
        </p:nvCxnSpPr>
        <p:spPr>
          <a:xfrm rot="20460000">
            <a:off x="6533265" y="4195121"/>
            <a:ext cx="1442523" cy="64807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/>
          <p:nvPr/>
        </p:nvCxnSpPr>
        <p:spPr>
          <a:xfrm rot="20460000">
            <a:off x="7031856" y="3467967"/>
            <a:ext cx="822248" cy="12917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/>
          <p:nvPr/>
        </p:nvCxnSpPr>
        <p:spPr>
          <a:xfrm rot="20460000" flipV="1">
            <a:off x="6339144" y="3729357"/>
            <a:ext cx="620275" cy="648072"/>
          </a:xfrm>
          <a:prstGeom prst="straightConnector1">
            <a:avLst/>
          </a:prstGeom>
          <a:ln w="28575">
            <a:solidFill>
              <a:srgbClr val="00B0F0"/>
            </a:solidFill>
            <a:prstDash val="sysDash"/>
            <a:headEnd type="arrow"/>
            <a:tailEnd type="non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6156176" y="3780695"/>
                <a:ext cx="510076" cy="375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ru-RU" sz="16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1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780695"/>
                <a:ext cx="510076" cy="375231"/>
              </a:xfrm>
              <a:prstGeom prst="rect">
                <a:avLst/>
              </a:prstGeom>
              <a:blipFill rotWithShape="1">
                <a:blip r:embed="rId18"/>
                <a:stretch>
                  <a:fillRect r="-8333" b="-19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7339857" y="3780695"/>
                <a:ext cx="1053302" cy="375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ru-RU" sz="1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+(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  <m:r>
                        <a:rPr lang="ru-RU" sz="1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857" y="3780695"/>
                <a:ext cx="1053302" cy="375231"/>
              </a:xfrm>
              <a:prstGeom prst="rect">
                <a:avLst/>
              </a:prstGeom>
              <a:blipFill rotWithShape="1">
                <a:blip r:embed="rId19"/>
                <a:stretch>
                  <a:fillRect r="-5202" b="-19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3559240" y="4311320"/>
                <a:ext cx="2020104" cy="410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effectLst>
                                <a:outerShdw blurRad="50800" dist="38100" dir="5400000" algn="t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effectLst>
                                <a:outerShdw blurRad="50800" dist="38100" dir="5400000" algn="t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00206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effectLst>
                                <a:outerShdw blurRad="50800" dist="38100" dir="5400000" algn="t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effectLst>
                                <a:outerShdw blurRad="50800" dist="38100" dir="5400000" algn="t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𝒃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00206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b="1" i="1">
                              <a:solidFill>
                                <a:srgbClr val="002060"/>
                              </a:solidFill>
                              <a:effectLst>
                                <a:outerShdw blurRad="50800" dist="38100" dir="5400000" algn="t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effectLst>
                                <a:outerShdw blurRad="50800" dist="38100" dir="5400000" algn="t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00206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+(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srgbClr val="002060"/>
                              </a:solidFill>
                              <a:effectLst>
                                <a:outerShdw blurRad="50800" dist="38100" dir="5400000" algn="t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effectLst>
                                <a:outerShdw blurRad="50800" dist="38100" dir="5400000" algn="t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𝒃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00206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240" y="4311320"/>
                <a:ext cx="2020104" cy="410497"/>
              </a:xfrm>
              <a:prstGeom prst="rect">
                <a:avLst/>
              </a:prstGeom>
              <a:blipFill rotWithShape="1">
                <a:blip r:embed="rId20"/>
                <a:stretch>
                  <a:fillRect r="-4834" b="-32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рямоугольник 33"/>
          <p:cNvSpPr/>
          <p:nvPr/>
        </p:nvSpPr>
        <p:spPr>
          <a:xfrm>
            <a:off x="-72000" y="800691"/>
            <a:ext cx="4644000" cy="17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Прямоугольник 158"/>
          <p:cNvSpPr/>
          <p:nvPr/>
        </p:nvSpPr>
        <p:spPr>
          <a:xfrm>
            <a:off x="4572578" y="801400"/>
            <a:ext cx="4644000" cy="17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Прямоугольник 159"/>
          <p:cNvSpPr/>
          <p:nvPr/>
        </p:nvSpPr>
        <p:spPr>
          <a:xfrm>
            <a:off x="-72000" y="2562225"/>
            <a:ext cx="9271085" cy="727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-72000" y="3289288"/>
            <a:ext cx="9271085" cy="1946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636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6" grpId="0"/>
      <p:bldP spid="147" grpId="0"/>
      <p:bldP spid="149" grpId="0"/>
      <p:bldP spid="152" grpId="0"/>
      <p:bldP spid="156" grpId="0"/>
      <p:bldP spid="157" grpId="0"/>
      <p:bldP spid="158" grpId="0"/>
      <p:bldP spid="34" grpId="0" animBg="1"/>
      <p:bldP spid="159" grpId="0" animBg="1"/>
      <p:bldP spid="160" grpId="0" animBg="1"/>
      <p:bldP spid="1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USER-PC-15\Disk D\projects\Руслан\рисунки Png\10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68" y="-8546"/>
            <a:ext cx="9302540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Прямая со стрелкой 41"/>
          <p:cNvCxnSpPr/>
          <p:nvPr/>
        </p:nvCxnSpPr>
        <p:spPr>
          <a:xfrm>
            <a:off x="1770105" y="4046630"/>
            <a:ext cx="5591393" cy="229057"/>
          </a:xfrm>
          <a:prstGeom prst="straightConnector1">
            <a:avLst/>
          </a:prstGeom>
          <a:ln w="19050">
            <a:solidFill>
              <a:schemeClr val="bg1"/>
            </a:solidFill>
            <a:prstDash val="lgDash"/>
            <a:tailEnd type="none"/>
          </a:ln>
          <a:effectLst>
            <a:glow rad="50800">
              <a:srgbClr val="FF0000">
                <a:alpha val="5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530901" y="3204317"/>
            <a:ext cx="1879970" cy="1037603"/>
          </a:xfrm>
          <a:prstGeom prst="straightConnector1">
            <a:avLst/>
          </a:prstGeom>
          <a:ln w="28575">
            <a:solidFill>
              <a:schemeClr val="bg1"/>
            </a:solidFill>
            <a:prstDash val="lgDash"/>
            <a:tailEnd type="none"/>
          </a:ln>
          <a:effectLst>
            <a:glow rad="63500">
              <a:srgbClr val="00206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1790400" y="3204317"/>
            <a:ext cx="3692749" cy="827550"/>
          </a:xfrm>
          <a:prstGeom prst="straightConnector1">
            <a:avLst/>
          </a:prstGeom>
          <a:ln w="28575">
            <a:solidFill>
              <a:schemeClr val="bg1"/>
            </a:solidFill>
            <a:prstDash val="lgDash"/>
            <a:tailEnd type="none"/>
          </a:ln>
          <a:effectLst>
            <a:glow rad="63500">
              <a:srgbClr val="00206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0" idx="1"/>
          </p:cNvCxnSpPr>
          <p:nvPr/>
        </p:nvCxnSpPr>
        <p:spPr>
          <a:xfrm>
            <a:off x="5514328" y="3204317"/>
            <a:ext cx="1879970" cy="103760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glow rad="38100">
              <a:srgbClr val="002060">
                <a:alpha val="5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9" idx="2"/>
          </p:cNvCxnSpPr>
          <p:nvPr/>
        </p:nvCxnSpPr>
        <p:spPr>
          <a:xfrm flipV="1">
            <a:off x="1773827" y="3204317"/>
            <a:ext cx="3692749" cy="82755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glow rad="38100">
              <a:srgbClr val="002060">
                <a:alpha val="5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5466576" y="3156564"/>
            <a:ext cx="95505" cy="95505"/>
          </a:xfrm>
          <a:prstGeom prst="ellipse">
            <a:avLst/>
          </a:prstGeom>
          <a:gradFill flip="none" rotWithShape="1">
            <a:gsLst>
              <a:gs pos="2000">
                <a:srgbClr val="000082"/>
              </a:gs>
              <a:gs pos="17000">
                <a:srgbClr val="000082"/>
              </a:gs>
              <a:gs pos="27000">
                <a:srgbClr val="000082"/>
              </a:gs>
              <a:gs pos="7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 rad="393700">
              <a:schemeClr val="bg1">
                <a:alpha val="4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/>
          <p:cNvCxnSpPr>
            <a:endCxn id="10" idx="2"/>
          </p:cNvCxnSpPr>
          <p:nvPr/>
        </p:nvCxnSpPr>
        <p:spPr>
          <a:xfrm>
            <a:off x="1788919" y="4046630"/>
            <a:ext cx="5591393" cy="22905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glow rad="50800">
              <a:srgbClr val="FF0000">
                <a:alpha val="5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1736845" y="3984115"/>
            <a:ext cx="95505" cy="95505"/>
          </a:xfrm>
          <a:prstGeom prst="ellipse">
            <a:avLst/>
          </a:prstGeom>
          <a:gradFill flip="none" rotWithShape="1">
            <a:gsLst>
              <a:gs pos="2000">
                <a:srgbClr val="000082"/>
              </a:gs>
              <a:gs pos="17000">
                <a:srgbClr val="000082"/>
              </a:gs>
              <a:gs pos="27000">
                <a:srgbClr val="000082"/>
              </a:gs>
              <a:gs pos="7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 rad="393700">
              <a:schemeClr val="bg1">
                <a:alpha val="4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380312" y="4227934"/>
            <a:ext cx="95505" cy="95505"/>
          </a:xfrm>
          <a:prstGeom prst="ellipse">
            <a:avLst/>
          </a:prstGeom>
          <a:gradFill flip="none" rotWithShape="1">
            <a:gsLst>
              <a:gs pos="2000">
                <a:srgbClr val="000082"/>
              </a:gs>
              <a:gs pos="17000">
                <a:srgbClr val="000082"/>
              </a:gs>
              <a:gs pos="27000">
                <a:srgbClr val="000082"/>
              </a:gs>
              <a:gs pos="7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 rad="393700">
              <a:schemeClr val="bg1">
                <a:alpha val="4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41950" y="3660949"/>
                <a:ext cx="59503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50" y="3660949"/>
                <a:ext cx="595035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14151" r="-38776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78283" y="2676152"/>
                <a:ext cx="6222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283" y="2676152"/>
                <a:ext cx="622285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14151" r="-37255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407557" y="3904768"/>
                <a:ext cx="5790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557" y="3904768"/>
                <a:ext cx="579005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4151" r="-41053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8" descr="D:\projects\Математика\Марина Жебина\учебники и ктп\картинки\воздушный шар 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1" t="1747" r="29594" b="12339"/>
          <a:stretch/>
        </p:blipFill>
        <p:spPr bwMode="auto">
          <a:xfrm>
            <a:off x="6979703" y="2864266"/>
            <a:ext cx="950188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projects\Математика\Марина Жебина\учебники и ктп\картинки\воздушный шар 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1" t="1747" r="29594" b="12339"/>
          <a:stretch/>
        </p:blipFill>
        <p:spPr bwMode="auto">
          <a:xfrm>
            <a:off x="5276797" y="2466973"/>
            <a:ext cx="475061" cy="64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D:\projects\Математика\Марина Жебина\учебники и ктп\картинки\воздушный шар 1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1" t="1747" r="29594" b="12339"/>
          <a:stretch/>
        </p:blipFill>
        <p:spPr bwMode="auto">
          <a:xfrm>
            <a:off x="989401" y="627534"/>
            <a:ext cx="1590392" cy="2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projects\Математика\Марина Жебина\учебники и ктп\картинки\воздушный шар 1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1" t="1747" r="29594" b="12339"/>
          <a:stretch/>
        </p:blipFill>
        <p:spPr bwMode="auto">
          <a:xfrm>
            <a:off x="994460" y="1914718"/>
            <a:ext cx="1590392" cy="2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686045" y="425138"/>
                <a:ext cx="763351" cy="576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glow rad="88900">
                                  <a:schemeClr val="bg1">
                                    <a:alpha val="88000"/>
                                  </a:schemeClr>
                                </a:glo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glow rad="88900">
                                  <a:schemeClr val="bg1">
                                    <a:alpha val="88000"/>
                                  </a:schemeClr>
                                </a:glow>
                              </a:effectLst>
                              <a:latin typeface="Cambria Math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  <a:effectLst>
                    <a:glow rad="88900">
                      <a:schemeClr val="bg1">
                        <a:alpha val="88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045" y="425138"/>
                <a:ext cx="763351" cy="576761"/>
              </a:xfrm>
              <a:prstGeom prst="rect">
                <a:avLst/>
              </a:prstGeom>
              <a:blipFill rotWithShape="1">
                <a:blip r:embed="rId10"/>
                <a:stretch>
                  <a:fillRect t="-8511" r="-27200" b="-393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686045" y="1168676"/>
                <a:ext cx="752129" cy="578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glow rad="88900">
                                  <a:schemeClr val="bg1">
                                    <a:alpha val="88000"/>
                                  </a:schemeClr>
                                </a:glo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glow rad="88900">
                                  <a:schemeClr val="bg1">
                                    <a:alpha val="88000"/>
                                  </a:schemeClr>
                                </a:glow>
                              </a:effectLst>
                              <a:latin typeface="Cambria Math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  <a:effectLst>
                    <a:glow rad="88900">
                      <a:schemeClr val="bg1">
                        <a:alpha val="88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045" y="1168676"/>
                <a:ext cx="752129" cy="578300"/>
              </a:xfrm>
              <a:prstGeom prst="rect">
                <a:avLst/>
              </a:prstGeom>
              <a:blipFill rotWithShape="1">
                <a:blip r:embed="rId11"/>
                <a:stretch>
                  <a:fillRect t="-8421" r="-27642" b="-3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262399" y="879526"/>
                <a:ext cx="729687" cy="578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glow rad="88900">
                                  <a:schemeClr val="bg1">
                                    <a:alpha val="88000"/>
                                  </a:schemeClr>
                                </a:glo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glow rad="88900">
                                  <a:schemeClr val="bg1">
                                    <a:alpha val="88000"/>
                                  </a:schemeClr>
                                </a:glow>
                              </a:effectLst>
                              <a:latin typeface="Cambria Math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  <a:effectLst>
                    <a:glow rad="88900">
                      <a:schemeClr val="bg1">
                        <a:alpha val="88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399" y="879526"/>
                <a:ext cx="729687" cy="578300"/>
              </a:xfrm>
              <a:prstGeom prst="rect">
                <a:avLst/>
              </a:prstGeom>
              <a:blipFill rotWithShape="1">
                <a:blip r:embed="rId12"/>
                <a:stretch>
                  <a:fillRect t="-8421" r="-28333" b="-3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24379" y="879526"/>
                <a:ext cx="2043765" cy="578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8000"/>
                              </a:schemeClr>
                            </a:glow>
                          </a:effectLst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glow rad="88900">
                                  <a:schemeClr val="bg1">
                                    <a:alpha val="88000"/>
                                  </a:schemeClr>
                                </a:glo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glow rad="88900">
                                  <a:schemeClr val="bg1">
                                    <a:alpha val="88000"/>
                                  </a:schemeClr>
                                </a:glow>
                              </a:effectLst>
                              <a:latin typeface="Cambria Math"/>
                            </a:rPr>
                            <m:t>𝑨</m:t>
                          </m:r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glow rad="88900">
                                  <a:schemeClr val="bg1">
                                    <a:alpha val="88000"/>
                                  </a:schemeClr>
                                </a:glow>
                              </a:effectLst>
                              <a:latin typeface="Cambria Math"/>
                            </a:rPr>
                            <m:t>𝑩</m:t>
                          </m:r>
                        </m:e>
                      </m:acc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glow rad="88900">
                              <a:schemeClr val="bg1">
                                <a:alpha val="88000"/>
                              </a:schemeClr>
                            </a:glow>
                          </a:effectLst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glow rad="88900">
                                  <a:schemeClr val="bg1">
                                    <a:alpha val="88000"/>
                                  </a:schemeClr>
                                </a:glo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glow rad="88900">
                                  <a:schemeClr val="bg1">
                                    <a:alpha val="88000"/>
                                  </a:schemeClr>
                                </a:glow>
                              </a:effectLst>
                              <a:latin typeface="Cambria Math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  <a:effectLst>
                    <a:glow rad="88900">
                      <a:schemeClr val="bg1">
                        <a:alpha val="88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379" y="879526"/>
                <a:ext cx="2043765" cy="578300"/>
              </a:xfrm>
              <a:prstGeom prst="rect">
                <a:avLst/>
              </a:prstGeom>
              <a:blipFill rotWithShape="1">
                <a:blip r:embed="rId13"/>
                <a:stretch>
                  <a:fillRect t="-8421" r="-9821" b="-3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Группа 2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421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31 L 0.40729 0.20939 " pathEditMode="relative" rAng="0" ptsTypes="AA">
                                      <p:cBhvr>
                                        <p:cTn id="26" dur="5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1043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8" dur="4250" fill="hold"/>
                                        <p:tgtEl>
                                          <p:spTgt spid="13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250"/>
                            </p:stCondLst>
                            <p:childTnLst>
                              <p:par>
                                <p:cTn id="4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62 L 0.21198 0.13959 " pathEditMode="relative" rAng="0" ptsTypes="AA">
                                      <p:cBhvr>
                                        <p:cTn id="43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701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3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50"/>
                            </p:stCondLst>
                            <p:childTnLst>
                              <p:par>
                                <p:cTn id="1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0" grpId="0" animBg="1"/>
      <p:bldP spid="3" grpId="0"/>
      <p:bldP spid="17" grpId="0"/>
      <p:bldP spid="18" grpId="0"/>
      <p:bldP spid="37" grpId="0"/>
      <p:bldP spid="37" grpId="1"/>
      <p:bldP spid="44" grpId="0"/>
      <p:bldP spid="44" grpId="1"/>
      <p:bldP spid="45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754298"/>
            <a:ext cx="8669337" cy="1639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3995936" y="1046061"/>
            <a:ext cx="905142" cy="375330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989713" y="1641174"/>
            <a:ext cx="1014335" cy="650881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9552" y="717094"/>
                <a:ext cx="1795941" cy="167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1. 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sz="20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. </m:t>
                      </m:r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𝐶</m:t>
                          </m:r>
                        </m:e>
                      </m:acc>
                      <m:r>
                        <a:rPr lang="en-US" sz="2000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20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000" i="1">
                          <a:solidFill>
                            <a:srgbClr val="9E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000" b="0" i="1" smtClean="0">
                          <a:solidFill>
                            <a:srgbClr val="9E0000"/>
                          </a:solidFill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𝐶</m:t>
                          </m:r>
                        </m:e>
                      </m:acc>
                      <m:r>
                        <a:rPr lang="en-US" sz="2000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717094"/>
                <a:ext cx="1795941" cy="1672958"/>
              </a:xfrm>
              <a:prstGeom prst="rect">
                <a:avLst/>
              </a:prstGeom>
              <a:blipFill rotWithShape="1">
                <a:blip r:embed="rId3"/>
                <a:stretch>
                  <a:fillRect r="-2721" b="-18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988258" y="175014"/>
            <a:ext cx="5152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9E0000"/>
                </a:solidFill>
                <a:latin typeface="Georgia" pitchFamily="18" charset="0"/>
              </a:rPr>
              <a:t>Правило</a:t>
            </a:r>
            <a:r>
              <a:rPr lang="en-US" sz="2400" b="1" i="1" dirty="0" smtClean="0">
                <a:solidFill>
                  <a:srgbClr val="9E0000"/>
                </a:solidFill>
                <a:latin typeface="Georgia" pitchFamily="18" charset="0"/>
              </a:rPr>
              <a:t> </a:t>
            </a:r>
            <a:r>
              <a:rPr lang="ru-RU" sz="2400" b="1" i="1" dirty="0" smtClean="0">
                <a:solidFill>
                  <a:srgbClr val="9E0000"/>
                </a:solidFill>
                <a:latin typeface="Georgia" pitchFamily="18" charset="0"/>
              </a:rPr>
              <a:t>треугольника</a:t>
            </a:r>
            <a:endParaRPr lang="ru-RU" sz="2400" b="1" i="1" dirty="0">
              <a:solidFill>
                <a:srgbClr val="9E0000"/>
              </a:solidFill>
              <a:latin typeface="Georg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36073" y="884196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073" y="884196"/>
                <a:ext cx="371447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22951" r="-2459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26454" y="1664407"/>
                <a:ext cx="367665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454" y="1664407"/>
                <a:ext cx="367665" cy="410305"/>
              </a:xfrm>
              <a:prstGeom prst="rect">
                <a:avLst/>
              </a:prstGeom>
              <a:blipFill rotWithShape="1">
                <a:blip r:embed="rId6"/>
                <a:stretch>
                  <a:fillRect r="-23333" b="-23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796136" y="1459319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459319"/>
                <a:ext cx="385682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Овал 19"/>
          <p:cNvSpPr/>
          <p:nvPr/>
        </p:nvSpPr>
        <p:spPr>
          <a:xfrm>
            <a:off x="7107322" y="1227229"/>
            <a:ext cx="36000" cy="36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927287" y="863493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287" y="863493"/>
                <a:ext cx="396069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2153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85107" y="1184323"/>
                <a:ext cx="3369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107" y="1184323"/>
                <a:ext cx="336952" cy="307777"/>
              </a:xfrm>
              <a:prstGeom prst="rect">
                <a:avLst/>
              </a:prstGeom>
              <a:blipFill rotWithShape="1">
                <a:blip r:embed="rId9"/>
                <a:stretch>
                  <a:fillRect t="-1961" r="-12500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495254" y="1271476"/>
                <a:ext cx="333746" cy="339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254" y="1271476"/>
                <a:ext cx="333746" cy="339837"/>
              </a:xfrm>
              <a:prstGeom prst="rect">
                <a:avLst/>
              </a:prstGeom>
              <a:blipFill rotWithShape="1">
                <a:blip r:embed="rId10"/>
                <a:stretch>
                  <a:fillRect r="-14815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63510" y="1748018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510" y="1748018"/>
                <a:ext cx="396069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1846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 стрелкой 30"/>
          <p:cNvCxnSpPr/>
          <p:nvPr/>
        </p:nvCxnSpPr>
        <p:spPr>
          <a:xfrm flipV="1">
            <a:off x="6201134" y="1251902"/>
            <a:ext cx="905142" cy="375330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146794" y="1253956"/>
            <a:ext cx="1014335" cy="650881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8" idx="3"/>
            <a:endCxn id="25" idx="2"/>
          </p:cNvCxnSpPr>
          <p:nvPr/>
        </p:nvCxnSpPr>
        <p:spPr>
          <a:xfrm>
            <a:off x="6181818" y="1643985"/>
            <a:ext cx="1981692" cy="27069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6163818" y="1624162"/>
            <a:ext cx="36000" cy="36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8163510" y="1896684"/>
            <a:ext cx="36000" cy="36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3989713" y="1043395"/>
            <a:ext cx="905142" cy="375330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989712" y="1641173"/>
            <a:ext cx="1014335" cy="650881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708716" y="1755962"/>
                <a:ext cx="660373" cy="339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716" y="1755962"/>
                <a:ext cx="660373" cy="339837"/>
              </a:xfrm>
              <a:prstGeom prst="rect">
                <a:avLst/>
              </a:prstGeom>
              <a:blipFill rotWithShape="1">
                <a:blip r:embed="rId12"/>
                <a:stretch>
                  <a:fillRect r="-6481" b="-17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71394" y="3303365"/>
                <a:ext cx="485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394" y="3303365"/>
                <a:ext cx="485454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1625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Овал 38"/>
          <p:cNvSpPr/>
          <p:nvPr/>
        </p:nvSpPr>
        <p:spPr>
          <a:xfrm>
            <a:off x="7107322" y="3091098"/>
            <a:ext cx="36000" cy="36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379254" y="2952660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254" y="2952660"/>
                <a:ext cx="371447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22951" r="-2623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596950" y="3050316"/>
                <a:ext cx="367665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950" y="3050316"/>
                <a:ext cx="367665" cy="410305"/>
              </a:xfrm>
              <a:prstGeom prst="rect">
                <a:avLst/>
              </a:prstGeom>
              <a:blipFill rotWithShape="1">
                <a:blip r:embed="rId15"/>
                <a:stretch>
                  <a:fillRect r="-21311" b="-220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 стрелкой 43"/>
          <p:cNvCxnSpPr/>
          <p:nvPr/>
        </p:nvCxnSpPr>
        <p:spPr>
          <a:xfrm flipV="1">
            <a:off x="6201134" y="3115771"/>
            <a:ext cx="905142" cy="375330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7146794" y="3117825"/>
            <a:ext cx="1014335" cy="650881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47" idx="5"/>
            <a:endCxn id="48" idx="2"/>
          </p:cNvCxnSpPr>
          <p:nvPr/>
        </p:nvCxnSpPr>
        <p:spPr>
          <a:xfrm>
            <a:off x="6194546" y="3518759"/>
            <a:ext cx="1968964" cy="259794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6163818" y="3488031"/>
            <a:ext cx="36000" cy="36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8163510" y="3760553"/>
            <a:ext cx="36000" cy="36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882595" y="2757623"/>
                <a:ext cx="485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595" y="2757623"/>
                <a:ext cx="485454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197" r="-1625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199510" y="3602793"/>
                <a:ext cx="463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510" y="3602793"/>
                <a:ext cx="463910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197" r="-1842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39552" y="2571932"/>
                <a:ext cx="2403671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Доказать: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𝐴𝐶</m:t>
                        </m:r>
                      </m:e>
                    </m:acc>
                    <m:r>
                      <a:rPr lang="ru-RU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571932"/>
                <a:ext cx="2403671" cy="404791"/>
              </a:xfrm>
              <a:prstGeom prst="rect">
                <a:avLst/>
              </a:prstGeom>
              <a:blipFill rotWithShape="1">
                <a:blip r:embed="rId18"/>
                <a:stretch>
                  <a:fillRect l="-2284" r="-3807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Группа 3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795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60494E-6 L 0.24254 0.04074 " pathEditMode="relative" rAng="0" ptsTypes="AA">
                                      <p:cBhvr>
                                        <p:cTn id="3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203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33906 -0.07438 " pathEditMode="relative" rAng="0" ptsTypes="AA">
                                      <p:cBhvr>
                                        <p:cTn id="64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-373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25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0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8" grpId="0"/>
      <p:bldP spid="20" grpId="0" animBg="1"/>
      <p:bldP spid="21" grpId="0"/>
      <p:bldP spid="22" grpId="0"/>
      <p:bldP spid="24" grpId="0"/>
      <p:bldP spid="26" grpId="0"/>
      <p:bldP spid="17" grpId="0" animBg="1"/>
      <p:bldP spid="25" grpId="0" animBg="1"/>
      <p:bldP spid="37" grpId="0"/>
      <p:bldP spid="38" grpId="0"/>
      <p:bldP spid="39" grpId="0" animBg="1"/>
      <p:bldP spid="41" grpId="0"/>
      <p:bldP spid="42" grpId="0"/>
      <p:bldP spid="47" grpId="0" animBg="1"/>
      <p:bldP spid="48" grpId="0" animBg="1"/>
      <p:bldP spid="53" grpId="0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6837768" y="2392083"/>
                <a:ext cx="485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768" y="2392083"/>
                <a:ext cx="485454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1645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олилиния 29"/>
          <p:cNvSpPr/>
          <p:nvPr/>
        </p:nvSpPr>
        <p:spPr>
          <a:xfrm>
            <a:off x="7215188" y="795338"/>
            <a:ext cx="1057275" cy="2590800"/>
          </a:xfrm>
          <a:custGeom>
            <a:avLst/>
            <a:gdLst>
              <a:gd name="connsiteX0" fmla="*/ 0 w 1057275"/>
              <a:gd name="connsiteY0" fmla="*/ 0 h 2590800"/>
              <a:gd name="connsiteX1" fmla="*/ 1057275 w 1057275"/>
              <a:gd name="connsiteY1" fmla="*/ 681037 h 2590800"/>
              <a:gd name="connsiteX2" fmla="*/ 1057275 w 1057275"/>
              <a:gd name="connsiteY2" fmla="*/ 2590800 h 2590800"/>
              <a:gd name="connsiteX3" fmla="*/ 0 w 1057275"/>
              <a:gd name="connsiteY3" fmla="*/ 1914525 h 2590800"/>
              <a:gd name="connsiteX4" fmla="*/ 0 w 1057275"/>
              <a:gd name="connsiteY4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275" h="2590800">
                <a:moveTo>
                  <a:pt x="0" y="0"/>
                </a:moveTo>
                <a:lnTo>
                  <a:pt x="1057275" y="681037"/>
                </a:lnTo>
                <a:lnTo>
                  <a:pt x="1057275" y="2590800"/>
                </a:lnTo>
                <a:lnTo>
                  <a:pt x="0" y="1914525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6267450" y="804863"/>
            <a:ext cx="947738" cy="2300288"/>
          </a:xfrm>
          <a:custGeom>
            <a:avLst/>
            <a:gdLst>
              <a:gd name="connsiteX0" fmla="*/ 0 w 947738"/>
              <a:gd name="connsiteY0" fmla="*/ 2300288 h 2300288"/>
              <a:gd name="connsiteX1" fmla="*/ 4763 w 947738"/>
              <a:gd name="connsiteY1" fmla="*/ 381000 h 2300288"/>
              <a:gd name="connsiteX2" fmla="*/ 947738 w 947738"/>
              <a:gd name="connsiteY2" fmla="*/ 0 h 2300288"/>
              <a:gd name="connsiteX3" fmla="*/ 947738 w 947738"/>
              <a:gd name="connsiteY3" fmla="*/ 1919288 h 2300288"/>
              <a:gd name="connsiteX4" fmla="*/ 0 w 947738"/>
              <a:gd name="connsiteY4" fmla="*/ 2300288 h 230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738" h="2300288">
                <a:moveTo>
                  <a:pt x="0" y="2300288"/>
                </a:moveTo>
                <a:cubicBezTo>
                  <a:pt x="1588" y="1660525"/>
                  <a:pt x="3175" y="1020763"/>
                  <a:pt x="4763" y="381000"/>
                </a:cubicBezTo>
                <a:lnTo>
                  <a:pt x="947738" y="0"/>
                </a:lnTo>
                <a:lnTo>
                  <a:pt x="947738" y="1919288"/>
                </a:lnTo>
                <a:lnTo>
                  <a:pt x="0" y="2300288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7228237" y="2720944"/>
            <a:ext cx="1025460" cy="65672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7225346" y="2715372"/>
            <a:ext cx="1037366" cy="668385"/>
          </a:xfrm>
          <a:prstGeom prst="line">
            <a:avLst/>
          </a:prstGeom>
          <a:ln w="19050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6258767" y="2717718"/>
            <a:ext cx="956232" cy="391661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7197000" y="2698835"/>
            <a:ext cx="36000" cy="36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V="1">
            <a:off x="6262795" y="2715337"/>
            <a:ext cx="956232" cy="391661"/>
          </a:xfrm>
          <a:prstGeom prst="line">
            <a:avLst/>
          </a:prstGeom>
          <a:ln w="19050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8253188" y="3368290"/>
            <a:ext cx="36000" cy="36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214999" y="790286"/>
            <a:ext cx="0" cy="1951145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266733" y="798488"/>
            <a:ext cx="956232" cy="391661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228237" y="806453"/>
            <a:ext cx="1025460" cy="65672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68932" y="739258"/>
                <a:ext cx="3369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932" y="739258"/>
                <a:ext cx="336952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1961" r="-14545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86628" y="836914"/>
                <a:ext cx="333746" cy="339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628" y="836914"/>
                <a:ext cx="333746" cy="339837"/>
              </a:xfrm>
              <a:prstGeom prst="rect">
                <a:avLst/>
              </a:prstGeom>
              <a:blipFill rotWithShape="1">
                <a:blip r:embed="rId5"/>
                <a:stretch>
                  <a:fillRect r="-12727" b="-17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Прямая соединительная линия 62"/>
          <p:cNvCxnSpPr/>
          <p:nvPr/>
        </p:nvCxnSpPr>
        <p:spPr>
          <a:xfrm>
            <a:off x="7212619" y="805404"/>
            <a:ext cx="2570" cy="1914600"/>
          </a:xfrm>
          <a:prstGeom prst="line">
            <a:avLst/>
          </a:prstGeom>
          <a:ln w="19050">
            <a:solidFill>
              <a:srgbClr val="7030A0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16965" y="419954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965" y="419954"/>
                <a:ext cx="396069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2153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253188" y="1304479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188" y="1304479"/>
                <a:ext cx="396069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692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468932" y="2672535"/>
                <a:ext cx="3369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932" y="2672535"/>
                <a:ext cx="336952" cy="307777"/>
              </a:xfrm>
              <a:prstGeom prst="rect">
                <a:avLst/>
              </a:prstGeom>
              <a:blipFill rotWithShape="1">
                <a:blip r:embed="rId9"/>
                <a:stretch>
                  <a:fillRect t="-1961" r="-14545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686628" y="2770191"/>
                <a:ext cx="333746" cy="339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628" y="2770191"/>
                <a:ext cx="333746" cy="339837"/>
              </a:xfrm>
              <a:prstGeom prst="rect">
                <a:avLst/>
              </a:prstGeom>
              <a:blipFill rotWithShape="1">
                <a:blip r:embed="rId10"/>
                <a:stretch>
                  <a:fillRect r="-12727" b="-17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74063" y="212687"/>
                <a:ext cx="2403671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Доказать: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𝐴𝐶</m:t>
                        </m:r>
                      </m:e>
                    </m:acc>
                    <m:r>
                      <a:rPr lang="ru-RU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63" y="212687"/>
                <a:ext cx="2403671" cy="404791"/>
              </a:xfrm>
              <a:prstGeom prst="rect">
                <a:avLst/>
              </a:prstGeom>
              <a:blipFill rotWithShape="1">
                <a:blip r:embed="rId12"/>
                <a:stretch>
                  <a:fillRect l="-2284" r="-3807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Прямоугольник 55"/>
          <p:cNvSpPr/>
          <p:nvPr/>
        </p:nvSpPr>
        <p:spPr>
          <a:xfrm>
            <a:off x="473184" y="622628"/>
            <a:ext cx="1887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Доказательство.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4063" y="1003154"/>
                <a:ext cx="4873433" cy="1272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⟺  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↑↑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0" i="1" smtClean="0">
                          <a:latin typeface="Cambria Math"/>
                        </a:rPr>
                        <m:t>𝐴𝐵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∥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61290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i="1">
                          <a:latin typeface="Cambria Math"/>
                        </a:rPr>
                        <m:t>𝐴𝐵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𝐴𝐵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параллелограмм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⟹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63" y="1003154"/>
                <a:ext cx="4873433" cy="1272528"/>
              </a:xfrm>
              <a:prstGeom prst="rect">
                <a:avLst/>
              </a:prstGeom>
              <a:blipFill rotWithShape="1">
                <a:blip r:embed="rId13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4063" y="2305745"/>
                <a:ext cx="4873433" cy="1243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⟺  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𝐵𝐶</m:t>
                          </m:r>
                        </m:e>
                      </m:acc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↑↑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0" i="1" smtClean="0">
                          <a:latin typeface="Cambria Math"/>
                        </a:rPr>
                        <m:t>𝐵𝐶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∥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61290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0" i="1" smtClean="0">
                          <a:latin typeface="Cambria Math"/>
                        </a:rPr>
                        <m:t>𝐵𝐶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𝐵𝐶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параллелограмм</a:t>
                </a:r>
                <a:r>
                  <a:rPr lang="en-US" dirty="0">
                    <a:ea typeface="Cambria Math"/>
                    <a:cs typeface="Times New Roman" pitchFamily="18" charset="0"/>
                  </a:rPr>
                  <a:t> </a:t>
                </a:r>
                <a:r>
                  <a:rPr lang="ru-RU" dirty="0" smtClean="0">
                    <a:ea typeface="Cambria Math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⟹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ru-RU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63" y="2305745"/>
                <a:ext cx="4873433" cy="1243930"/>
              </a:xfrm>
              <a:prstGeom prst="rect">
                <a:avLst/>
              </a:prstGeom>
              <a:blipFill rotWithShape="1">
                <a:blip r:embed="rId14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74063" y="3636982"/>
                <a:ext cx="4873433" cy="1243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⟺  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↑↑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i="1">
                          <a:latin typeface="Cambria Math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61290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𝐶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параллелограмм</a:t>
                </a:r>
                <a:r>
                  <a:rPr lang="en-US" dirty="0">
                    <a:solidFill>
                      <a:schemeClr val="tx1"/>
                    </a:solidFill>
                    <a:ea typeface="Cambria Math"/>
                    <a:cs typeface="Times New Roman" pitchFamily="18" charset="0"/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  <a:ea typeface="Cambria Math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⟹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𝐴𝐶</m:t>
                        </m:r>
                      </m:e>
                    </m:acc>
                    <m:r>
                      <a:rPr lang="ru-RU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63" y="3636982"/>
                <a:ext cx="4873433" cy="1243930"/>
              </a:xfrm>
              <a:prstGeom prst="rect">
                <a:avLst/>
              </a:prstGeom>
              <a:blipFill rotWithShape="1">
                <a:blip r:embed="rId15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олилиния 33"/>
          <p:cNvSpPr/>
          <p:nvPr/>
        </p:nvSpPr>
        <p:spPr>
          <a:xfrm>
            <a:off x="6266587" y="1199356"/>
            <a:ext cx="2007462" cy="2197894"/>
          </a:xfrm>
          <a:custGeom>
            <a:avLst/>
            <a:gdLst>
              <a:gd name="connsiteX0" fmla="*/ 0 w 2000250"/>
              <a:gd name="connsiteY0" fmla="*/ 0 h 2209800"/>
              <a:gd name="connsiteX1" fmla="*/ 0 w 2000250"/>
              <a:gd name="connsiteY1" fmla="*/ 1930400 h 2209800"/>
              <a:gd name="connsiteX2" fmla="*/ 2000250 w 2000250"/>
              <a:gd name="connsiteY2" fmla="*/ 2209800 h 2209800"/>
              <a:gd name="connsiteX3" fmla="*/ 2000250 w 2000250"/>
              <a:gd name="connsiteY3" fmla="*/ 279400 h 2209800"/>
              <a:gd name="connsiteX4" fmla="*/ 0 w 2000250"/>
              <a:gd name="connsiteY4" fmla="*/ 0 h 2209800"/>
              <a:gd name="connsiteX0" fmla="*/ 2381 w 2002631"/>
              <a:gd name="connsiteY0" fmla="*/ 0 h 2209800"/>
              <a:gd name="connsiteX1" fmla="*/ 0 w 2002631"/>
              <a:gd name="connsiteY1" fmla="*/ 1937544 h 2209800"/>
              <a:gd name="connsiteX2" fmla="*/ 2002631 w 2002631"/>
              <a:gd name="connsiteY2" fmla="*/ 2209800 h 2209800"/>
              <a:gd name="connsiteX3" fmla="*/ 2002631 w 2002631"/>
              <a:gd name="connsiteY3" fmla="*/ 279400 h 2209800"/>
              <a:gd name="connsiteX4" fmla="*/ 2381 w 2002631"/>
              <a:gd name="connsiteY4" fmla="*/ 0 h 2209800"/>
              <a:gd name="connsiteX0" fmla="*/ 68 w 2007462"/>
              <a:gd name="connsiteY0" fmla="*/ 0 h 2197894"/>
              <a:gd name="connsiteX1" fmla="*/ 4831 w 2007462"/>
              <a:gd name="connsiteY1" fmla="*/ 1925638 h 2197894"/>
              <a:gd name="connsiteX2" fmla="*/ 2007462 w 2007462"/>
              <a:gd name="connsiteY2" fmla="*/ 2197894 h 2197894"/>
              <a:gd name="connsiteX3" fmla="*/ 2007462 w 2007462"/>
              <a:gd name="connsiteY3" fmla="*/ 267494 h 2197894"/>
              <a:gd name="connsiteX4" fmla="*/ 68 w 2007462"/>
              <a:gd name="connsiteY4" fmla="*/ 0 h 219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7462" h="2197894">
                <a:moveTo>
                  <a:pt x="68" y="0"/>
                </a:moveTo>
                <a:cubicBezTo>
                  <a:pt x="-726" y="645848"/>
                  <a:pt x="5625" y="1279790"/>
                  <a:pt x="4831" y="1925638"/>
                </a:cubicBezTo>
                <a:lnTo>
                  <a:pt x="2007462" y="2197894"/>
                </a:lnTo>
                <a:lnTo>
                  <a:pt x="2007462" y="267494"/>
                </a:lnTo>
                <a:lnTo>
                  <a:pt x="68" y="0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17" idx="0"/>
            <a:endCxn id="47" idx="4"/>
          </p:cNvCxnSpPr>
          <p:nvPr/>
        </p:nvCxnSpPr>
        <p:spPr>
          <a:xfrm>
            <a:off x="6271496" y="1180623"/>
            <a:ext cx="0" cy="1951145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8271188" y="1453145"/>
            <a:ext cx="0" cy="1951145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262795" y="3121449"/>
            <a:ext cx="1999692" cy="272522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61072" y="2911102"/>
                <a:ext cx="485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072" y="2911102"/>
                <a:ext cx="485454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333" r="-1625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289188" y="3210530"/>
                <a:ext cx="463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188" y="3210530"/>
                <a:ext cx="463910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333" r="-1710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Группа 4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5614616" y="446346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и требовалось доказать.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6282124" y="3125114"/>
            <a:ext cx="1999692" cy="272522"/>
          </a:xfrm>
          <a:prstGeom prst="line">
            <a:avLst/>
          </a:prstGeom>
          <a:ln w="1905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6253496" y="3095768"/>
            <a:ext cx="36000" cy="36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7230619" y="801690"/>
            <a:ext cx="1037366" cy="668385"/>
          </a:xfrm>
          <a:prstGeom prst="line">
            <a:avLst/>
          </a:prstGeom>
          <a:ln w="19050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7197000" y="783690"/>
            <a:ext cx="36000" cy="36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V="1">
            <a:off x="6262795" y="800892"/>
            <a:ext cx="956232" cy="391661"/>
          </a:xfrm>
          <a:prstGeom prst="line">
            <a:avLst/>
          </a:prstGeom>
          <a:ln w="19050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268293" y="1195420"/>
            <a:ext cx="1999692" cy="272522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8272463" y="1461619"/>
            <a:ext cx="0" cy="1951145"/>
          </a:xfrm>
          <a:prstGeom prst="line">
            <a:avLst/>
          </a:prstGeom>
          <a:ln w="19050">
            <a:solidFill>
              <a:srgbClr val="7030A0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271496" y="1180623"/>
            <a:ext cx="0" cy="1951145"/>
          </a:xfrm>
          <a:prstGeom prst="line">
            <a:avLst/>
          </a:prstGeom>
          <a:ln w="19050">
            <a:solidFill>
              <a:srgbClr val="7030A0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885814" y="1015780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814" y="1015780"/>
                <a:ext cx="385682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333" r="-2063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Овал 24"/>
          <p:cNvSpPr/>
          <p:nvPr/>
        </p:nvSpPr>
        <p:spPr>
          <a:xfrm>
            <a:off x="8253188" y="1453145"/>
            <a:ext cx="36000" cy="36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6271496" y="1195420"/>
            <a:ext cx="1999692" cy="272522"/>
          </a:xfrm>
          <a:prstGeom prst="line">
            <a:avLst/>
          </a:prstGeom>
          <a:ln w="1905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6253496" y="1180623"/>
            <a:ext cx="36000" cy="36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09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0" grpId="0" animBg="1"/>
      <p:bldP spid="30" grpId="1" animBg="1"/>
      <p:bldP spid="29" grpId="0" animBg="1"/>
      <p:bldP spid="29" grpId="1" animBg="1"/>
      <p:bldP spid="39" grpId="0" animBg="1"/>
      <p:bldP spid="48" grpId="0" animBg="1"/>
      <p:bldP spid="22" grpId="0"/>
      <p:bldP spid="24" grpId="0"/>
      <p:bldP spid="21" grpId="0"/>
      <p:bldP spid="26" grpId="0"/>
      <p:bldP spid="41" grpId="0"/>
      <p:bldP spid="42" grpId="0"/>
      <p:bldP spid="55" grpId="0"/>
      <p:bldP spid="56" grpId="0"/>
      <p:bldP spid="34" grpId="0" animBg="1"/>
      <p:bldP spid="34" grpId="1" animBg="1"/>
      <p:bldP spid="38" grpId="0"/>
      <p:bldP spid="54" grpId="0"/>
      <p:bldP spid="3" grpId="0"/>
      <p:bldP spid="47" grpId="0" animBg="1"/>
      <p:bldP spid="20" grpId="0" animBg="1"/>
      <p:bldP spid="18" grpId="0"/>
      <p:bldP spid="2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 63"/>
          <p:cNvSpPr/>
          <p:nvPr/>
        </p:nvSpPr>
        <p:spPr>
          <a:xfrm>
            <a:off x="-180528" y="-92546"/>
            <a:ext cx="9505056" cy="5400600"/>
          </a:xfrm>
          <a:prstGeom prst="rect">
            <a:avLst/>
          </a:prstGeom>
          <a:solidFill>
            <a:srgbClr val="FFFFE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567762" y="339502"/>
            <a:ext cx="7200" cy="446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424619" y="2700499"/>
                <a:ext cx="1741182" cy="404791"/>
              </a:xfrm>
              <a:prstGeom prst="rect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𝑨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𝑩</m:t>
                          </m:r>
                        </m:e>
                      </m:acc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𝑩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</m:acc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ru-RU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619" y="2700499"/>
                <a:ext cx="1741182" cy="404791"/>
              </a:xfrm>
              <a:prstGeom prst="rect">
                <a:avLst/>
              </a:prstGeom>
              <a:blipFill rotWithShape="1">
                <a:blip r:embed="rId3"/>
                <a:stretch>
                  <a:fillRect r="-3833" b="-22059"/>
                </a:stretch>
              </a:blipFill>
              <a:ln>
                <a:solidFill>
                  <a:schemeClr val="tx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489636" y="3291830"/>
                <a:ext cx="1611147" cy="50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𝐾</m:t>
                          </m:r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acc>
                      <m:r>
                        <a:rPr lang="en-US" sz="1600" b="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𝐿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</m:acc>
                      <m:r>
                        <a:rPr lang="en-US" sz="16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𝐾𝑀</m:t>
                          </m:r>
                        </m:e>
                      </m:acc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636" y="3291830"/>
                <a:ext cx="1611147" cy="506614"/>
              </a:xfrm>
              <a:prstGeom prst="rect">
                <a:avLst/>
              </a:prstGeom>
              <a:blipFill rotWithShape="1">
                <a:blip r:embed="rId4"/>
                <a:stretch>
                  <a:fillRect r="-2642" b="-48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 flipV="1">
            <a:off x="248764" y="954118"/>
            <a:ext cx="905142" cy="375330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42541" y="1549231"/>
            <a:ext cx="1014335" cy="650881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0394" y="260739"/>
            <a:ext cx="376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9E0000"/>
                </a:solidFill>
                <a:latin typeface="Georgia" pitchFamily="18" charset="0"/>
              </a:rPr>
              <a:t>Правило</a:t>
            </a:r>
            <a:r>
              <a:rPr lang="en-US" b="1" i="1" dirty="0" smtClean="0">
                <a:solidFill>
                  <a:srgbClr val="9E0000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rgbClr val="9E0000"/>
                </a:solidFill>
                <a:latin typeface="Georgia" pitchFamily="18" charset="0"/>
              </a:rPr>
              <a:t>треугольника</a:t>
            </a:r>
            <a:endParaRPr lang="ru-RU" b="1" i="1" dirty="0">
              <a:solidFill>
                <a:srgbClr val="9E0000"/>
              </a:solidFill>
              <a:latin typeface="Georg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8901" y="792253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" y="792253"/>
                <a:ext cx="371447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22951" r="-2623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4261" y="1563838"/>
                <a:ext cx="367665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61" y="1563838"/>
                <a:ext cx="367665" cy="410305"/>
              </a:xfrm>
              <a:prstGeom prst="rect">
                <a:avLst/>
              </a:prstGeom>
              <a:blipFill rotWithShape="1">
                <a:blip r:embed="rId6"/>
                <a:stretch>
                  <a:fillRect r="-21667" b="-23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91680" y="1367376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367376"/>
                <a:ext cx="385682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3002866" y="1135286"/>
            <a:ext cx="36000" cy="36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22831" y="771550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831" y="771550"/>
                <a:ext cx="396069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2153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74798" y="1099400"/>
                <a:ext cx="3369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798" y="1099400"/>
                <a:ext cx="336952" cy="307777"/>
              </a:xfrm>
              <a:prstGeom prst="rect">
                <a:avLst/>
              </a:prstGeom>
              <a:blipFill rotWithShape="1">
                <a:blip r:embed="rId9"/>
                <a:stretch>
                  <a:fillRect t="-1961" r="-14545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80693" y="1237258"/>
                <a:ext cx="333746" cy="339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693" y="1237258"/>
                <a:ext cx="333746" cy="339837"/>
              </a:xfrm>
              <a:prstGeom prst="rect">
                <a:avLst/>
              </a:prstGeom>
              <a:blipFill rotWithShape="1">
                <a:blip r:embed="rId10"/>
                <a:stretch>
                  <a:fillRect r="-12727" b="-17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59054" y="1656075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054" y="1656075"/>
                <a:ext cx="396069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1692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/>
          <p:cNvCxnSpPr/>
          <p:nvPr/>
        </p:nvCxnSpPr>
        <p:spPr>
          <a:xfrm flipV="1">
            <a:off x="2096678" y="1159959"/>
            <a:ext cx="905142" cy="375330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042338" y="1162013"/>
            <a:ext cx="1014335" cy="650881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4" idx="3"/>
            <a:endCxn id="24" idx="2"/>
          </p:cNvCxnSpPr>
          <p:nvPr/>
        </p:nvCxnSpPr>
        <p:spPr>
          <a:xfrm>
            <a:off x="2077362" y="1552042"/>
            <a:ext cx="1981692" cy="27069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2059362" y="1532219"/>
            <a:ext cx="36000" cy="36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059054" y="1804741"/>
            <a:ext cx="36000" cy="36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04260" y="1663859"/>
                <a:ext cx="660373" cy="339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260" y="1663859"/>
                <a:ext cx="660373" cy="339837"/>
              </a:xfrm>
              <a:prstGeom prst="rect">
                <a:avLst/>
              </a:prstGeom>
              <a:blipFill rotWithShape="1">
                <a:blip r:embed="rId12"/>
                <a:stretch>
                  <a:fillRect r="-6422" b="-17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152209" y="3843511"/>
                <a:ext cx="2286000" cy="50661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</m:acc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acc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𝑋𝑍</m:t>
                          </m:r>
                        </m:e>
                      </m:acc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209" y="3843511"/>
                <a:ext cx="2286000" cy="506614"/>
              </a:xfrm>
              <a:prstGeom prst="rect">
                <a:avLst/>
              </a:prstGeom>
              <a:blipFill rotWithShape="1">
                <a:blip r:embed="rId1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554365" y="4375051"/>
                <a:ext cx="1481688" cy="5089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acc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acc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𝑅𝑇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365" y="4375051"/>
                <a:ext cx="1481688" cy="508985"/>
              </a:xfrm>
              <a:prstGeom prst="rect">
                <a:avLst/>
              </a:prstGeom>
              <a:blipFill rotWithShape="1">
                <a:blip r:embed="rId14"/>
                <a:stretch>
                  <a:fillRect r="-2881" b="-6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4860032" y="260739"/>
            <a:ext cx="396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9E0000"/>
                </a:solidFill>
                <a:latin typeface="Georgia" pitchFamily="18" charset="0"/>
              </a:rPr>
              <a:t>Правило</a:t>
            </a:r>
            <a:r>
              <a:rPr lang="en-US" b="1" i="1" dirty="0" smtClean="0">
                <a:solidFill>
                  <a:srgbClr val="9E0000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rgbClr val="9E0000"/>
                </a:solidFill>
                <a:latin typeface="Georgia" pitchFamily="18" charset="0"/>
              </a:rPr>
              <a:t>параллелограмма</a:t>
            </a:r>
            <a:endParaRPr lang="ru-RU" b="1" i="1" dirty="0">
              <a:solidFill>
                <a:srgbClr val="9E0000"/>
              </a:solidFill>
              <a:latin typeface="Georgia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5467401" y="863821"/>
            <a:ext cx="185724" cy="915841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6322739" y="1253468"/>
            <a:ext cx="2035453" cy="178590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210254" y="1118898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254" y="1118898"/>
                <a:ext cx="371447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23333" r="-2459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131122" y="987574"/>
                <a:ext cx="367665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122" y="987574"/>
                <a:ext cx="367665" cy="410305"/>
              </a:xfrm>
              <a:prstGeom prst="rect">
                <a:avLst/>
              </a:prstGeom>
              <a:blipFill rotWithShape="1">
                <a:blip r:embed="rId16"/>
                <a:stretch>
                  <a:fillRect r="-21667" b="-23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Прямая со стрелкой 47"/>
          <p:cNvCxnSpPr/>
          <p:nvPr/>
        </p:nvCxnSpPr>
        <p:spPr>
          <a:xfrm flipV="1">
            <a:off x="7770652" y="1989167"/>
            <a:ext cx="185724" cy="915841"/>
          </a:xfrm>
          <a:prstGeom prst="straightConnector1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5916160" y="1994170"/>
            <a:ext cx="2035453" cy="178590"/>
          </a:xfrm>
          <a:prstGeom prst="straightConnector1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00739" y="2908805"/>
                <a:ext cx="3629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739" y="2908805"/>
                <a:ext cx="362983" cy="338554"/>
              </a:xfrm>
              <a:prstGeom prst="rect">
                <a:avLst/>
              </a:prstGeom>
              <a:blipFill rotWithShape="1">
                <a:blip r:embed="rId17"/>
                <a:stretch>
                  <a:fillRect t="-5357" r="-13559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62214" y="2745044"/>
                <a:ext cx="3798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214" y="2745044"/>
                <a:ext cx="379848" cy="338554"/>
              </a:xfrm>
              <a:prstGeom prst="rect">
                <a:avLst/>
              </a:prstGeom>
              <a:blipFill rotWithShape="1">
                <a:blip r:embed="rId18"/>
                <a:stretch>
                  <a:fillRect t="-5357" r="-12698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Овал 51"/>
          <p:cNvSpPr/>
          <p:nvPr/>
        </p:nvSpPr>
        <p:spPr>
          <a:xfrm>
            <a:off x="5899809" y="2164844"/>
            <a:ext cx="18000" cy="18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762153" y="2896321"/>
            <a:ext cx="18000" cy="18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7943138" y="1984875"/>
            <a:ext cx="18000" cy="18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933612" y="1805601"/>
                <a:ext cx="3620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612" y="1805601"/>
                <a:ext cx="362022" cy="338554"/>
              </a:xfrm>
              <a:prstGeom prst="rect">
                <a:avLst/>
              </a:prstGeom>
              <a:blipFill rotWithShape="1">
                <a:blip r:embed="rId19"/>
                <a:stretch>
                  <a:fillRect t="-5357" r="-1333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542158" y="1982355"/>
                <a:ext cx="3713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158" y="1982355"/>
                <a:ext cx="371319" cy="338554"/>
              </a:xfrm>
              <a:prstGeom prst="rect">
                <a:avLst/>
              </a:prstGeom>
              <a:blipFill rotWithShape="1">
                <a:blip r:embed="rId20"/>
                <a:stretch>
                  <a:fillRect t="-5357" r="-14754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Прямая со стрелкой 45"/>
          <p:cNvCxnSpPr/>
          <p:nvPr/>
        </p:nvCxnSpPr>
        <p:spPr>
          <a:xfrm flipV="1">
            <a:off x="5725507" y="2174146"/>
            <a:ext cx="185724" cy="915841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5734579" y="2905008"/>
            <a:ext cx="2035453" cy="178590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55" idx="2"/>
            <a:endCxn id="54" idx="4"/>
          </p:cNvCxnSpPr>
          <p:nvPr/>
        </p:nvCxnSpPr>
        <p:spPr>
          <a:xfrm flipV="1">
            <a:off x="5718818" y="2002875"/>
            <a:ext cx="2233320" cy="10761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5718818" y="3070025"/>
            <a:ext cx="18000" cy="18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522749" y="2478177"/>
                <a:ext cx="3369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749" y="2478177"/>
                <a:ext cx="336952" cy="307777"/>
              </a:xfrm>
              <a:prstGeom prst="rect">
                <a:avLst/>
              </a:prstGeom>
              <a:blipFill rotWithShape="1">
                <a:blip r:embed="rId21"/>
                <a:stretch>
                  <a:fillRect t="-2000" r="-12727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592846" y="2965728"/>
                <a:ext cx="333746" cy="339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846" y="2965728"/>
                <a:ext cx="333746" cy="339837"/>
              </a:xfrm>
              <a:prstGeom prst="rect">
                <a:avLst/>
              </a:prstGeom>
              <a:blipFill rotWithShape="1">
                <a:blip r:embed="rId22"/>
                <a:stretch>
                  <a:fillRect r="-14815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 rot="20105132">
                <a:off x="6372382" y="2292229"/>
                <a:ext cx="660373" cy="339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05132">
                <a:off x="6372382" y="2292229"/>
                <a:ext cx="660373" cy="339837"/>
              </a:xfrm>
              <a:prstGeom prst="rect">
                <a:avLst/>
              </a:prstGeom>
              <a:blipFill rotWithShape="1">
                <a:blip r:embed="rId23"/>
                <a:stretch>
                  <a:fillRect r="-81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30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5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8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3" grpId="0" animBg="1"/>
      <p:bldP spid="24" grpId="0" animBg="1"/>
      <p:bldP spid="27" grpId="0"/>
      <p:bldP spid="2" grpId="0"/>
      <p:bldP spid="3" grpId="0"/>
      <p:bldP spid="33" grpId="0"/>
      <p:bldP spid="37" grpId="0"/>
      <p:bldP spid="38" grpId="0"/>
      <p:bldP spid="50" grpId="0"/>
      <p:bldP spid="51" grpId="0"/>
      <p:bldP spid="52" grpId="0" animBg="1"/>
      <p:bldP spid="53" grpId="0" animBg="1"/>
      <p:bldP spid="54" grpId="0" animBg="1"/>
      <p:bldP spid="56" grpId="0"/>
      <p:bldP spid="57" grpId="0"/>
      <p:bldP spid="55" grpId="0" animBg="1"/>
      <p:bldP spid="61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80528" y="-92546"/>
            <a:ext cx="9505056" cy="5400600"/>
          </a:xfrm>
          <a:prstGeom prst="rect">
            <a:avLst/>
          </a:prstGeom>
          <a:solidFill>
            <a:srgbClr val="FFFFE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57150" y="3388221"/>
            <a:ext cx="9252520" cy="1800200"/>
          </a:xfrm>
          <a:prstGeom prst="rect">
            <a:avLst/>
          </a:prstGeom>
          <a:solidFill>
            <a:schemeClr val="bg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" name="Прямая со стрелкой 7"/>
          <p:cNvCxnSpPr/>
          <p:nvPr/>
        </p:nvCxnSpPr>
        <p:spPr>
          <a:xfrm flipV="1">
            <a:off x="248764" y="954118"/>
            <a:ext cx="905142" cy="375330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42541" y="1549231"/>
            <a:ext cx="1014335" cy="650881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0394" y="260739"/>
            <a:ext cx="376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9E0000"/>
                </a:solidFill>
                <a:latin typeface="Georgia" pitchFamily="18" charset="0"/>
              </a:rPr>
              <a:t>Правило</a:t>
            </a:r>
            <a:r>
              <a:rPr lang="en-US" b="1" i="1" dirty="0" smtClean="0">
                <a:solidFill>
                  <a:srgbClr val="9E0000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rgbClr val="9E0000"/>
                </a:solidFill>
                <a:latin typeface="Georgia" pitchFamily="18" charset="0"/>
              </a:rPr>
              <a:t>треугольника</a:t>
            </a:r>
            <a:endParaRPr lang="ru-RU" b="1" i="1" dirty="0">
              <a:solidFill>
                <a:srgbClr val="9E0000"/>
              </a:solidFill>
              <a:latin typeface="Georg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8901" y="792253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" y="792253"/>
                <a:ext cx="371447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22951" r="-2623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4261" y="1563838"/>
                <a:ext cx="367665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61" y="1563838"/>
                <a:ext cx="367665" cy="410305"/>
              </a:xfrm>
              <a:prstGeom prst="rect">
                <a:avLst/>
              </a:prstGeom>
              <a:blipFill rotWithShape="1">
                <a:blip r:embed="rId5"/>
                <a:stretch>
                  <a:fillRect r="-21667" b="-23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91680" y="1367376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367376"/>
                <a:ext cx="38568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3002866" y="1135286"/>
            <a:ext cx="36000" cy="36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22831" y="771550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831" y="771550"/>
                <a:ext cx="396069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2153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74798" y="1099400"/>
                <a:ext cx="3369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798" y="1099400"/>
                <a:ext cx="336952" cy="307777"/>
              </a:xfrm>
              <a:prstGeom prst="rect">
                <a:avLst/>
              </a:prstGeom>
              <a:blipFill rotWithShape="1">
                <a:blip r:embed="rId8"/>
                <a:stretch>
                  <a:fillRect t="-1961" r="-14545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80693" y="1237258"/>
                <a:ext cx="333746" cy="339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693" y="1237258"/>
                <a:ext cx="333746" cy="339837"/>
              </a:xfrm>
              <a:prstGeom prst="rect">
                <a:avLst/>
              </a:prstGeom>
              <a:blipFill rotWithShape="1">
                <a:blip r:embed="rId9"/>
                <a:stretch>
                  <a:fillRect r="-12727" b="-17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59054" y="1656075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054" y="1656075"/>
                <a:ext cx="396069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1692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/>
          <p:cNvCxnSpPr/>
          <p:nvPr/>
        </p:nvCxnSpPr>
        <p:spPr>
          <a:xfrm flipV="1">
            <a:off x="2096678" y="1159959"/>
            <a:ext cx="905142" cy="375330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042338" y="1162013"/>
            <a:ext cx="1014335" cy="650881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4" idx="3"/>
            <a:endCxn id="24" idx="2"/>
          </p:cNvCxnSpPr>
          <p:nvPr/>
        </p:nvCxnSpPr>
        <p:spPr>
          <a:xfrm>
            <a:off x="2077362" y="1552042"/>
            <a:ext cx="1981692" cy="27069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2059362" y="1532219"/>
            <a:ext cx="36000" cy="36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059054" y="1804741"/>
            <a:ext cx="36000" cy="36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04260" y="1663859"/>
                <a:ext cx="660373" cy="339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260" y="1663859"/>
                <a:ext cx="660373" cy="339837"/>
              </a:xfrm>
              <a:prstGeom prst="rect">
                <a:avLst/>
              </a:prstGeom>
              <a:blipFill rotWithShape="1">
                <a:blip r:embed="rId11"/>
                <a:stretch>
                  <a:fillRect r="-6422" b="-17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4860032" y="260739"/>
            <a:ext cx="396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9E0000"/>
                </a:solidFill>
                <a:latin typeface="Georgia" pitchFamily="18" charset="0"/>
              </a:rPr>
              <a:t>Правило</a:t>
            </a:r>
            <a:r>
              <a:rPr lang="en-US" b="1" i="1" dirty="0" smtClean="0">
                <a:solidFill>
                  <a:srgbClr val="9E0000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rgbClr val="9E0000"/>
                </a:solidFill>
                <a:latin typeface="Georgia" pitchFamily="18" charset="0"/>
              </a:rPr>
              <a:t>параллелограмма</a:t>
            </a:r>
            <a:endParaRPr lang="ru-RU" b="1" i="1" dirty="0">
              <a:solidFill>
                <a:srgbClr val="9E0000"/>
              </a:solidFill>
              <a:latin typeface="Georgia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5467401" y="863821"/>
            <a:ext cx="185724" cy="915841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6322739" y="1253468"/>
            <a:ext cx="2035453" cy="178590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210254" y="1118898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254" y="1118898"/>
                <a:ext cx="371447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23333" r="-2459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131122" y="987574"/>
                <a:ext cx="367665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122" y="987574"/>
                <a:ext cx="367665" cy="410305"/>
              </a:xfrm>
              <a:prstGeom prst="rect">
                <a:avLst/>
              </a:prstGeom>
              <a:blipFill rotWithShape="1">
                <a:blip r:embed="rId13"/>
                <a:stretch>
                  <a:fillRect r="-21667" b="-23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Прямая со стрелкой 47"/>
          <p:cNvCxnSpPr/>
          <p:nvPr/>
        </p:nvCxnSpPr>
        <p:spPr>
          <a:xfrm flipV="1">
            <a:off x="7770652" y="1989167"/>
            <a:ext cx="185724" cy="915841"/>
          </a:xfrm>
          <a:prstGeom prst="straightConnector1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5916160" y="1994170"/>
            <a:ext cx="2035453" cy="178590"/>
          </a:xfrm>
          <a:prstGeom prst="straightConnector1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00739" y="2908805"/>
                <a:ext cx="3629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739" y="2908805"/>
                <a:ext cx="362983" cy="338554"/>
              </a:xfrm>
              <a:prstGeom prst="rect">
                <a:avLst/>
              </a:prstGeom>
              <a:blipFill rotWithShape="1">
                <a:blip r:embed="rId14"/>
                <a:stretch>
                  <a:fillRect t="-5357" r="-13559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62214" y="2745044"/>
                <a:ext cx="3798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214" y="2745044"/>
                <a:ext cx="379848" cy="338554"/>
              </a:xfrm>
              <a:prstGeom prst="rect">
                <a:avLst/>
              </a:prstGeom>
              <a:blipFill rotWithShape="1">
                <a:blip r:embed="rId15"/>
                <a:stretch>
                  <a:fillRect t="-5357" r="-12698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Овал 51"/>
          <p:cNvSpPr/>
          <p:nvPr/>
        </p:nvSpPr>
        <p:spPr>
          <a:xfrm>
            <a:off x="5899809" y="2164844"/>
            <a:ext cx="18000" cy="18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762153" y="2896321"/>
            <a:ext cx="18000" cy="18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7943138" y="1984875"/>
            <a:ext cx="18000" cy="18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933612" y="1805601"/>
                <a:ext cx="3620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612" y="1805601"/>
                <a:ext cx="362022" cy="338554"/>
              </a:xfrm>
              <a:prstGeom prst="rect">
                <a:avLst/>
              </a:prstGeom>
              <a:blipFill rotWithShape="1">
                <a:blip r:embed="rId16"/>
                <a:stretch>
                  <a:fillRect t="-5357" r="-1333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542158" y="1982355"/>
                <a:ext cx="3713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158" y="1982355"/>
                <a:ext cx="371319" cy="338554"/>
              </a:xfrm>
              <a:prstGeom prst="rect">
                <a:avLst/>
              </a:prstGeom>
              <a:blipFill rotWithShape="1">
                <a:blip r:embed="rId17"/>
                <a:stretch>
                  <a:fillRect t="-5357" r="-14754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Прямая со стрелкой 45"/>
          <p:cNvCxnSpPr/>
          <p:nvPr/>
        </p:nvCxnSpPr>
        <p:spPr>
          <a:xfrm flipV="1">
            <a:off x="5725507" y="2174146"/>
            <a:ext cx="185724" cy="915841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5734579" y="2905008"/>
            <a:ext cx="2035453" cy="178590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55" idx="2"/>
            <a:endCxn id="54" idx="4"/>
          </p:cNvCxnSpPr>
          <p:nvPr/>
        </p:nvCxnSpPr>
        <p:spPr>
          <a:xfrm flipV="1">
            <a:off x="5718818" y="2002875"/>
            <a:ext cx="2233320" cy="10761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5718818" y="3070025"/>
            <a:ext cx="18000" cy="18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522749" y="2478177"/>
                <a:ext cx="3369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749" y="2478177"/>
                <a:ext cx="336952" cy="307777"/>
              </a:xfrm>
              <a:prstGeom prst="rect">
                <a:avLst/>
              </a:prstGeom>
              <a:blipFill rotWithShape="1">
                <a:blip r:embed="rId18"/>
                <a:stretch>
                  <a:fillRect t="-2000" r="-12727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592846" y="2965728"/>
                <a:ext cx="333746" cy="339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846" y="2965728"/>
                <a:ext cx="333746" cy="339837"/>
              </a:xfrm>
              <a:prstGeom prst="rect">
                <a:avLst/>
              </a:prstGeom>
              <a:blipFill rotWithShape="1">
                <a:blip r:embed="rId19"/>
                <a:stretch>
                  <a:fillRect r="-14815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 rot="20105132">
                <a:off x="6372382" y="2292229"/>
                <a:ext cx="660373" cy="339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05132">
                <a:off x="6372382" y="2292229"/>
                <a:ext cx="660373" cy="339837"/>
              </a:xfrm>
              <a:prstGeom prst="rect">
                <a:avLst/>
              </a:prstGeom>
              <a:blipFill rotWithShape="1">
                <a:blip r:embed="rId20"/>
                <a:stretch>
                  <a:fillRect r="-81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Прямоугольник 59"/>
          <p:cNvSpPr/>
          <p:nvPr/>
        </p:nvSpPr>
        <p:spPr>
          <a:xfrm>
            <a:off x="3007458" y="3502620"/>
            <a:ext cx="3123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Законы</a:t>
            </a:r>
            <a:r>
              <a:rPr lang="ru-RU" sz="2000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сложения </a:t>
            </a:r>
            <a:r>
              <a:rPr lang="ru-RU" sz="2000" dirty="0" smtClean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векторов</a:t>
            </a:r>
            <a:endParaRPr lang="ru-RU" sz="2000" dirty="0">
              <a:solidFill>
                <a:srgbClr val="002060"/>
              </a:solidFill>
              <a:effectLst>
                <a:glow rad="1651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595300" y="4011910"/>
                <a:ext cx="1618328" cy="4103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300" y="4011910"/>
                <a:ext cx="1618328" cy="410305"/>
              </a:xfrm>
              <a:prstGeom prst="rect">
                <a:avLst/>
              </a:prstGeom>
              <a:blipFill rotWithShape="1">
                <a:blip r:embed="rId21"/>
                <a:stretch>
                  <a:fillRect t="-8696" r="-14607" b="-21739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321358" y="4011910"/>
                <a:ext cx="2810706" cy="432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358" y="4011910"/>
                <a:ext cx="2810706" cy="432554"/>
              </a:xfrm>
              <a:prstGeom prst="rect">
                <a:avLst/>
              </a:prstGeom>
              <a:blipFill rotWithShape="1">
                <a:blip r:embed="rId22"/>
                <a:stretch>
                  <a:fillRect t="-6849" r="-5184" b="-16438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845246" y="4472533"/>
            <a:ext cx="312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переместительный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165580" y="4472533"/>
            <a:ext cx="312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сочетательный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424619" y="2700499"/>
                <a:ext cx="1741182" cy="404791"/>
              </a:xfrm>
              <a:prstGeom prst="rect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𝑨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𝑩</m:t>
                          </m:r>
                        </m:e>
                      </m:acc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𝑩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</m:acc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ru-RU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619" y="2700499"/>
                <a:ext cx="1741182" cy="404791"/>
              </a:xfrm>
              <a:prstGeom prst="rect">
                <a:avLst/>
              </a:prstGeom>
              <a:blipFill rotWithShape="1">
                <a:blip r:embed="rId23"/>
                <a:stretch>
                  <a:fillRect r="-3833" b="-22059"/>
                </a:stretch>
              </a:blipFill>
              <a:ln>
                <a:solidFill>
                  <a:schemeClr val="tx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>
            <a:off x="4567762" y="339502"/>
            <a:ext cx="7200" cy="29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586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0" grpId="0"/>
      <p:bldP spid="64" grpId="0" animBg="1"/>
      <p:bldP spid="66" grpId="0" animBg="1"/>
      <p:bldP spid="67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4824413" y="4157663"/>
            <a:ext cx="3052762" cy="471487"/>
          </a:xfrm>
          <a:custGeom>
            <a:avLst/>
            <a:gdLst>
              <a:gd name="connsiteX0" fmla="*/ 0 w 3052762"/>
              <a:gd name="connsiteY0" fmla="*/ 471487 h 471487"/>
              <a:gd name="connsiteX1" fmla="*/ 2071687 w 3052762"/>
              <a:gd name="connsiteY1" fmla="*/ 471487 h 471487"/>
              <a:gd name="connsiteX2" fmla="*/ 3052762 w 3052762"/>
              <a:gd name="connsiteY2" fmla="*/ 0 h 471487"/>
              <a:gd name="connsiteX3" fmla="*/ 981075 w 3052762"/>
              <a:gd name="connsiteY3" fmla="*/ 0 h 471487"/>
              <a:gd name="connsiteX4" fmla="*/ 0 w 3052762"/>
              <a:gd name="connsiteY4" fmla="*/ 471487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762" h="471487">
                <a:moveTo>
                  <a:pt x="0" y="471487"/>
                </a:moveTo>
                <a:lnTo>
                  <a:pt x="2071687" y="471487"/>
                </a:lnTo>
                <a:lnTo>
                  <a:pt x="3052762" y="0"/>
                </a:lnTo>
                <a:lnTo>
                  <a:pt x="981075" y="0"/>
                </a:lnTo>
                <a:lnTo>
                  <a:pt x="0" y="471487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7" name="Прямая соединительная линия 26"/>
          <p:cNvCxnSpPr/>
          <p:nvPr/>
        </p:nvCxnSpPr>
        <p:spPr>
          <a:xfrm flipV="1">
            <a:off x="4823705" y="4156404"/>
            <a:ext cx="985073" cy="470704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609514" y="1070331"/>
            <a:ext cx="2061684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5806046" y="1070331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808779" y="4156405"/>
            <a:ext cx="2061684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475781" y="3938462"/>
                <a:ext cx="3713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781" y="3938462"/>
                <a:ext cx="371320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5357" r="-14754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818005" y="3938462"/>
                <a:ext cx="3620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005" y="3938462"/>
                <a:ext cx="362022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357" r="-1333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Прямая соединительная линия 61"/>
          <p:cNvCxnSpPr/>
          <p:nvPr/>
        </p:nvCxnSpPr>
        <p:spPr>
          <a:xfrm flipV="1">
            <a:off x="7870463" y="1070332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6885389" y="4156404"/>
            <a:ext cx="985073" cy="47070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5624440" y="1070331"/>
            <a:ext cx="985073" cy="47070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220647" y="790569"/>
                <a:ext cx="4471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647" y="790569"/>
                <a:ext cx="447109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455" r="-10811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588068" y="791080"/>
                <a:ext cx="4313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068" y="791080"/>
                <a:ext cx="431336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5455" r="-11268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Прямая соединительная линия 67"/>
          <p:cNvCxnSpPr/>
          <p:nvPr/>
        </p:nvCxnSpPr>
        <p:spPr>
          <a:xfrm flipV="1">
            <a:off x="7686124" y="1070331"/>
            <a:ext cx="987806" cy="470704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632041" y="1425709"/>
                <a:ext cx="4521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041" y="1425709"/>
                <a:ext cx="452175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5455" r="-10811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Прямая соединительная линия 72"/>
          <p:cNvCxnSpPr/>
          <p:nvPr/>
        </p:nvCxnSpPr>
        <p:spPr>
          <a:xfrm>
            <a:off x="5624440" y="1541034"/>
            <a:ext cx="2061684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210099" y="1425709"/>
                <a:ext cx="4513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099" y="1425709"/>
                <a:ext cx="451342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5455" r="-10811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476603" y="4491082"/>
                <a:ext cx="3629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603" y="4491082"/>
                <a:ext cx="362983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5455" r="-1333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Прямая соединительная линия 75"/>
          <p:cNvCxnSpPr/>
          <p:nvPr/>
        </p:nvCxnSpPr>
        <p:spPr>
          <a:xfrm flipV="1">
            <a:off x="6885389" y="1541035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876238" y="4491082"/>
                <a:ext cx="3798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38" y="4491082"/>
                <a:ext cx="379848" cy="338554"/>
              </a:xfrm>
              <a:prstGeom prst="rect">
                <a:avLst/>
              </a:prstGeom>
              <a:blipFill rotWithShape="1">
                <a:blip r:embed="rId10"/>
                <a:stretch>
                  <a:fillRect t="-5455" r="-1290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Прямая соединительная линия 80"/>
          <p:cNvCxnSpPr/>
          <p:nvPr/>
        </p:nvCxnSpPr>
        <p:spPr>
          <a:xfrm>
            <a:off x="4823705" y="4627108"/>
            <a:ext cx="2061684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731034" y="238989"/>
                <a:ext cx="36791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𝐴𝐵𝐶𝐷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параллелепипед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034" y="238989"/>
                <a:ext cx="3679149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281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3142" y="1019055"/>
                <a:ext cx="3307509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0" dirty="0" smtClean="0">
                    <a:latin typeface="Times New Roman" pitchFamily="18" charset="0"/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𝐴𝐷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𝑨𝑪</m:t>
                        </m:r>
                      </m:e>
                    </m:acc>
                  </m:oMath>
                </a14:m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2" y="1019055"/>
                <a:ext cx="3307509" cy="404791"/>
              </a:xfrm>
              <a:prstGeom prst="rect">
                <a:avLst/>
              </a:prstGeom>
              <a:blipFill rotWithShape="1">
                <a:blip r:embed="rId12"/>
                <a:stretch>
                  <a:fillRect l="-1661" r="-2030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33142" y="1741838"/>
                <a:ext cx="1413336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0" dirty="0" smtClean="0">
                    <a:latin typeface="Times New Roman" pitchFamily="18" charset="0"/>
                    <a:cs typeface="Times New Roman" pitchFamily="18" charset="0"/>
                  </a:rPr>
                  <a:t>б)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2" y="1741838"/>
                <a:ext cx="1413336" cy="404791"/>
              </a:xfrm>
              <a:prstGeom prst="rect">
                <a:avLst/>
              </a:prstGeom>
              <a:blipFill rotWithShape="1">
                <a:blip r:embed="rId13"/>
                <a:stretch>
                  <a:fillRect l="-3879" r="-6897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33142" y="2459544"/>
                <a:ext cx="1415131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ru-RU" b="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2" y="2459544"/>
                <a:ext cx="1415131" cy="404791"/>
              </a:xfrm>
              <a:prstGeom prst="rect">
                <a:avLst/>
              </a:prstGeom>
              <a:blipFill rotWithShape="1">
                <a:blip r:embed="rId14"/>
                <a:stretch>
                  <a:fillRect l="-3879" r="-6897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133142" y="3182081"/>
                <a:ext cx="1401089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г</a:t>
                </a:r>
                <a:r>
                  <a:rPr lang="ru-RU" b="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𝐷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𝐵𝐶</m:t>
                        </m:r>
                      </m:e>
                    </m:acc>
                  </m:oMath>
                </a14:m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2" y="3182081"/>
                <a:ext cx="1401089" cy="404791"/>
              </a:xfrm>
              <a:prstGeom prst="rect">
                <a:avLst/>
              </a:prstGeom>
              <a:blipFill rotWithShape="1">
                <a:blip r:embed="rId15"/>
                <a:stretch>
                  <a:fillRect l="-3913" r="-6522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133142" y="3897862"/>
                <a:ext cx="1482522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д</a:t>
                </a:r>
                <a:r>
                  <a:rPr lang="ru-RU" b="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ru-RU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2" y="3897862"/>
                <a:ext cx="1482522" cy="404791"/>
              </a:xfrm>
              <a:prstGeom prst="rect">
                <a:avLst/>
              </a:prstGeom>
              <a:blipFill rotWithShape="1">
                <a:blip r:embed="rId16"/>
                <a:stretch>
                  <a:fillRect l="-3704" r="-6584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546478" y="959846"/>
            <a:ext cx="1184556" cy="465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2781698" y="1019055"/>
            <a:ext cx="926206" cy="465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>
            <a:off x="5629202" y="1541035"/>
            <a:ext cx="2061684" cy="0"/>
          </a:xfrm>
          <a:prstGeom prst="line">
            <a:avLst/>
          </a:prstGeom>
          <a:ln w="12700">
            <a:solidFill>
              <a:srgbClr val="005C2A"/>
            </a:solidFill>
            <a:tailEnd type="arrow"/>
          </a:ln>
          <a:effectLst>
            <a:glow rad="63500">
              <a:schemeClr val="accent3">
                <a:satMod val="175000"/>
                <a:alpha val="18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Скругленный прямоугольник 105"/>
          <p:cNvSpPr/>
          <p:nvPr/>
        </p:nvSpPr>
        <p:spPr>
          <a:xfrm>
            <a:off x="1012169" y="3498329"/>
            <a:ext cx="3244271" cy="1224136"/>
          </a:xfrm>
          <a:prstGeom prst="roundRect">
            <a:avLst/>
          </a:prstGeom>
          <a:solidFill>
            <a:srgbClr val="FEF4EC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Прямоугольник 106"/>
              <p:cNvSpPr/>
              <p:nvPr/>
            </p:nvSpPr>
            <p:spPr>
              <a:xfrm>
                <a:off x="994167" y="3571788"/>
                <a:ext cx="328027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От любой точки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пространства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можно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отложить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вектор,</a:t>
                </a:r>
                <a:endParaRPr lang="en-US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равный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данному вектору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1600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algn="ctr"/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притом </a:t>
                </a:r>
                <a:r>
                  <a:rPr lang="ru-RU" sz="1600" u="sng" dirty="0">
                    <a:latin typeface="Times New Roman" pitchFamily="18" charset="0"/>
                    <a:cs typeface="Times New Roman" pitchFamily="18" charset="0"/>
                  </a:rPr>
                  <a:t>только один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7" name="Прямоугольник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67" y="3571788"/>
                <a:ext cx="3280276" cy="1077218"/>
              </a:xfrm>
              <a:prstGeom prst="rect">
                <a:avLst/>
              </a:prstGeom>
              <a:blipFill rotWithShape="1">
                <a:blip r:embed="rId17"/>
                <a:stretch>
                  <a:fillRect t="-1695" b="-62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2555776" y="1481671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481671"/>
                <a:ext cx="385682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197" r="-2031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Овал 108"/>
          <p:cNvSpPr/>
          <p:nvPr/>
        </p:nvSpPr>
        <p:spPr>
          <a:xfrm>
            <a:off x="3866962" y="1249581"/>
            <a:ext cx="36000" cy="36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3686927" y="885845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927" y="885845"/>
                <a:ext cx="396069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197" r="-20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3138894" y="1213695"/>
                <a:ext cx="3369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894" y="1213695"/>
                <a:ext cx="336952" cy="307777"/>
              </a:xfrm>
              <a:prstGeom prst="rect">
                <a:avLst/>
              </a:prstGeom>
              <a:blipFill rotWithShape="1">
                <a:blip r:embed="rId20"/>
                <a:stretch>
                  <a:fillRect t="-1961" r="-12727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4344789" y="1351553"/>
                <a:ext cx="333746" cy="339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789" y="1351553"/>
                <a:ext cx="333746" cy="339837"/>
              </a:xfrm>
              <a:prstGeom prst="rect">
                <a:avLst/>
              </a:prstGeom>
              <a:blipFill rotWithShape="1">
                <a:blip r:embed="rId21"/>
                <a:stretch>
                  <a:fillRect r="-14815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4923150" y="1770370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150" y="1770370"/>
                <a:ext cx="396069" cy="369332"/>
              </a:xfrm>
              <a:prstGeom prst="rect">
                <a:avLst/>
              </a:prstGeom>
              <a:blipFill rotWithShape="1">
                <a:blip r:embed="rId22"/>
                <a:stretch>
                  <a:fillRect t="-8197" r="-1692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Прямая со стрелкой 113"/>
          <p:cNvCxnSpPr/>
          <p:nvPr/>
        </p:nvCxnSpPr>
        <p:spPr>
          <a:xfrm flipV="1">
            <a:off x="2960774" y="1274254"/>
            <a:ext cx="905142" cy="375330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>
            <a:off x="3906434" y="1276308"/>
            <a:ext cx="1014335" cy="650881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>
            <a:stCxn id="108" idx="3"/>
            <a:endCxn id="118" idx="2"/>
          </p:cNvCxnSpPr>
          <p:nvPr/>
        </p:nvCxnSpPr>
        <p:spPr>
          <a:xfrm>
            <a:off x="2941458" y="1666337"/>
            <a:ext cx="1981692" cy="27069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Овал 116"/>
          <p:cNvSpPr/>
          <p:nvPr/>
        </p:nvSpPr>
        <p:spPr>
          <a:xfrm>
            <a:off x="2923458" y="1646514"/>
            <a:ext cx="36000" cy="36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4923150" y="1919036"/>
            <a:ext cx="36000" cy="36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3468356" y="1778154"/>
                <a:ext cx="660373" cy="339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356" y="1778154"/>
                <a:ext cx="660373" cy="339837"/>
              </a:xfrm>
              <a:prstGeom prst="rect">
                <a:avLst/>
              </a:prstGeom>
              <a:blipFill rotWithShape="1">
                <a:blip r:embed="rId23"/>
                <a:stretch>
                  <a:fillRect r="-6481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6" name="Прямая со стрелкой 135"/>
          <p:cNvCxnSpPr/>
          <p:nvPr/>
        </p:nvCxnSpPr>
        <p:spPr>
          <a:xfrm flipV="1">
            <a:off x="2490917" y="2131564"/>
            <a:ext cx="185724" cy="915841"/>
          </a:xfrm>
          <a:prstGeom prst="straightConnector1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 flipV="1">
            <a:off x="636425" y="2136567"/>
            <a:ext cx="2035453" cy="178590"/>
          </a:xfrm>
          <a:prstGeom prst="straightConnector1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121004" y="3051202"/>
                <a:ext cx="3629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04" y="3051202"/>
                <a:ext cx="362983" cy="338554"/>
              </a:xfrm>
              <a:prstGeom prst="rect">
                <a:avLst/>
              </a:prstGeom>
              <a:blipFill rotWithShape="1">
                <a:blip r:embed="rId24"/>
                <a:stretch>
                  <a:fillRect t="-5455" r="-13559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2482479" y="2887441"/>
                <a:ext cx="3798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479" y="2887441"/>
                <a:ext cx="379848" cy="338554"/>
              </a:xfrm>
              <a:prstGeom prst="rect">
                <a:avLst/>
              </a:prstGeom>
              <a:blipFill rotWithShape="1">
                <a:blip r:embed="rId25"/>
                <a:stretch>
                  <a:fillRect t="-5455" r="-12698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Овал 139"/>
          <p:cNvSpPr/>
          <p:nvPr/>
        </p:nvSpPr>
        <p:spPr>
          <a:xfrm>
            <a:off x="620074" y="2307241"/>
            <a:ext cx="18000" cy="18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2482418" y="3038718"/>
            <a:ext cx="18000" cy="18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/>
          <p:cNvSpPr/>
          <p:nvPr/>
        </p:nvSpPr>
        <p:spPr>
          <a:xfrm>
            <a:off x="2663403" y="2127272"/>
            <a:ext cx="18000" cy="18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2653877" y="1947998"/>
                <a:ext cx="3620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877" y="1947998"/>
                <a:ext cx="362022" cy="338554"/>
              </a:xfrm>
              <a:prstGeom prst="rect">
                <a:avLst/>
              </a:prstGeom>
              <a:blipFill rotWithShape="1">
                <a:blip r:embed="rId26"/>
                <a:stretch>
                  <a:fillRect t="-5455" r="-1333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262423" y="2124752"/>
                <a:ext cx="3713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23" y="2124752"/>
                <a:ext cx="371319" cy="338554"/>
              </a:xfrm>
              <a:prstGeom prst="rect">
                <a:avLst/>
              </a:prstGeom>
              <a:blipFill rotWithShape="1">
                <a:blip r:embed="rId27"/>
                <a:stretch>
                  <a:fillRect t="-5455" r="-14754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Прямая со стрелкой 144"/>
          <p:cNvCxnSpPr/>
          <p:nvPr/>
        </p:nvCxnSpPr>
        <p:spPr>
          <a:xfrm flipV="1">
            <a:off x="445772" y="2316543"/>
            <a:ext cx="185724" cy="915841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 flipV="1">
            <a:off x="454844" y="3047405"/>
            <a:ext cx="2035453" cy="178590"/>
          </a:xfrm>
          <a:prstGeom prst="straightConnector1">
            <a:avLst/>
          </a:prstGeom>
          <a:ln w="19050">
            <a:solidFill>
              <a:srgbClr val="005C2A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>
            <a:stCxn id="148" idx="2"/>
            <a:endCxn id="142" idx="4"/>
          </p:cNvCxnSpPr>
          <p:nvPr/>
        </p:nvCxnSpPr>
        <p:spPr>
          <a:xfrm flipV="1">
            <a:off x="439083" y="2145272"/>
            <a:ext cx="2233320" cy="10761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Овал 147"/>
          <p:cNvSpPr/>
          <p:nvPr/>
        </p:nvSpPr>
        <p:spPr>
          <a:xfrm>
            <a:off x="439083" y="3212422"/>
            <a:ext cx="18000" cy="18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243014" y="2620574"/>
                <a:ext cx="3369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14" y="2620574"/>
                <a:ext cx="336952" cy="307777"/>
              </a:xfrm>
              <a:prstGeom prst="rect">
                <a:avLst/>
              </a:prstGeom>
              <a:blipFill rotWithShape="1">
                <a:blip r:embed="rId28"/>
                <a:stretch>
                  <a:fillRect t="-2000" r="-12727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1313111" y="3108125"/>
                <a:ext cx="333746" cy="339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005C2A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111" y="3108125"/>
                <a:ext cx="333746" cy="339837"/>
              </a:xfrm>
              <a:prstGeom prst="rect">
                <a:avLst/>
              </a:prstGeom>
              <a:blipFill rotWithShape="1">
                <a:blip r:embed="rId29"/>
                <a:stretch>
                  <a:fillRect r="-14545" b="-17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/>
              <p:cNvSpPr txBox="1"/>
              <p:nvPr/>
            </p:nvSpPr>
            <p:spPr>
              <a:xfrm rot="20105132">
                <a:off x="1092647" y="2434626"/>
                <a:ext cx="660373" cy="339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1" name="TextBox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05132">
                <a:off x="1092647" y="2434626"/>
                <a:ext cx="660373" cy="339837"/>
              </a:xfrm>
              <a:prstGeom prst="rect">
                <a:avLst/>
              </a:prstGeom>
              <a:blipFill rotWithShape="1">
                <a:blip r:embed="rId30"/>
                <a:stretch>
                  <a:fillRect r="-81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 flipV="1">
            <a:off x="4824413" y="4155282"/>
            <a:ext cx="3052762" cy="471487"/>
          </a:xfrm>
          <a:prstGeom prst="straightConnector1">
            <a:avLst/>
          </a:prstGeom>
          <a:ln w="19050">
            <a:solidFill>
              <a:srgbClr val="C00000"/>
            </a:solidFill>
            <a:prstDash val="lgDash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4820973" y="1541034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4823706" y="4154798"/>
            <a:ext cx="985073" cy="470704"/>
          </a:xfrm>
          <a:prstGeom prst="line">
            <a:avLst/>
          </a:prstGeom>
          <a:ln w="12700">
            <a:solidFill>
              <a:srgbClr val="005C2A"/>
            </a:solidFill>
            <a:prstDash val="lgDash"/>
            <a:tailEnd type="arrow"/>
          </a:ln>
          <a:effectLst>
            <a:glow rad="63500">
              <a:schemeClr val="accent3">
                <a:satMod val="175000"/>
                <a:alpha val="18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>
            <a:off x="4820973" y="4627107"/>
            <a:ext cx="2061684" cy="0"/>
          </a:xfrm>
          <a:prstGeom prst="line">
            <a:avLst/>
          </a:prstGeom>
          <a:ln w="12700">
            <a:solidFill>
              <a:srgbClr val="005C2A"/>
            </a:solidFill>
            <a:tailEnd type="arrow"/>
          </a:ln>
          <a:effectLst>
            <a:glow rad="63500">
              <a:schemeClr val="accent3">
                <a:satMod val="175000"/>
                <a:alpha val="18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0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00"/>
                            </p:stCondLst>
                            <p:childTnLst>
                              <p:par>
                                <p:cTn id="3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0" grpId="0"/>
      <p:bldP spid="61" grpId="0"/>
      <p:bldP spid="65" grpId="0"/>
      <p:bldP spid="66" grpId="0"/>
      <p:bldP spid="72" grpId="0"/>
      <p:bldP spid="74" grpId="0"/>
      <p:bldP spid="75" grpId="0"/>
      <p:bldP spid="77" grpId="0"/>
      <p:bldP spid="2" grpId="0"/>
      <p:bldP spid="3" grpId="0"/>
      <p:bldP spid="98" grpId="0"/>
      <p:bldP spid="98" grpId="1"/>
      <p:bldP spid="99" grpId="0"/>
      <p:bldP spid="99" grpId="1"/>
      <p:bldP spid="101" grpId="0"/>
      <p:bldP spid="101" grpId="1"/>
      <p:bldP spid="102" grpId="0"/>
      <p:bldP spid="102" grpId="1"/>
      <p:bldP spid="4" grpId="0" animBg="1"/>
      <p:bldP spid="103" grpId="0" animBg="1"/>
      <p:bldP spid="106" grpId="0" animBg="1"/>
      <p:bldP spid="107" grpId="0"/>
      <p:bldP spid="108" grpId="0"/>
      <p:bldP spid="108" grpId="1"/>
      <p:bldP spid="109" grpId="0" animBg="1"/>
      <p:bldP spid="109" grpId="1" animBg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7" grpId="0" animBg="1"/>
      <p:bldP spid="117" grpId="1" animBg="1"/>
      <p:bldP spid="118" grpId="0" animBg="1"/>
      <p:bldP spid="118" grpId="1" animBg="1"/>
      <p:bldP spid="119" grpId="0"/>
      <p:bldP spid="119" grpId="1"/>
      <p:bldP spid="138" grpId="0"/>
      <p:bldP spid="138" grpId="1"/>
      <p:bldP spid="139" grpId="0"/>
      <p:bldP spid="139" grpId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/>
      <p:bldP spid="143" grpId="1"/>
      <p:bldP spid="144" grpId="0"/>
      <p:bldP spid="144" grpId="1"/>
      <p:bldP spid="148" grpId="0" animBg="1"/>
      <p:bldP spid="148" grpId="1" animBg="1"/>
      <p:bldP spid="149" grpId="0"/>
      <p:bldP spid="149" grpId="1"/>
      <p:bldP spid="150" grpId="0"/>
      <p:bldP spid="150" grpId="1"/>
      <p:bldP spid="151" grpId="0"/>
      <p:bldP spid="15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Прямая соединительная линия 47"/>
          <p:cNvCxnSpPr/>
          <p:nvPr/>
        </p:nvCxnSpPr>
        <p:spPr>
          <a:xfrm flipV="1">
            <a:off x="5806046" y="1070331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475781" y="3938462"/>
                <a:ext cx="3713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781" y="3938462"/>
                <a:ext cx="371320" cy="338554"/>
              </a:xfrm>
              <a:prstGeom prst="rect">
                <a:avLst/>
              </a:prstGeom>
              <a:blipFill rotWithShape="1">
                <a:blip r:embed="rId2"/>
                <a:stretch>
                  <a:fillRect t="-5357" r="-14754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Группа 9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8" name="Прямая соединительная линия 27"/>
          <p:cNvCxnSpPr/>
          <p:nvPr/>
        </p:nvCxnSpPr>
        <p:spPr>
          <a:xfrm>
            <a:off x="6609514" y="1070331"/>
            <a:ext cx="2061684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808779" y="4156405"/>
            <a:ext cx="2061684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818005" y="3938462"/>
                <a:ext cx="3620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005" y="3938462"/>
                <a:ext cx="362022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357" r="-1333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220647" y="790569"/>
                <a:ext cx="4471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647" y="790569"/>
                <a:ext cx="447109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455" r="-10811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588068" y="791080"/>
                <a:ext cx="4313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068" y="791080"/>
                <a:ext cx="431336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5455" r="-11268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476603" y="4491082"/>
                <a:ext cx="3629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603" y="4491082"/>
                <a:ext cx="362983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5455" r="-1333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731034" y="238989"/>
                <a:ext cx="36791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𝐴𝐵𝐶𝐷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параллелепипед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034" y="238989"/>
                <a:ext cx="3679149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281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3142" y="1019055"/>
                <a:ext cx="3307509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0" dirty="0" smtClean="0">
                    <a:latin typeface="Times New Roman" pitchFamily="18" charset="0"/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𝐴𝐷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𝑨𝑪</m:t>
                        </m:r>
                      </m:e>
                    </m:acc>
                  </m:oMath>
                </a14:m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2" y="1019055"/>
                <a:ext cx="3307509" cy="404791"/>
              </a:xfrm>
              <a:prstGeom prst="rect">
                <a:avLst/>
              </a:prstGeom>
              <a:blipFill rotWithShape="1">
                <a:blip r:embed="rId9"/>
                <a:stretch>
                  <a:fillRect l="-1661" r="-2030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33142" y="1741838"/>
                <a:ext cx="2121799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0" dirty="0" smtClean="0">
                    <a:latin typeface="Times New Roman" pitchFamily="18" charset="0"/>
                    <a:cs typeface="Times New Roman" pitchFamily="18" charset="0"/>
                  </a:rPr>
                  <a:t>б)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𝑨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2" y="1741838"/>
                <a:ext cx="2121799" cy="404791"/>
              </a:xfrm>
              <a:prstGeom prst="rect">
                <a:avLst/>
              </a:prstGeom>
              <a:blipFill rotWithShape="1">
                <a:blip r:embed="rId10"/>
                <a:stretch>
                  <a:fillRect l="-2586" r="-4310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475656" y="1764263"/>
            <a:ext cx="864096" cy="447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4822031" y="1073150"/>
            <a:ext cx="3848100" cy="3549650"/>
          </a:xfrm>
          <a:custGeom>
            <a:avLst/>
            <a:gdLst>
              <a:gd name="connsiteX0" fmla="*/ 0 w 3848100"/>
              <a:gd name="connsiteY0" fmla="*/ 3549650 h 3549650"/>
              <a:gd name="connsiteX1" fmla="*/ 990600 w 3848100"/>
              <a:gd name="connsiteY1" fmla="*/ 3086100 h 3549650"/>
              <a:gd name="connsiteX2" fmla="*/ 3848100 w 3848100"/>
              <a:gd name="connsiteY2" fmla="*/ 0 h 3549650"/>
              <a:gd name="connsiteX3" fmla="*/ 2857500 w 3848100"/>
              <a:gd name="connsiteY3" fmla="*/ 469900 h 3549650"/>
              <a:gd name="connsiteX4" fmla="*/ 0 w 3848100"/>
              <a:gd name="connsiteY4" fmla="*/ 3549650 h 354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8100" h="3549650">
                <a:moveTo>
                  <a:pt x="0" y="3549650"/>
                </a:moveTo>
                <a:lnTo>
                  <a:pt x="990600" y="3086100"/>
                </a:lnTo>
                <a:lnTo>
                  <a:pt x="3848100" y="0"/>
                </a:lnTo>
                <a:lnTo>
                  <a:pt x="2857500" y="469900"/>
                </a:lnTo>
                <a:lnTo>
                  <a:pt x="0" y="354965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6885389" y="4156404"/>
            <a:ext cx="985073" cy="47070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632041" y="1425709"/>
                <a:ext cx="4521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041" y="1425709"/>
                <a:ext cx="452175" cy="338554"/>
              </a:xfrm>
              <a:prstGeom prst="rect">
                <a:avLst/>
              </a:prstGeom>
              <a:blipFill rotWithShape="1">
                <a:blip r:embed="rId11"/>
                <a:stretch>
                  <a:fillRect t="-5455" r="-10811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876238" y="4491082"/>
                <a:ext cx="3798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38" y="4491082"/>
                <a:ext cx="379848" cy="338554"/>
              </a:xfrm>
              <a:prstGeom prst="rect">
                <a:avLst/>
              </a:prstGeom>
              <a:blipFill rotWithShape="1">
                <a:blip r:embed="rId12"/>
                <a:stretch>
                  <a:fillRect t="-5455" r="-1290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Прямая соединительная линия 63"/>
          <p:cNvCxnSpPr/>
          <p:nvPr/>
        </p:nvCxnSpPr>
        <p:spPr>
          <a:xfrm flipV="1">
            <a:off x="5624440" y="1070331"/>
            <a:ext cx="985073" cy="47070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5624440" y="1541034"/>
            <a:ext cx="2061684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210099" y="1425709"/>
                <a:ext cx="4513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099" y="1425709"/>
                <a:ext cx="451342" cy="338554"/>
              </a:xfrm>
              <a:prstGeom prst="rect">
                <a:avLst/>
              </a:prstGeom>
              <a:blipFill rotWithShape="1">
                <a:blip r:embed="rId13"/>
                <a:stretch>
                  <a:fillRect t="-5455" r="-10811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 flipV="1">
            <a:off x="4823705" y="4156404"/>
            <a:ext cx="985073" cy="470704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823706" y="4154798"/>
            <a:ext cx="985073" cy="470704"/>
          </a:xfrm>
          <a:prstGeom prst="line">
            <a:avLst/>
          </a:prstGeom>
          <a:ln w="12700">
            <a:solidFill>
              <a:srgbClr val="005C2A"/>
            </a:solidFill>
            <a:prstDash val="lgDash"/>
            <a:tailEnd type="arrow"/>
          </a:ln>
          <a:effectLst>
            <a:glow rad="63500">
              <a:schemeClr val="accent3">
                <a:satMod val="175000"/>
                <a:alpha val="18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0" idx="2"/>
          </p:cNvCxnSpPr>
          <p:nvPr/>
        </p:nvCxnSpPr>
        <p:spPr>
          <a:xfrm flipV="1">
            <a:off x="4824413" y="1073150"/>
            <a:ext cx="3845718" cy="3553620"/>
          </a:xfrm>
          <a:prstGeom prst="straightConnector1">
            <a:avLst/>
          </a:prstGeom>
          <a:ln w="19050">
            <a:solidFill>
              <a:srgbClr val="C00000"/>
            </a:solidFill>
            <a:prstDash val="lgDash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6885389" y="1541035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4839586" y="1541034"/>
            <a:ext cx="2844000" cy="3078000"/>
          </a:xfrm>
          <a:prstGeom prst="straightConnector1">
            <a:avLst/>
          </a:prstGeom>
          <a:ln w="12700">
            <a:solidFill>
              <a:srgbClr val="005C2A"/>
            </a:solidFill>
            <a:tailEnd type="arrow"/>
          </a:ln>
          <a:effectLst>
            <a:glow rad="63500">
              <a:schemeClr val="accent3">
                <a:satMod val="175000"/>
                <a:alpha val="18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4823705" y="4627108"/>
            <a:ext cx="2061684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4820973" y="1541034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7686124" y="1070331"/>
            <a:ext cx="987806" cy="470704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7870463" y="1070332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6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Прямая соединительная линия 47"/>
          <p:cNvCxnSpPr/>
          <p:nvPr/>
        </p:nvCxnSpPr>
        <p:spPr>
          <a:xfrm flipV="1">
            <a:off x="5806046" y="1070331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803663" y="1082239"/>
            <a:ext cx="803467" cy="3086073"/>
          </a:xfrm>
          <a:prstGeom prst="line">
            <a:avLst/>
          </a:prstGeom>
          <a:ln w="12700">
            <a:solidFill>
              <a:srgbClr val="005C2A"/>
            </a:solidFill>
            <a:prstDash val="lgDash"/>
            <a:headEnd type="arrow"/>
          </a:ln>
          <a:effectLst>
            <a:glow rad="63500">
              <a:schemeClr val="accent3">
                <a:satMod val="175000"/>
                <a:alpha val="18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Группа 9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7" name="Прямая соединительная линия 26"/>
          <p:cNvCxnSpPr/>
          <p:nvPr/>
        </p:nvCxnSpPr>
        <p:spPr>
          <a:xfrm flipV="1">
            <a:off x="4823705" y="4156404"/>
            <a:ext cx="985073" cy="470704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609514" y="1070331"/>
            <a:ext cx="2061684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808779" y="4156405"/>
            <a:ext cx="2061684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475781" y="3938462"/>
                <a:ext cx="3713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781" y="3938462"/>
                <a:ext cx="371320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5357" r="-14754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818005" y="3938462"/>
                <a:ext cx="3620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005" y="3938462"/>
                <a:ext cx="362022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357" r="-1333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Прямая соединительная линия 61"/>
          <p:cNvCxnSpPr/>
          <p:nvPr/>
        </p:nvCxnSpPr>
        <p:spPr>
          <a:xfrm flipV="1">
            <a:off x="7870463" y="1070332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6885389" y="4156404"/>
            <a:ext cx="985073" cy="47070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5624440" y="1070331"/>
            <a:ext cx="985073" cy="47070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220647" y="790569"/>
                <a:ext cx="4471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647" y="790569"/>
                <a:ext cx="447109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455" r="-10811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588068" y="791080"/>
                <a:ext cx="4313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068" y="791080"/>
                <a:ext cx="431336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5455" r="-11268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Прямая соединительная линия 67"/>
          <p:cNvCxnSpPr/>
          <p:nvPr/>
        </p:nvCxnSpPr>
        <p:spPr>
          <a:xfrm flipV="1">
            <a:off x="7686124" y="1070331"/>
            <a:ext cx="987806" cy="470704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632041" y="1425709"/>
                <a:ext cx="4521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041" y="1425709"/>
                <a:ext cx="452175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5455" r="-10811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Прямая соединительная линия 72"/>
          <p:cNvCxnSpPr/>
          <p:nvPr/>
        </p:nvCxnSpPr>
        <p:spPr>
          <a:xfrm>
            <a:off x="5624440" y="1541034"/>
            <a:ext cx="2061684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210099" y="1425709"/>
                <a:ext cx="4513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099" y="1425709"/>
                <a:ext cx="451342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5455" r="-10811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476603" y="4491082"/>
                <a:ext cx="3629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603" y="4491082"/>
                <a:ext cx="362983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5455" r="-1333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Прямая соединительная линия 75"/>
          <p:cNvCxnSpPr/>
          <p:nvPr/>
        </p:nvCxnSpPr>
        <p:spPr>
          <a:xfrm flipV="1">
            <a:off x="6885389" y="1541035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876238" y="4491082"/>
                <a:ext cx="3798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38" y="4491082"/>
                <a:ext cx="379848" cy="338554"/>
              </a:xfrm>
              <a:prstGeom prst="rect">
                <a:avLst/>
              </a:prstGeom>
              <a:blipFill rotWithShape="1">
                <a:blip r:embed="rId10"/>
                <a:stretch>
                  <a:fillRect t="-5455" r="-1290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Прямая соединительная линия 80"/>
          <p:cNvCxnSpPr/>
          <p:nvPr/>
        </p:nvCxnSpPr>
        <p:spPr>
          <a:xfrm>
            <a:off x="4823705" y="4627108"/>
            <a:ext cx="2061684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4820973" y="1541034"/>
            <a:ext cx="803467" cy="3086073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731034" y="238989"/>
                <a:ext cx="36791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𝐴𝐵𝐶𝐷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параллелепипед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034" y="238989"/>
                <a:ext cx="3679149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281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3142" y="1019055"/>
                <a:ext cx="3307509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0" dirty="0" smtClean="0">
                    <a:latin typeface="Times New Roman" pitchFamily="18" charset="0"/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𝐴𝐷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𝑨𝑪</m:t>
                        </m:r>
                      </m:e>
                    </m:acc>
                  </m:oMath>
                </a14:m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2" y="1019055"/>
                <a:ext cx="3307509" cy="404791"/>
              </a:xfrm>
              <a:prstGeom prst="rect">
                <a:avLst/>
              </a:prstGeom>
              <a:blipFill rotWithShape="1">
                <a:blip r:embed="rId12"/>
                <a:stretch>
                  <a:fillRect l="-1661" r="-2030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33142" y="1741838"/>
                <a:ext cx="2121799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0" dirty="0" smtClean="0">
                    <a:latin typeface="Times New Roman" pitchFamily="18" charset="0"/>
                    <a:cs typeface="Times New Roman" pitchFamily="18" charset="0"/>
                  </a:rPr>
                  <a:t>б)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𝑨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2" y="1741838"/>
                <a:ext cx="2121799" cy="404791"/>
              </a:xfrm>
              <a:prstGeom prst="rect">
                <a:avLst/>
              </a:prstGeom>
              <a:blipFill rotWithShape="1">
                <a:blip r:embed="rId13"/>
                <a:stretch>
                  <a:fillRect l="-2586" r="-4310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133142" y="2459544"/>
                <a:ext cx="3508268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ru-RU" b="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𝐷𝐴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𝑨</m:t>
                        </m:r>
                      </m:e>
                    </m:acc>
                  </m:oMath>
                </a14:m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2" y="2459544"/>
                <a:ext cx="3508268" cy="404791"/>
              </a:xfrm>
              <a:prstGeom prst="rect">
                <a:avLst/>
              </a:prstGeom>
              <a:blipFill rotWithShape="1">
                <a:blip r:embed="rId14"/>
                <a:stretch>
                  <a:fillRect l="-1565" r="-870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491875" y="2481804"/>
            <a:ext cx="1296144" cy="40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771095" y="2513632"/>
            <a:ext cx="832854" cy="40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820973" y="4627107"/>
            <a:ext cx="2061684" cy="0"/>
          </a:xfrm>
          <a:prstGeom prst="line">
            <a:avLst/>
          </a:prstGeom>
          <a:ln w="12700">
            <a:solidFill>
              <a:srgbClr val="005C2A"/>
            </a:solidFill>
            <a:headEnd type="arrow"/>
            <a:tailEnd type="none"/>
          </a:ln>
          <a:effectLst>
            <a:glow rad="63500">
              <a:schemeClr val="accent3">
                <a:satMod val="175000"/>
                <a:alpha val="18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4823706" y="1536360"/>
            <a:ext cx="2865150" cy="30960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887420" y="1541033"/>
            <a:ext cx="803467" cy="3086073"/>
          </a:xfrm>
          <a:prstGeom prst="line">
            <a:avLst/>
          </a:prstGeom>
          <a:ln w="12700">
            <a:solidFill>
              <a:srgbClr val="005C2A"/>
            </a:solidFill>
            <a:prstDash val="solid"/>
            <a:headEnd type="arrow"/>
          </a:ln>
          <a:effectLst>
            <a:glow rad="63500">
              <a:schemeClr val="accent3">
                <a:satMod val="175000"/>
                <a:alpha val="18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618531" y="2998344"/>
                <a:ext cx="3280962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𝐷𝐴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𝐷𝐴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acc>
                    </m:oMath>
                  </m:oMathPara>
                </a14:m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531" y="2998344"/>
                <a:ext cx="3280962" cy="404791"/>
              </a:xfrm>
              <a:prstGeom prst="rect">
                <a:avLst/>
              </a:prstGeom>
              <a:blipFill rotWithShape="1">
                <a:blip r:embed="rId15"/>
                <a:stretch>
                  <a:fillRect r="-2045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Прямоугольник 42"/>
          <p:cNvSpPr/>
          <p:nvPr/>
        </p:nvSpPr>
        <p:spPr>
          <a:xfrm>
            <a:off x="2792579" y="3007167"/>
            <a:ext cx="1296144" cy="40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088723" y="3059428"/>
            <a:ext cx="832854" cy="40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6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4" grpId="0" animBg="1"/>
      <p:bldP spid="33" grpId="0" animBg="1"/>
      <p:bldP spid="11" grpId="0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1894</Words>
  <Application>Microsoft Office PowerPoint</Application>
  <PresentationFormat>Экран (16:9)</PresentationFormat>
  <Paragraphs>262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58</cp:revision>
  <dcterms:created xsi:type="dcterms:W3CDTF">2015-04-24T09:10:55Z</dcterms:created>
  <dcterms:modified xsi:type="dcterms:W3CDTF">2015-05-03T12:26:49Z</dcterms:modified>
</cp:coreProperties>
</file>