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76" r:id="rId4"/>
    <p:sldId id="274" r:id="rId5"/>
    <p:sldId id="273" r:id="rId6"/>
    <p:sldId id="275" r:id="rId7"/>
    <p:sldId id="257" r:id="rId8"/>
    <p:sldId id="258" r:id="rId9"/>
    <p:sldId id="259" r:id="rId10"/>
    <p:sldId id="260" r:id="rId11"/>
    <p:sldId id="277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FEB"/>
    <a:srgbClr val="EEE9E9"/>
    <a:srgbClr val="F7F9F1"/>
    <a:srgbClr val="006C31"/>
    <a:srgbClr val="76B531"/>
    <a:srgbClr val="DDF0C6"/>
    <a:srgbClr val="EDF7E1"/>
    <a:srgbClr val="C4E59F"/>
    <a:srgbClr val="FEF4EC"/>
    <a:srgbClr val="FF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3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ED2DA-0D99-4563-9297-9A7DC89297C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AE3D8-407F-45FA-856C-B02751AE7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80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B821A-DC91-48C5-A364-948BB679C6D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1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E3D8-407F-45FA-856C-B02751AE747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01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3" Type="http://schemas.openxmlformats.org/officeDocument/2006/relationships/image" Target="../media/image1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1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68.png"/><Relationship Id="rId15" Type="http://schemas.openxmlformats.org/officeDocument/2006/relationships/image" Target="../media/image69.png"/><Relationship Id="rId10" Type="http://schemas.openxmlformats.org/officeDocument/2006/relationships/image" Target="../media/image63.png"/><Relationship Id="rId4" Type="http://schemas.openxmlformats.org/officeDocument/2006/relationships/image" Target="../media/image42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85.png"/><Relationship Id="rId3" Type="http://schemas.openxmlformats.org/officeDocument/2006/relationships/image" Target="../media/image600.png"/><Relationship Id="rId7" Type="http://schemas.openxmlformats.org/officeDocument/2006/relationships/image" Target="../media/image71.png"/><Relationship Id="rId12" Type="http://schemas.openxmlformats.org/officeDocument/2006/relationships/image" Target="../media/image8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1.png"/><Relationship Id="rId11" Type="http://schemas.openxmlformats.org/officeDocument/2006/relationships/image" Target="../media/image680.png"/><Relationship Id="rId5" Type="http://schemas.openxmlformats.org/officeDocument/2006/relationships/image" Target="../media/image700.png"/><Relationship Id="rId15" Type="http://schemas.openxmlformats.org/officeDocument/2006/relationships/image" Target="../media/image87.png"/><Relationship Id="rId10" Type="http://schemas.openxmlformats.org/officeDocument/2006/relationships/image" Target="../media/image670.png"/><Relationship Id="rId4" Type="http://schemas.openxmlformats.org/officeDocument/2006/relationships/image" Target="../media/image690.png"/><Relationship Id="rId9" Type="http://schemas.openxmlformats.org/officeDocument/2006/relationships/image" Target="../media/image73.png"/><Relationship Id="rId14" Type="http://schemas.openxmlformats.org/officeDocument/2006/relationships/image" Target="../media/image8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87.png"/><Relationship Id="rId3" Type="http://schemas.openxmlformats.org/officeDocument/2006/relationships/image" Target="../media/image88.png"/><Relationship Id="rId7" Type="http://schemas.openxmlformats.org/officeDocument/2006/relationships/image" Target="../media/image71.png"/><Relationship Id="rId12" Type="http://schemas.openxmlformats.org/officeDocument/2006/relationships/image" Target="../media/image9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11" Type="http://schemas.openxmlformats.org/officeDocument/2006/relationships/image" Target="../media/image91.png"/><Relationship Id="rId5" Type="http://schemas.openxmlformats.org/officeDocument/2006/relationships/image" Target="../media/image700.png"/><Relationship Id="rId10" Type="http://schemas.openxmlformats.org/officeDocument/2006/relationships/image" Target="../media/image90.png"/><Relationship Id="rId4" Type="http://schemas.openxmlformats.org/officeDocument/2006/relationships/image" Target="../media/image690.png"/><Relationship Id="rId9" Type="http://schemas.openxmlformats.org/officeDocument/2006/relationships/image" Target="../media/image7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92.png"/><Relationship Id="rId3" Type="http://schemas.openxmlformats.org/officeDocument/2006/relationships/image" Target="../media/image88.png"/><Relationship Id="rId7" Type="http://schemas.openxmlformats.org/officeDocument/2006/relationships/image" Target="../media/image71.png"/><Relationship Id="rId12" Type="http://schemas.openxmlformats.org/officeDocument/2006/relationships/image" Target="../media/image9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11" Type="http://schemas.openxmlformats.org/officeDocument/2006/relationships/image" Target="../media/image91.png"/><Relationship Id="rId5" Type="http://schemas.openxmlformats.org/officeDocument/2006/relationships/image" Target="../media/image700.png"/><Relationship Id="rId10" Type="http://schemas.openxmlformats.org/officeDocument/2006/relationships/image" Target="../media/image90.png"/><Relationship Id="rId4" Type="http://schemas.openxmlformats.org/officeDocument/2006/relationships/image" Target="../media/image690.png"/><Relationship Id="rId9" Type="http://schemas.openxmlformats.org/officeDocument/2006/relationships/image" Target="../media/image73.png"/><Relationship Id="rId14" Type="http://schemas.openxmlformats.org/officeDocument/2006/relationships/image" Target="../media/image8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71.png"/><Relationship Id="rId12" Type="http://schemas.openxmlformats.org/officeDocument/2006/relationships/image" Target="../media/image9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11" Type="http://schemas.openxmlformats.org/officeDocument/2006/relationships/image" Target="../media/image91.png"/><Relationship Id="rId5" Type="http://schemas.openxmlformats.org/officeDocument/2006/relationships/image" Target="../media/image700.png"/><Relationship Id="rId15" Type="http://schemas.openxmlformats.org/officeDocument/2006/relationships/image" Target="../media/image87.png"/><Relationship Id="rId10" Type="http://schemas.openxmlformats.org/officeDocument/2006/relationships/image" Target="../media/image90.png"/><Relationship Id="rId4" Type="http://schemas.openxmlformats.org/officeDocument/2006/relationships/image" Target="../media/image690.png"/><Relationship Id="rId9" Type="http://schemas.openxmlformats.org/officeDocument/2006/relationships/image" Target="../media/image73.png"/><Relationship Id="rId14" Type="http://schemas.openxmlformats.org/officeDocument/2006/relationships/image" Target="../media/image9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17" Type="http://schemas.openxmlformats.org/officeDocument/2006/relationships/image" Target="../media/image113.png"/><Relationship Id="rId2" Type="http://schemas.openxmlformats.org/officeDocument/2006/relationships/image" Target="../media/image1.png"/><Relationship Id="rId16" Type="http://schemas.openxmlformats.org/officeDocument/2006/relationships/image" Target="../media/image1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5" Type="http://schemas.openxmlformats.org/officeDocument/2006/relationships/image" Target="../media/image111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57.png"/><Relationship Id="rId14" Type="http://schemas.openxmlformats.org/officeDocument/2006/relationships/image" Target="../media/image57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7" Type="http://schemas.openxmlformats.org/officeDocument/2006/relationships/image" Target="../media/image118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7.png"/><Relationship Id="rId5" Type="http://schemas.openxmlformats.org/officeDocument/2006/relationships/image" Target="../media/image1160.png"/><Relationship Id="rId4" Type="http://schemas.openxmlformats.org/officeDocument/2006/relationships/image" Target="../media/image1150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1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0.png"/><Relationship Id="rId13" Type="http://schemas.openxmlformats.org/officeDocument/2006/relationships/image" Target="../media/image77.png"/><Relationship Id="rId7" Type="http://schemas.openxmlformats.org/officeDocument/2006/relationships/image" Target="../media/image520.png"/><Relationship Id="rId12" Type="http://schemas.openxmlformats.org/officeDocument/2006/relationships/image" Target="../media/image7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0.png"/><Relationship Id="rId11" Type="http://schemas.openxmlformats.org/officeDocument/2006/relationships/image" Target="../media/image75.png"/><Relationship Id="rId5" Type="http://schemas.openxmlformats.org/officeDocument/2006/relationships/image" Target="../media/image500.png"/><Relationship Id="rId10" Type="http://schemas.openxmlformats.org/officeDocument/2006/relationships/image" Target="../media/image74.png"/><Relationship Id="rId4" Type="http://schemas.openxmlformats.org/officeDocument/2006/relationships/image" Target="../media/image490.png"/><Relationship Id="rId9" Type="http://schemas.openxmlformats.org/officeDocument/2006/relationships/image" Target="../media/image540.png"/><Relationship Id="rId1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5.png"/><Relationship Id="rId3" Type="http://schemas.openxmlformats.org/officeDocument/2006/relationships/image" Target="../media/image4.png"/><Relationship Id="rId21" Type="http://schemas.openxmlformats.org/officeDocument/2006/relationships/image" Target="../media/image200.png"/><Relationship Id="rId34" Type="http://schemas.openxmlformats.org/officeDocument/2006/relationships/image" Target="../media/image33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0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7" Type="http://schemas.openxmlformats.org/officeDocument/2006/relationships/image" Target="../media/image95.png"/><Relationship Id="rId12" Type="http://schemas.openxmlformats.org/officeDocument/2006/relationships/image" Target="../media/image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0.png"/><Relationship Id="rId11" Type="http://schemas.openxmlformats.org/officeDocument/2006/relationships/image" Target="../media/image99.png"/><Relationship Id="rId5" Type="http://schemas.openxmlformats.org/officeDocument/2006/relationships/image" Target="../media/image620.png"/><Relationship Id="rId10" Type="http://schemas.openxmlformats.org/officeDocument/2006/relationships/image" Target="../media/image98.png"/><Relationship Id="rId4" Type="http://schemas.openxmlformats.org/officeDocument/2006/relationships/image" Target="../media/image610.png"/><Relationship Id="rId9" Type="http://schemas.openxmlformats.org/officeDocument/2006/relationships/image" Target="../media/image9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4.png"/><Relationship Id="rId21" Type="http://schemas.openxmlformats.org/officeDocument/2006/relationships/image" Target="../media/image200.png"/><Relationship Id="rId34" Type="http://schemas.openxmlformats.org/officeDocument/2006/relationships/image" Target="../media/image33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0.png"/><Relationship Id="rId40" Type="http://schemas.openxmlformats.org/officeDocument/2006/relationships/image" Target="../media/image39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0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5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0.png"/><Relationship Id="rId5" Type="http://schemas.openxmlformats.org/officeDocument/2006/relationships/image" Target="../media/image45.png"/><Relationship Id="rId15" Type="http://schemas.openxmlformats.org/officeDocument/2006/relationships/image" Target="../media/image56.png"/><Relationship Id="rId10" Type="http://schemas.openxmlformats.org/officeDocument/2006/relationships/image" Target="../media/image49.png"/><Relationship Id="rId4" Type="http://schemas.openxmlformats.org/officeDocument/2006/relationships/image" Target="../media/image44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1871497" y="1459298"/>
            <a:ext cx="5398144" cy="19950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Компланарные</a:t>
            </a:r>
          </a:p>
          <a:p>
            <a:pPr algn="ctr">
              <a:lnSpc>
                <a:spcPct val="12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векторы</a:t>
            </a:r>
          </a:p>
        </p:txBody>
      </p:sp>
    </p:spTree>
    <p:extLst>
      <p:ext uri="{BB962C8B-B14F-4D97-AF65-F5344CB8AC3E}">
        <p14:creationId xmlns:p14="http://schemas.microsoft.com/office/powerpoint/2010/main" val="352682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6445" cy="5143501"/>
          </a:xfrm>
          <a:prstGeom prst="rect">
            <a:avLst/>
          </a:prstGeom>
          <a:solidFill>
            <a:srgbClr val="F7F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араллелограмм 13"/>
          <p:cNvSpPr/>
          <p:nvPr/>
        </p:nvSpPr>
        <p:spPr>
          <a:xfrm>
            <a:off x="954157" y="2715766"/>
            <a:ext cx="7231063" cy="1872208"/>
          </a:xfrm>
          <a:prstGeom prst="parallelogram">
            <a:avLst>
              <a:gd name="adj" fmla="val 12171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2589744" y="3075806"/>
            <a:ext cx="1189912" cy="97405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99114" y="4069005"/>
            <a:ext cx="2859842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57" y="209542"/>
            <a:ext cx="7231063" cy="1249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026368" y="313824"/>
                <a:ext cx="7086640" cy="10407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Теорема.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признак </a:t>
                </a:r>
                <a:r>
                  <a:rPr lang="ru-RU" b="1" dirty="0">
                    <a:latin typeface="Times New Roman" pitchFamily="18" charset="0"/>
                    <a:cs typeface="Times New Roman" pitchFamily="18" charset="0"/>
                  </a:rPr>
                  <a:t>компланарности трёх 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Если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можно 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разложить по векторам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e>
                    </m:acc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acc>
                      <m:accPr>
                        <m:chr m:val="⃗"/>
                        <m:ctrlP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e>
                    </m:acc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𝒚</m:t>
                    </m:r>
                    <m:acc>
                      <m:accPr>
                        <m:chr m:val="⃗"/>
                        <m:ctrlP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en-US" sz="19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т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 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  <m:r>
                      <a:rPr lang="en-US" sz="19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19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компланарны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368" y="313824"/>
                <a:ext cx="7086640" cy="1040798"/>
              </a:xfrm>
              <a:prstGeom prst="rect">
                <a:avLst/>
              </a:prstGeom>
              <a:blipFill rotWithShape="1">
                <a:blip r:embed="rId4"/>
                <a:stretch>
                  <a:fillRect t="-2924" r="-430" b="-9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49529" y="1597546"/>
            <a:ext cx="1887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0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581995" y="3550872"/>
            <a:ext cx="615756" cy="50405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578636" y="4069005"/>
            <a:ext cx="1656184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118587" y="1852248"/>
            <a:ext cx="615756" cy="50405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366245" y="2139702"/>
            <a:ext cx="1656184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5449586" y="3075806"/>
            <a:ext cx="1189912" cy="974058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779656" y="3075806"/>
            <a:ext cx="2859842" cy="0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2594800" y="3080568"/>
            <a:ext cx="4044698" cy="972481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555776" y="404159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118587" y="1860794"/>
                <a:ext cx="3593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587" y="1860794"/>
                <a:ext cx="359394" cy="338554"/>
              </a:xfrm>
              <a:prstGeom prst="rect">
                <a:avLst/>
              </a:prstGeom>
              <a:blipFill rotWithShape="1">
                <a:blip r:embed="rId5"/>
                <a:stretch>
                  <a:fillRect t="-5357" r="-1355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010504" y="1801405"/>
                <a:ext cx="356188" cy="3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504" y="1801405"/>
                <a:ext cx="356188" cy="375231"/>
              </a:xfrm>
              <a:prstGeom prst="rect">
                <a:avLst/>
              </a:prstGeom>
              <a:blipFill rotWithShape="1">
                <a:blip r:embed="rId6"/>
                <a:stretch>
                  <a:fillRect r="-13793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601495" y="3550872"/>
                <a:ext cx="3593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495" y="3550872"/>
                <a:ext cx="359394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1355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228634" y="4041592"/>
                <a:ext cx="356188" cy="3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634" y="4041592"/>
                <a:ext cx="356188" cy="375231"/>
              </a:xfrm>
              <a:prstGeom prst="rect">
                <a:avLst/>
              </a:prstGeom>
              <a:blipFill rotWithShape="1">
                <a:blip r:embed="rId8"/>
                <a:stretch>
                  <a:fillRect r="-13793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909613" y="3181244"/>
                <a:ext cx="47801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613" y="3181244"/>
                <a:ext cx="4780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1012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126436" y="4064451"/>
                <a:ext cx="479618" cy="3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436" y="4064451"/>
                <a:ext cx="479618" cy="375231"/>
              </a:xfrm>
              <a:prstGeom prst="rect">
                <a:avLst/>
              </a:prstGeom>
              <a:blipFill rotWithShape="1">
                <a:blip r:embed="rId10"/>
                <a:stretch>
                  <a:fillRect r="-886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25445" y="3928283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445" y="3928283"/>
                <a:ext cx="398699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20786178">
                <a:off x="4000703" y="3235715"/>
                <a:ext cx="971548" cy="375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786178">
                <a:off x="4000703" y="3235715"/>
                <a:ext cx="971548" cy="375231"/>
              </a:xfrm>
              <a:prstGeom prst="rect">
                <a:avLst/>
              </a:prstGeom>
              <a:blipFill rotWithShape="1">
                <a:blip r:embed="rId12"/>
                <a:stretch>
                  <a:fillRect r="-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20786178">
                <a:off x="4318803" y="3258816"/>
                <a:ext cx="3353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786178">
                <a:off x="4318803" y="3258816"/>
                <a:ext cx="335348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882" r="-14706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1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/>
      <p:bldP spid="17" grpId="0" animBg="1"/>
      <p:bldP spid="6" grpId="0"/>
      <p:bldP spid="22" grpId="0"/>
      <p:bldP spid="24" grpId="0"/>
      <p:bldP spid="25" grpId="0"/>
      <p:bldP spid="26" grpId="0"/>
      <p:bldP spid="27" grpId="0"/>
      <p:bldP spid="8" grpId="0"/>
      <p:bldP spid="11" grpId="0"/>
      <p:bldP spid="11" grpId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6445" cy="5143501"/>
          </a:xfrm>
          <a:prstGeom prst="rect">
            <a:avLst/>
          </a:prstGeom>
          <a:solidFill>
            <a:srgbClr val="F7F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57" y="209542"/>
            <a:ext cx="7231063" cy="1249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026368" y="313824"/>
                <a:ext cx="7086640" cy="10602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Теорема.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свойство трёх компланарных векторов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  <m:r>
                      <a:rPr lang="en-US" sz="19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19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компланарны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  <m:r>
                      <a:rPr lang="ru-RU" sz="19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∦</m:t>
                    </m:r>
                    <m:acc>
                      <m:accPr>
                        <m:chr m:val="⃗"/>
                        <m:ctrlPr>
                          <a:rPr lang="ru-RU" sz="19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),</a:t>
                </a:r>
              </a:p>
              <a:p>
                <a:pPr algn="ctr"/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то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можно </a:t>
                </a:r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разложить по векторам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19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e>
                    </m:acc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acc>
                      <m:accPr>
                        <m:chr m:val="⃗"/>
                        <m:ctrlP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e>
                    </m:acc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1900" b="1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𝒚</m:t>
                    </m:r>
                    <m:acc>
                      <m:accPr>
                        <m:chr m:val="⃗"/>
                        <m:ctrlP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9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19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9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368" y="313824"/>
                <a:ext cx="7086640" cy="1060227"/>
              </a:xfrm>
              <a:prstGeom prst="rect">
                <a:avLst/>
              </a:prstGeom>
              <a:blipFill rotWithShape="1">
                <a:blip r:embed="rId5"/>
                <a:stretch>
                  <a:fillRect t="-2874" b="-7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49529" y="1597546"/>
            <a:ext cx="1887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0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араллелограмм 8"/>
          <p:cNvSpPr/>
          <p:nvPr/>
        </p:nvSpPr>
        <p:spPr>
          <a:xfrm>
            <a:off x="954157" y="2715766"/>
            <a:ext cx="7231063" cy="1872208"/>
          </a:xfrm>
          <a:prstGeom prst="parallelogram">
            <a:avLst>
              <a:gd name="adj" fmla="val 12171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589744" y="3075806"/>
            <a:ext cx="1189912" cy="97405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599114" y="4069005"/>
            <a:ext cx="2859842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581995" y="3550872"/>
            <a:ext cx="615756" cy="50405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78636" y="4069005"/>
            <a:ext cx="1656184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118587" y="1852248"/>
            <a:ext cx="615756" cy="50405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366245" y="2139702"/>
            <a:ext cx="1656184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449586" y="3075806"/>
            <a:ext cx="1189912" cy="974058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79656" y="3075806"/>
            <a:ext cx="2859842" cy="0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594800" y="3080568"/>
            <a:ext cx="4044698" cy="972481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555776" y="404159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3118587" y="1860794"/>
                <a:ext cx="3593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587" y="1860794"/>
                <a:ext cx="359394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357" r="-1355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010504" y="1801405"/>
                <a:ext cx="356188" cy="3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504" y="1801405"/>
                <a:ext cx="356188" cy="375231"/>
              </a:xfrm>
              <a:prstGeom prst="rect">
                <a:avLst/>
              </a:prstGeom>
              <a:blipFill rotWithShape="1">
                <a:blip r:embed="rId7"/>
                <a:stretch>
                  <a:fillRect r="-13793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601495" y="3550872"/>
                <a:ext cx="3593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495" y="3550872"/>
                <a:ext cx="359394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355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228634" y="4041592"/>
                <a:ext cx="356188" cy="3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634" y="4041592"/>
                <a:ext cx="356188" cy="375231"/>
              </a:xfrm>
              <a:prstGeom prst="rect">
                <a:avLst/>
              </a:prstGeom>
              <a:blipFill rotWithShape="1">
                <a:blip r:embed="rId9"/>
                <a:stretch>
                  <a:fillRect r="-13793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909613" y="3181244"/>
                <a:ext cx="47801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613" y="3181244"/>
                <a:ext cx="4780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012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4126436" y="4064451"/>
                <a:ext cx="479618" cy="3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436" y="4064451"/>
                <a:ext cx="479618" cy="375231"/>
              </a:xfrm>
              <a:prstGeom prst="rect">
                <a:avLst/>
              </a:prstGeom>
              <a:blipFill rotWithShape="1">
                <a:blip r:embed="rId11"/>
                <a:stretch>
                  <a:fillRect r="-886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25445" y="3928283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445" y="3928283"/>
                <a:ext cx="398699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 rot="20786178">
                <a:off x="4000703" y="3235715"/>
                <a:ext cx="971548" cy="375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786178">
                <a:off x="4000703" y="3235715"/>
                <a:ext cx="971548" cy="375231"/>
              </a:xfrm>
              <a:prstGeom prst="rect">
                <a:avLst/>
              </a:prstGeom>
              <a:blipFill rotWithShape="1">
                <a:blip r:embed="rId13"/>
                <a:stretch>
                  <a:fillRect r="-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 rot="20786178">
                <a:off x="4318803" y="3258816"/>
                <a:ext cx="3353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786178">
                <a:off x="4318803" y="3258816"/>
                <a:ext cx="335348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882" r="-14706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349600" y="3988105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600" y="3988105"/>
                <a:ext cx="398699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2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426465" y="2782745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465" y="2782745"/>
                <a:ext cx="398699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r="-2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79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29" grpId="1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единительная линия 35"/>
          <p:cNvCxnSpPr/>
          <p:nvPr/>
        </p:nvCxnSpPr>
        <p:spPr>
          <a:xfrm flipV="1">
            <a:off x="5631813" y="643207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" name="Прямая соединительная линия 5"/>
          <p:cNvCxnSpPr/>
          <p:nvPr/>
        </p:nvCxnSpPr>
        <p:spPr>
          <a:xfrm>
            <a:off x="6508484" y="643206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631814" y="4087247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523410" y="643206"/>
            <a:ext cx="985073" cy="47070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646740" y="4087246"/>
            <a:ext cx="985073" cy="47070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58326" y="4420909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26" y="4420909"/>
                <a:ext cx="385682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62463" y="3843626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463" y="3843626"/>
                <a:ext cx="39606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53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720860" y="3853151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860" y="3853151"/>
                <a:ext cx="39606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692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27037" y="4420909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037" y="4420909"/>
                <a:ext cx="4045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96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00095" y="96428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095" y="964283"/>
                <a:ext cx="48545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645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18906" y="96428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906" y="964283"/>
                <a:ext cx="48545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75404" y="363955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404" y="363955"/>
                <a:ext cx="48545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625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570168" y="363955"/>
                <a:ext cx="463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68" y="363955"/>
                <a:ext cx="46391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710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V="1">
            <a:off x="6708424" y="1113909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646740" y="4557950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6711599" y="4090421"/>
            <a:ext cx="985073" cy="47070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7585094" y="643206"/>
            <a:ext cx="987806" cy="47070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7701810" y="643207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648223" y="1113909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55129" y="243282"/>
                <a:ext cx="36214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𝐴𝐵𝐶𝐷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параллелепипед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243282"/>
                <a:ext cx="3621441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68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5129" y="1744436"/>
                <a:ext cx="1810560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1744436"/>
                <a:ext cx="1810560" cy="404791"/>
              </a:xfrm>
              <a:prstGeom prst="rect">
                <a:avLst/>
              </a:prstGeom>
              <a:blipFill rotWithShape="1">
                <a:blip r:embed="rId12"/>
                <a:stretch>
                  <a:fillRect l="-2694" r="-3704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5129" y="2465834"/>
                <a:ext cx="1894942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2465834"/>
                <a:ext cx="1894942" cy="404791"/>
              </a:xfrm>
              <a:prstGeom prst="rect">
                <a:avLst/>
              </a:prstGeom>
              <a:blipFill rotWithShape="1">
                <a:blip r:embed="rId13"/>
                <a:stretch>
                  <a:fillRect l="-2572" r="-5145" b="-227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5129" y="3191247"/>
                <a:ext cx="1952073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3191247"/>
                <a:ext cx="1952073" cy="404791"/>
              </a:xfrm>
              <a:prstGeom prst="rect">
                <a:avLst/>
              </a:prstGeom>
              <a:blipFill rotWithShape="1">
                <a:blip r:embed="rId14"/>
                <a:stretch>
                  <a:fillRect l="-2492" r="-4673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55129" y="1030957"/>
                <a:ext cx="3608167" cy="794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компланарны,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>
                  <a:spcBef>
                    <a:spcPts val="600"/>
                  </a:spcBef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так как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dirty="0" smtClean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1030957"/>
                <a:ext cx="3608167" cy="794192"/>
              </a:xfrm>
              <a:prstGeom prst="rect">
                <a:avLst/>
              </a:prstGeom>
              <a:blipFill rotWithShape="1">
                <a:blip r:embed="rId15"/>
                <a:stretch>
                  <a:fillRect l="-1351" r="-2534" b="-1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/>
          <p:cNvCxnSpPr/>
          <p:nvPr/>
        </p:nvCxnSpPr>
        <p:spPr>
          <a:xfrm flipV="1">
            <a:off x="5631813" y="643207"/>
            <a:ext cx="878362" cy="3444040"/>
          </a:xfrm>
          <a:prstGeom prst="line">
            <a:avLst/>
          </a:prstGeom>
          <a:ln w="12700">
            <a:solidFill>
              <a:srgbClr val="0070C0"/>
            </a:solidFill>
            <a:prstDash val="lgDash"/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7701810" y="643207"/>
            <a:ext cx="878362" cy="3444040"/>
          </a:xfrm>
          <a:prstGeom prst="line">
            <a:avLst/>
          </a:prstGeom>
          <a:ln w="12700">
            <a:solidFill>
              <a:srgbClr val="0070C0"/>
            </a:solidFill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648223" y="1113909"/>
            <a:ext cx="878362" cy="3444040"/>
          </a:xfrm>
          <a:prstGeom prst="line">
            <a:avLst/>
          </a:prstGeom>
          <a:ln w="12700">
            <a:solidFill>
              <a:srgbClr val="0070C0"/>
            </a:solidFill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23410" y="1113909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007341" y="1048049"/>
            <a:ext cx="1873857" cy="397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1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37" grpId="0"/>
      <p:bldP spid="30" grpId="0"/>
      <p:bldP spid="30" grpId="1"/>
      <p:bldP spid="32" grpId="0"/>
      <p:bldP spid="32" grpId="1"/>
      <p:bldP spid="38" grpId="0"/>
      <p:bldP spid="38" grpId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олилиния 46"/>
          <p:cNvSpPr/>
          <p:nvPr/>
        </p:nvSpPr>
        <p:spPr>
          <a:xfrm>
            <a:off x="4648223" y="4090963"/>
            <a:ext cx="3039166" cy="470161"/>
          </a:xfrm>
          <a:custGeom>
            <a:avLst/>
            <a:gdLst>
              <a:gd name="connsiteX0" fmla="*/ 928822 w 3020116"/>
              <a:gd name="connsiteY0" fmla="*/ 0 h 501911"/>
              <a:gd name="connsiteX1" fmla="*/ 3020116 w 3020116"/>
              <a:gd name="connsiteY1" fmla="*/ 0 h 501911"/>
              <a:gd name="connsiteX2" fmla="*/ 2082639 w 3020116"/>
              <a:gd name="connsiteY2" fmla="*/ 501911 h 501911"/>
              <a:gd name="connsiteX3" fmla="*/ 0 w 3020116"/>
              <a:gd name="connsiteY3" fmla="*/ 501911 h 501911"/>
              <a:gd name="connsiteX4" fmla="*/ 928822 w 3020116"/>
              <a:gd name="connsiteY4" fmla="*/ 0 h 501911"/>
              <a:gd name="connsiteX0" fmla="*/ 985972 w 3020116"/>
              <a:gd name="connsiteY0" fmla="*/ 31750 h 501911"/>
              <a:gd name="connsiteX1" fmla="*/ 3020116 w 3020116"/>
              <a:gd name="connsiteY1" fmla="*/ 0 h 501911"/>
              <a:gd name="connsiteX2" fmla="*/ 2082639 w 3020116"/>
              <a:gd name="connsiteY2" fmla="*/ 501911 h 501911"/>
              <a:gd name="connsiteX3" fmla="*/ 0 w 3020116"/>
              <a:gd name="connsiteY3" fmla="*/ 501911 h 501911"/>
              <a:gd name="connsiteX4" fmla="*/ 985972 w 3020116"/>
              <a:gd name="connsiteY4" fmla="*/ 31750 h 501911"/>
              <a:gd name="connsiteX0" fmla="*/ 985972 w 3039166"/>
              <a:gd name="connsiteY0" fmla="*/ 0 h 470161"/>
              <a:gd name="connsiteX1" fmla="*/ 3039166 w 3039166"/>
              <a:gd name="connsiteY1" fmla="*/ 0 h 470161"/>
              <a:gd name="connsiteX2" fmla="*/ 2082639 w 3039166"/>
              <a:gd name="connsiteY2" fmla="*/ 470161 h 470161"/>
              <a:gd name="connsiteX3" fmla="*/ 0 w 3039166"/>
              <a:gd name="connsiteY3" fmla="*/ 470161 h 470161"/>
              <a:gd name="connsiteX4" fmla="*/ 985972 w 3039166"/>
              <a:gd name="connsiteY4" fmla="*/ 0 h 47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9166" h="470161">
                <a:moveTo>
                  <a:pt x="985972" y="0"/>
                </a:moveTo>
                <a:lnTo>
                  <a:pt x="3039166" y="0"/>
                </a:lnTo>
                <a:lnTo>
                  <a:pt x="2082639" y="470161"/>
                </a:lnTo>
                <a:lnTo>
                  <a:pt x="0" y="470161"/>
                </a:lnTo>
                <a:lnTo>
                  <a:pt x="985972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6" name="Прямая соединительная линия 25"/>
          <p:cNvCxnSpPr/>
          <p:nvPr/>
        </p:nvCxnSpPr>
        <p:spPr>
          <a:xfrm flipV="1">
            <a:off x="5631813" y="643207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08484" y="643206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631814" y="4087247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523410" y="643206"/>
            <a:ext cx="985073" cy="47070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646740" y="4087246"/>
            <a:ext cx="985073" cy="47070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58326" y="4420909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26" y="4420909"/>
                <a:ext cx="385682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262463" y="3843626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463" y="3843626"/>
                <a:ext cx="39606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53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720860" y="3853151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860" y="3853151"/>
                <a:ext cx="39606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692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27037" y="4420909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037" y="4420909"/>
                <a:ext cx="4045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96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600095" y="96428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095" y="964283"/>
                <a:ext cx="48545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645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18906" y="96428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906" y="964283"/>
                <a:ext cx="48545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75404" y="363955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404" y="363955"/>
                <a:ext cx="48545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625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570168" y="363955"/>
                <a:ext cx="463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68" y="363955"/>
                <a:ext cx="46391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710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8"/>
          <p:cNvCxnSpPr/>
          <p:nvPr/>
        </p:nvCxnSpPr>
        <p:spPr>
          <a:xfrm>
            <a:off x="5523410" y="1113909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6708424" y="1113909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646740" y="4557950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711599" y="4090421"/>
            <a:ext cx="985073" cy="47070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585094" y="643206"/>
            <a:ext cx="987806" cy="47070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7701810" y="643207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55129" y="243282"/>
                <a:ext cx="36214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𝐴𝐵𝐶𝐷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параллелепипед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243282"/>
                <a:ext cx="3621441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68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55129" y="2230760"/>
                <a:ext cx="3667222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не компланарны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2230760"/>
                <a:ext cx="3667222" cy="404791"/>
              </a:xfrm>
              <a:prstGeom prst="rect">
                <a:avLst/>
              </a:prstGeom>
              <a:blipFill rotWithShape="1">
                <a:blip r:embed="rId12"/>
                <a:stretch>
                  <a:fillRect l="-1329" r="-2159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55129" y="1030957"/>
                <a:ext cx="3608167" cy="794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компланарны,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>
                  <a:spcBef>
                    <a:spcPts val="600"/>
                  </a:spcBef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так как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dirty="0" smtClean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1030957"/>
                <a:ext cx="3608167" cy="794192"/>
              </a:xfrm>
              <a:prstGeom prst="rect">
                <a:avLst/>
              </a:prstGeom>
              <a:blipFill rotWithShape="1">
                <a:blip r:embed="rId13"/>
                <a:stretch>
                  <a:fillRect l="-1351" r="-2534" b="-1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Прямая соединительная линия 55"/>
          <p:cNvCxnSpPr/>
          <p:nvPr/>
        </p:nvCxnSpPr>
        <p:spPr>
          <a:xfrm flipV="1">
            <a:off x="4646740" y="4087246"/>
            <a:ext cx="985073" cy="470704"/>
          </a:xfrm>
          <a:prstGeom prst="line">
            <a:avLst/>
          </a:prstGeom>
          <a:ln w="12700">
            <a:solidFill>
              <a:srgbClr val="0070C0"/>
            </a:solidFill>
            <a:prstDash val="lgDash"/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646740" y="4557950"/>
            <a:ext cx="2061684" cy="0"/>
          </a:xfrm>
          <a:prstGeom prst="line">
            <a:avLst/>
          </a:prstGeom>
          <a:ln w="12700">
            <a:solidFill>
              <a:srgbClr val="0070C0"/>
            </a:solidFill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7701810" y="643207"/>
            <a:ext cx="878362" cy="3444040"/>
          </a:xfrm>
          <a:prstGeom prst="line">
            <a:avLst/>
          </a:prstGeom>
          <a:ln w="12700">
            <a:solidFill>
              <a:srgbClr val="0070C0"/>
            </a:solidFill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648223" y="1113909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1880893" y="2238455"/>
            <a:ext cx="1873857" cy="397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1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6" name="Прямая соединительная линия 25"/>
          <p:cNvCxnSpPr/>
          <p:nvPr/>
        </p:nvCxnSpPr>
        <p:spPr>
          <a:xfrm flipV="1">
            <a:off x="5631813" y="643207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08484" y="643206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631814" y="4087247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523410" y="643206"/>
            <a:ext cx="985073" cy="47070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646740" y="4087246"/>
            <a:ext cx="985073" cy="47070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58326" y="4420909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26" y="4420909"/>
                <a:ext cx="385682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262463" y="3843626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463" y="3843626"/>
                <a:ext cx="39606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53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720860" y="3853151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860" y="3853151"/>
                <a:ext cx="39606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692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27037" y="4420909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037" y="4420909"/>
                <a:ext cx="4045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96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600095" y="96428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095" y="964283"/>
                <a:ext cx="48545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645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18906" y="96428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906" y="964283"/>
                <a:ext cx="48545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75404" y="363955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404" y="363955"/>
                <a:ext cx="48545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625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570168" y="363955"/>
                <a:ext cx="463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68" y="363955"/>
                <a:ext cx="46391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710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/>
          <p:cNvCxnSpPr/>
          <p:nvPr/>
        </p:nvCxnSpPr>
        <p:spPr>
          <a:xfrm flipV="1">
            <a:off x="6708424" y="1113909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585094" y="643206"/>
            <a:ext cx="987806" cy="47070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7701810" y="643207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55129" y="243282"/>
                <a:ext cx="36214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𝐴𝐵𝐶𝐷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параллелепипед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243282"/>
                <a:ext cx="3621441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68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55129" y="2988940"/>
                <a:ext cx="3553922" cy="717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компланарны,</a:t>
                </a:r>
              </a:p>
              <a:p>
                <a:pPr marL="180975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так как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dirty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2988940"/>
                <a:ext cx="3553922" cy="717248"/>
              </a:xfrm>
              <a:prstGeom prst="rect">
                <a:avLst/>
              </a:prstGeom>
              <a:blipFill rotWithShape="1">
                <a:blip r:embed="rId12"/>
                <a:stretch>
                  <a:fillRect l="-1372" r="-2573" b="-127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55129" y="2230760"/>
                <a:ext cx="3667222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не компланарны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2230760"/>
                <a:ext cx="3667222" cy="404791"/>
              </a:xfrm>
              <a:prstGeom prst="rect">
                <a:avLst/>
              </a:prstGeom>
              <a:blipFill rotWithShape="1">
                <a:blip r:embed="rId13"/>
                <a:stretch>
                  <a:fillRect l="-1329" r="-2159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55129" y="1030957"/>
                <a:ext cx="3608167" cy="794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компланарны,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>
                  <a:spcBef>
                    <a:spcPts val="600"/>
                  </a:spcBef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так как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dirty="0" smtClean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1030957"/>
                <a:ext cx="3608167" cy="794192"/>
              </a:xfrm>
              <a:prstGeom prst="rect">
                <a:avLst/>
              </a:prstGeom>
              <a:blipFill rotWithShape="1">
                <a:blip r:embed="rId14"/>
                <a:stretch>
                  <a:fillRect l="-1351" r="-2534" b="-1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единительная линия 56"/>
          <p:cNvCxnSpPr/>
          <p:nvPr/>
        </p:nvCxnSpPr>
        <p:spPr>
          <a:xfrm flipV="1">
            <a:off x="5631813" y="643206"/>
            <a:ext cx="878362" cy="3444040"/>
          </a:xfrm>
          <a:prstGeom prst="line">
            <a:avLst/>
          </a:prstGeom>
          <a:ln w="12700">
            <a:solidFill>
              <a:srgbClr val="0070C0"/>
            </a:solidFill>
            <a:prstDash val="lgDash"/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523410" y="1113909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6708424" y="1113908"/>
            <a:ext cx="878362" cy="3444040"/>
          </a:xfrm>
          <a:prstGeom prst="line">
            <a:avLst/>
          </a:prstGeom>
          <a:ln w="12700">
            <a:solidFill>
              <a:srgbClr val="0070C0"/>
            </a:solidFill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V="1">
            <a:off x="4658136" y="4087246"/>
            <a:ext cx="3043674" cy="465725"/>
          </a:xfrm>
          <a:prstGeom prst="straightConnector1">
            <a:avLst/>
          </a:prstGeom>
          <a:ln w="12700">
            <a:solidFill>
              <a:srgbClr val="0070C0"/>
            </a:solidFill>
            <a:prstDash val="lgDash"/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646740" y="4557950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648223" y="1113909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711599" y="4090421"/>
            <a:ext cx="985073" cy="47070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980649" y="2988939"/>
            <a:ext cx="1873857" cy="360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1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олилиния 60"/>
          <p:cNvSpPr/>
          <p:nvPr/>
        </p:nvSpPr>
        <p:spPr>
          <a:xfrm>
            <a:off x="4648200" y="4090988"/>
            <a:ext cx="3057525" cy="466725"/>
          </a:xfrm>
          <a:custGeom>
            <a:avLst/>
            <a:gdLst>
              <a:gd name="connsiteX0" fmla="*/ 0 w 3057525"/>
              <a:gd name="connsiteY0" fmla="*/ 466725 h 466725"/>
              <a:gd name="connsiteX1" fmla="*/ 2071688 w 3057525"/>
              <a:gd name="connsiteY1" fmla="*/ 466725 h 466725"/>
              <a:gd name="connsiteX2" fmla="*/ 3057525 w 3057525"/>
              <a:gd name="connsiteY2" fmla="*/ 0 h 466725"/>
              <a:gd name="connsiteX3" fmla="*/ 985838 w 3057525"/>
              <a:gd name="connsiteY3" fmla="*/ 0 h 466725"/>
              <a:gd name="connsiteX4" fmla="*/ 0 w 3057525"/>
              <a:gd name="connsiteY4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525" h="466725">
                <a:moveTo>
                  <a:pt x="0" y="466725"/>
                </a:moveTo>
                <a:lnTo>
                  <a:pt x="2071688" y="466725"/>
                </a:lnTo>
                <a:lnTo>
                  <a:pt x="3057525" y="0"/>
                </a:lnTo>
                <a:lnTo>
                  <a:pt x="985838" y="0"/>
                </a:lnTo>
                <a:lnTo>
                  <a:pt x="0" y="46672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6" name="Прямая соединительная линия 25"/>
          <p:cNvCxnSpPr/>
          <p:nvPr/>
        </p:nvCxnSpPr>
        <p:spPr>
          <a:xfrm flipV="1">
            <a:off x="5631813" y="643207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08484" y="643206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631814" y="4087247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523410" y="643206"/>
            <a:ext cx="985073" cy="47070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646740" y="4087246"/>
            <a:ext cx="985073" cy="47070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58326" y="4420909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326" y="4420909"/>
                <a:ext cx="385682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262463" y="3843626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463" y="3843626"/>
                <a:ext cx="39606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53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720860" y="3853151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860" y="3853151"/>
                <a:ext cx="39606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692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27037" y="4420909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037" y="4420909"/>
                <a:ext cx="4045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96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600095" y="96428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095" y="964283"/>
                <a:ext cx="48545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645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18906" y="96428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906" y="964283"/>
                <a:ext cx="48545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75404" y="363955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404" y="363955"/>
                <a:ext cx="48545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625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570168" y="363955"/>
                <a:ext cx="463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68" y="363955"/>
                <a:ext cx="46391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710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8"/>
          <p:cNvCxnSpPr/>
          <p:nvPr/>
        </p:nvCxnSpPr>
        <p:spPr>
          <a:xfrm>
            <a:off x="5523410" y="1113909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6708424" y="1113909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646740" y="4557950"/>
            <a:ext cx="2061684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711599" y="4090421"/>
            <a:ext cx="985073" cy="47070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585094" y="643206"/>
            <a:ext cx="987806" cy="47070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7701810" y="643207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55129" y="243282"/>
                <a:ext cx="36214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𝐴𝐵𝐶𝐷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параллелепипед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243282"/>
                <a:ext cx="3621441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68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55129" y="4111175"/>
                <a:ext cx="3899914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m:t> не компланарны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4111175"/>
                <a:ext cx="3899914" cy="404791"/>
              </a:xfrm>
              <a:prstGeom prst="rect">
                <a:avLst/>
              </a:prstGeom>
              <a:blipFill rotWithShape="1">
                <a:blip r:embed="rId12"/>
                <a:stretch>
                  <a:fillRect l="-1250" r="-2031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55129" y="2988940"/>
                <a:ext cx="3553922" cy="717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компланарны,</a:t>
                </a:r>
              </a:p>
              <a:p>
                <a:pPr marL="180975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так как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dirty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2988940"/>
                <a:ext cx="3553922" cy="717248"/>
              </a:xfrm>
              <a:prstGeom prst="rect">
                <a:avLst/>
              </a:prstGeom>
              <a:blipFill rotWithShape="1">
                <a:blip r:embed="rId13"/>
                <a:stretch>
                  <a:fillRect l="-1372" r="-2573" b="-127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55129" y="2230760"/>
                <a:ext cx="3667222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не компланарны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2230760"/>
                <a:ext cx="3667222" cy="404791"/>
              </a:xfrm>
              <a:prstGeom prst="rect">
                <a:avLst/>
              </a:prstGeom>
              <a:blipFill rotWithShape="1">
                <a:blip r:embed="rId14"/>
                <a:stretch>
                  <a:fillRect l="-1329" r="-2159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55129" y="1030957"/>
                <a:ext cx="3608167" cy="794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компланарны,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80975">
                  <a:spcBef>
                    <a:spcPts val="600"/>
                  </a:spcBef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так как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dirty="0" smtClean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29" y="1030957"/>
                <a:ext cx="3608167" cy="794192"/>
              </a:xfrm>
              <a:prstGeom prst="rect">
                <a:avLst/>
              </a:prstGeom>
              <a:blipFill rotWithShape="1">
                <a:blip r:embed="rId15"/>
                <a:stretch>
                  <a:fillRect l="-1351" r="-2534" b="-1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единительная линия 56"/>
          <p:cNvCxnSpPr/>
          <p:nvPr/>
        </p:nvCxnSpPr>
        <p:spPr>
          <a:xfrm flipV="1">
            <a:off x="5523410" y="643205"/>
            <a:ext cx="985073" cy="470703"/>
          </a:xfrm>
          <a:prstGeom prst="line">
            <a:avLst/>
          </a:prstGeom>
          <a:ln w="12700">
            <a:solidFill>
              <a:srgbClr val="0070C0"/>
            </a:solidFill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646740" y="4557949"/>
            <a:ext cx="2061684" cy="0"/>
          </a:xfrm>
          <a:prstGeom prst="line">
            <a:avLst/>
          </a:prstGeom>
          <a:ln w="12700">
            <a:solidFill>
              <a:srgbClr val="0070C0"/>
            </a:solidFill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7701810" y="643206"/>
            <a:ext cx="878362" cy="3444040"/>
          </a:xfrm>
          <a:prstGeom prst="line">
            <a:avLst/>
          </a:prstGeom>
          <a:ln w="12700">
            <a:solidFill>
              <a:srgbClr val="0070C0"/>
            </a:solidFill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4646740" y="4087246"/>
            <a:ext cx="985073" cy="470704"/>
          </a:xfrm>
          <a:prstGeom prst="line">
            <a:avLst/>
          </a:prstGeom>
          <a:ln w="12700">
            <a:solidFill>
              <a:srgbClr val="0070C0"/>
            </a:solidFill>
            <a:prstDash val="lgDash"/>
            <a:tailEnd type="arrow"/>
          </a:ln>
          <a:effectLst>
            <a:glow rad="63500">
              <a:schemeClr val="accent1">
                <a:satMod val="175000"/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648223" y="1113909"/>
            <a:ext cx="878362" cy="344404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2057272" y="4200609"/>
            <a:ext cx="1873857" cy="360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1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4193331" y="2994933"/>
            <a:ext cx="4538293" cy="579025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180994" y="2997979"/>
            <a:ext cx="4538293" cy="579025"/>
          </a:xfrm>
          <a:prstGeom prst="line">
            <a:avLst/>
          </a:prstGeom>
          <a:ln w="12700">
            <a:solidFill>
              <a:srgbClr val="00B050"/>
            </a:solidFill>
            <a:prstDash val="lgDash"/>
            <a:headEnd type="arrow"/>
          </a:ln>
          <a:effectLst>
            <a:glow rad="63500">
              <a:schemeClr val="accent1"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" name="Прямая соединительная линия 5"/>
          <p:cNvCxnSpPr/>
          <p:nvPr/>
        </p:nvCxnSpPr>
        <p:spPr>
          <a:xfrm>
            <a:off x="4193331" y="3573958"/>
            <a:ext cx="2387833" cy="940188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193331" y="625714"/>
            <a:ext cx="1512168" cy="294824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94086" y="3405001"/>
                <a:ext cx="362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086" y="3405001"/>
                <a:ext cx="362983" cy="338554"/>
              </a:xfrm>
              <a:prstGeom prst="rect">
                <a:avLst/>
              </a:prstGeom>
              <a:blipFill rotWithShape="1">
                <a:blip r:embed="rId3"/>
                <a:stretch>
                  <a:fillRect t="-5455" r="-135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69183" y="2825656"/>
                <a:ext cx="3713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9183" y="2825656"/>
                <a:ext cx="371320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5455" r="-14754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13722" y="4464513"/>
                <a:ext cx="3620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722" y="4464513"/>
                <a:ext cx="362022" cy="338554"/>
              </a:xfrm>
              <a:prstGeom prst="rect">
                <a:avLst/>
              </a:prstGeom>
              <a:blipFill rotWithShape="1">
                <a:blip r:embed="rId5"/>
                <a:stretch>
                  <a:fillRect t="-5357" r="-1333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32667" y="304252"/>
                <a:ext cx="3798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667" y="304252"/>
                <a:ext cx="379848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/>
          <p:nvPr/>
        </p:nvCxnSpPr>
        <p:spPr>
          <a:xfrm>
            <a:off x="5705499" y="625714"/>
            <a:ext cx="3026125" cy="2369219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6581164" y="2994933"/>
            <a:ext cx="2150460" cy="1519213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5364387" y="402119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3816" y="1440991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3816" y="1440991"/>
                <a:ext cx="39869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6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90795" y="4044966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795" y="4044966"/>
                <a:ext cx="398699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1818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H="1">
            <a:off x="4811332" y="3743555"/>
            <a:ext cx="92055" cy="18536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918916" y="4179680"/>
            <a:ext cx="92055" cy="18536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7880231" y="2328905"/>
            <a:ext cx="216000" cy="144000"/>
          </a:xfrm>
          <a:prstGeom prst="line">
            <a:avLst/>
          </a:prstGeom>
          <a:ln w="317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412917" y="1186505"/>
            <a:ext cx="216000" cy="144000"/>
          </a:xfrm>
          <a:prstGeom prst="line">
            <a:avLst/>
          </a:prstGeom>
          <a:ln w="317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3" idx="3"/>
          </p:cNvCxnSpPr>
          <p:nvPr/>
        </p:nvCxnSpPr>
        <p:spPr>
          <a:xfrm flipH="1">
            <a:off x="5387247" y="1826487"/>
            <a:ext cx="1815149" cy="2217564"/>
          </a:xfrm>
          <a:prstGeom prst="straightConnector1">
            <a:avLst/>
          </a:prstGeom>
          <a:ln w="12700">
            <a:solidFill>
              <a:srgbClr val="C00000"/>
            </a:solidFill>
            <a:prstDash val="lgDash"/>
            <a:tailEnd type="arrow"/>
          </a:ln>
          <a:effectLst>
            <a:glow rad="63500">
              <a:schemeClr val="accent1"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05499" y="625714"/>
            <a:ext cx="875665" cy="3888432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199246" y="3576052"/>
            <a:ext cx="1188000" cy="468000"/>
          </a:xfrm>
          <a:prstGeom prst="line">
            <a:avLst/>
          </a:prstGeom>
          <a:ln w="12700">
            <a:solidFill>
              <a:srgbClr val="00B050"/>
            </a:solidFill>
            <a:tailEnd type="arrow"/>
          </a:ln>
          <a:effectLst>
            <a:glow rad="63500">
              <a:schemeClr val="accent1"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387247" y="4044339"/>
            <a:ext cx="1188000" cy="468000"/>
          </a:xfrm>
          <a:prstGeom prst="line">
            <a:avLst/>
          </a:prstGeom>
          <a:ln w="12700">
            <a:solidFill>
              <a:srgbClr val="7030A0"/>
            </a:solidFill>
            <a:headEnd type="arrow"/>
            <a:tailEnd type="none"/>
          </a:ln>
          <a:effectLst>
            <a:glow rad="63500">
              <a:schemeClr val="accent1"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223777" y="1813579"/>
            <a:ext cx="1512000" cy="1184400"/>
          </a:xfrm>
          <a:prstGeom prst="line">
            <a:avLst/>
          </a:prstGeom>
          <a:ln w="12700">
            <a:solidFill>
              <a:srgbClr val="00B050"/>
            </a:solidFill>
            <a:tailEnd type="arrow"/>
          </a:ln>
          <a:effectLst>
            <a:glow rad="63500">
              <a:schemeClr val="accent1"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706561" y="626111"/>
            <a:ext cx="1512000" cy="1184400"/>
          </a:xfrm>
          <a:prstGeom prst="line">
            <a:avLst/>
          </a:prstGeom>
          <a:ln w="12700">
            <a:solidFill>
              <a:srgbClr val="7030A0"/>
            </a:solidFill>
            <a:headEnd type="arrow"/>
            <a:tailEnd type="none"/>
          </a:ln>
          <a:effectLst>
            <a:glow rad="63500">
              <a:schemeClr val="accent1"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7195701" y="1787463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705499" y="625714"/>
            <a:ext cx="875665" cy="3888432"/>
          </a:xfrm>
          <a:prstGeom prst="line">
            <a:avLst/>
          </a:prstGeom>
          <a:ln w="12700">
            <a:solidFill>
              <a:srgbClr val="7030A0"/>
            </a:solidFill>
            <a:tailEnd type="arrow"/>
          </a:ln>
          <a:effectLst>
            <a:glow rad="63500">
              <a:schemeClr val="accent1">
                <a:alpha val="1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50937" y="236978"/>
                <a:ext cx="4572000" cy="12693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𝐴𝐵𝐶𝐷</m:t>
                    </m:r>
                    <m:r>
                      <a:rPr lang="en-US" b="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тетраэдр.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Точки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𝐸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𝐹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— середины сторон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𝐴𝐶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𝐷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Д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оказать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что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𝐹𝐸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𝐵𝐴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омпланарны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ли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𝐹𝐸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𝐵𝐴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37" y="236978"/>
                <a:ext cx="4572000" cy="1269386"/>
              </a:xfrm>
              <a:prstGeom prst="rect">
                <a:avLst/>
              </a:prstGeom>
              <a:blipFill rotWithShape="1">
                <a:blip r:embed="rId9"/>
                <a:stretch>
                  <a:fillRect l="-1200" t="-2404" b="-72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150937" y="1525771"/>
            <a:ext cx="1887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4643" y="1907502"/>
                <a:ext cx="2055819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</a:rPr>
                            <m:t>𝐹𝐸</m:t>
                          </m:r>
                        </m:e>
                      </m:acc>
                      <m:r>
                        <a:rPr lang="en-US" sz="1600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𝐹𝐷</m:t>
                          </m:r>
                        </m:e>
                      </m:acc>
                      <m:r>
                        <a:rPr lang="en-US" sz="1600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</a:rPr>
                            <m:t>𝐷𝐶</m:t>
                          </m:r>
                        </m:e>
                      </m:acc>
                      <m:r>
                        <a:rPr lang="en-US" sz="1600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43" y="1907502"/>
                <a:ext cx="2055819" cy="370101"/>
              </a:xfrm>
              <a:prstGeom prst="rect">
                <a:avLst/>
              </a:prstGeom>
              <a:blipFill rotWithShape="1">
                <a:blip r:embed="rId10"/>
                <a:stretch>
                  <a:fillRect r="-2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44643" y="2289559"/>
                <a:ext cx="2048253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</a:rPr>
                            <m:t>𝐹𝐸</m:t>
                          </m:r>
                        </m:e>
                      </m:acc>
                      <m:r>
                        <a:rPr lang="en-US" sz="1600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𝐹𝐵</m:t>
                          </m:r>
                        </m:e>
                      </m:acc>
                      <m:r>
                        <a:rPr lang="en-US" sz="1600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𝐵𝐴</m:t>
                          </m:r>
                        </m:e>
                      </m:acc>
                      <m:r>
                        <a:rPr lang="en-US" sz="1600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𝐴𝐸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43" y="2289559"/>
                <a:ext cx="2048253" cy="370101"/>
              </a:xfrm>
              <a:prstGeom prst="rect">
                <a:avLst/>
              </a:prstGeom>
              <a:blipFill rotWithShape="1">
                <a:blip r:embed="rId11"/>
                <a:stretch>
                  <a:fillRect r="-298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51368" y="2669421"/>
                <a:ext cx="4255845" cy="389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</a:rPr>
                            <m:t>𝐹𝐸</m:t>
                          </m:r>
                        </m:e>
                      </m:acc>
                      <m:r>
                        <a:rPr lang="en-US" sz="16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𝐹𝐷</m:t>
                              </m:r>
                            </m:e>
                          </m:acc>
                          <m:r>
                            <a:rPr lang="en-US" sz="16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𝐹𝐵</m:t>
                              </m:r>
                            </m:e>
                          </m:acc>
                        </m:e>
                      </m:d>
                      <m:r>
                        <a:rPr lang="en-US" sz="16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𝐷𝐶</m:t>
                              </m:r>
                            </m:e>
                          </m:acc>
                          <m:r>
                            <a:rPr lang="en-US" sz="16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𝐵𝐴</m:t>
                              </m:r>
                            </m:e>
                          </m:acc>
                        </m:e>
                      </m:d>
                      <m:r>
                        <a:rPr lang="en-US" sz="16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𝐶𝐸</m:t>
                              </m:r>
                            </m:e>
                          </m:acc>
                          <m:r>
                            <a:rPr lang="en-US" sz="16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𝐴𝐸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68" y="2669421"/>
                <a:ext cx="4255845" cy="389850"/>
              </a:xfrm>
              <a:prstGeom prst="rect">
                <a:avLst/>
              </a:prstGeom>
              <a:blipFill rotWithShape="1">
                <a:blip r:embed="rId12"/>
                <a:stretch>
                  <a:fillRect b="-17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51368" y="3070751"/>
                <a:ext cx="1659237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ru-RU" sz="16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𝐹𝐸</m:t>
                          </m:r>
                        </m:e>
                      </m:acc>
                      <m:r>
                        <a:rPr lang="en-US" sz="1600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𝐵𝐴</m:t>
                          </m:r>
                        </m:e>
                      </m:acc>
                      <m:r>
                        <a:rPr lang="en-US" sz="1600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𝐷𝐶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68" y="3070751"/>
                <a:ext cx="1659237" cy="370101"/>
              </a:xfrm>
              <a:prstGeom prst="rect">
                <a:avLst/>
              </a:prstGeom>
              <a:blipFill rotWithShape="1">
                <a:blip r:embed="rId13"/>
                <a:stretch>
                  <a:fillRect r="-735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Прямоугольник 40"/>
          <p:cNvSpPr/>
          <p:nvPr/>
        </p:nvSpPr>
        <p:spPr>
          <a:xfrm>
            <a:off x="151368" y="3447854"/>
            <a:ext cx="3141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и требовалось доказать.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50937" y="3836973"/>
                <a:ext cx="184140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</a:rPr>
                            <m:t>𝐹𝐸</m:t>
                          </m:r>
                        </m:e>
                      </m:acc>
                      <m:r>
                        <a:rPr lang="en-US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</a:rPr>
                            <m:t>𝐵𝐴</m:t>
                          </m:r>
                        </m:e>
                      </m:acc>
                      <m:r>
                        <a:rPr lang="en-US" sz="16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1600" i="1">
                              <a:latin typeface="Cambria Math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</a:rPr>
                            <m:t>𝐷𝐶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37" y="3836973"/>
                <a:ext cx="1841402" cy="553357"/>
              </a:xfrm>
              <a:prstGeom prst="rect">
                <a:avLst/>
              </a:prstGeom>
              <a:blipFill rotWithShape="1">
                <a:blip r:embed="rId14"/>
                <a:stretch>
                  <a:fillRect r="-6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151368" y="4385707"/>
                <a:ext cx="3206199" cy="370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1600" b="0" i="1" smtClean="0">
                        <a:latin typeface="Cambria Math"/>
                        <a:ea typeface="Cambria Math"/>
                      </a:rPr>
                      <m:t>⟹</m:t>
                    </m:r>
                    <m:r>
                      <a:rPr lang="ru-RU" sz="1600" b="0" i="1" smtClean="0">
                        <a:latin typeface="Cambria Math"/>
                      </a:rPr>
                      <m:t>    </m:t>
                    </m:r>
                    <m:acc>
                      <m:accPr>
                        <m:chr m:val="⃗"/>
                        <m:ctrlPr>
                          <a:rPr lang="ru-RU" sz="16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𝐹𝐸</m:t>
                        </m:r>
                      </m:e>
                    </m:acc>
                  </m:oMath>
                </a14:m>
                <a:r>
                  <a:rPr lang="ru-RU" sz="1600" b="0" i="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𝐵𝐴</m:t>
                        </m:r>
                      </m:e>
                    </m:acc>
                  </m:oMath>
                </a14:m>
                <a:r>
                  <a:rPr lang="ru-RU" sz="1600" b="0" i="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𝐷𝐶</m:t>
                        </m:r>
                      </m:e>
                    </m:acc>
                    <m:r>
                      <a:rPr lang="ru-RU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ru-RU" sz="1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компланарны</a:t>
                </a:r>
                <a:endParaRPr lang="ru-RU" sz="1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68" y="4385707"/>
                <a:ext cx="3206199" cy="370101"/>
              </a:xfrm>
              <a:prstGeom prst="rect">
                <a:avLst/>
              </a:prstGeom>
              <a:blipFill rotWithShape="1">
                <a:blip r:embed="rId15"/>
                <a:stretch>
                  <a:fillRect r="-951" b="-19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52615" y="3837643"/>
                <a:ext cx="34496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615" y="3837643"/>
                <a:ext cx="344966" cy="553357"/>
              </a:xfrm>
              <a:prstGeom prst="rect">
                <a:avLst/>
              </a:prstGeom>
              <a:blipFill rotWithShape="1">
                <a:blip r:embed="rId16"/>
                <a:stretch>
                  <a:fillRect r="-140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1303068" y="3837643"/>
                <a:ext cx="34496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068" y="3837643"/>
                <a:ext cx="344966" cy="553357"/>
              </a:xfrm>
              <a:prstGeom prst="rect">
                <a:avLst/>
              </a:prstGeom>
              <a:blipFill rotWithShape="1">
                <a:blip r:embed="rId17"/>
                <a:stretch>
                  <a:fillRect r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1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30" grpId="0" animBg="1"/>
      <p:bldP spid="31" grpId="0"/>
      <p:bldP spid="32" grpId="0"/>
      <p:bldP spid="33" grpId="0" animBg="1"/>
      <p:bldP spid="13" grpId="0"/>
      <p:bldP spid="14" grpId="0"/>
      <p:bldP spid="34" grpId="0"/>
      <p:bldP spid="37" grpId="0"/>
      <p:bldP spid="39" grpId="0"/>
      <p:bldP spid="41" grpId="0"/>
      <p:bldP spid="43" grpId="0"/>
      <p:bldP spid="50" grpId="0"/>
      <p:bldP spid="16" grpId="0"/>
      <p:bldP spid="16" grpId="1"/>
      <p:bldP spid="51" grpId="0"/>
      <p:bldP spid="5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5472236"/>
                  </p:ext>
                </p:extLst>
              </p:nvPr>
            </p:nvGraphicFramePr>
            <p:xfrm>
              <a:off x="-46037" y="-52498"/>
              <a:ext cx="9217024" cy="5389386"/>
            </p:xfrm>
            <a:graphic>
              <a:graphicData uri="http://schemas.openxmlformats.org/drawingml/2006/table">
                <a:tbl>
                  <a:tblPr firstRow="1" bandRow="1">
                    <a:effectLst/>
                    <a:tableStyleId>{5C22544A-7EE6-4342-B048-85BDC9FD1C3A}</a:tableStyleId>
                  </a:tblPr>
                  <a:tblGrid>
                    <a:gridCol w="5050085"/>
                    <a:gridCol w="4166939"/>
                  </a:tblGrid>
                  <a:tr h="641771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Компланарные</a:t>
                          </a:r>
                          <a:r>
                            <a:rPr lang="ru-RU" sz="3200" i="1" baseline="0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векторы</a:t>
                          </a:r>
                          <a:endParaRPr lang="ru-RU" sz="2000" i="1" dirty="0" smtClean="0">
                            <a:solidFill>
                              <a:schemeClr val="bg1"/>
                            </a:solidFill>
                            <a:effectLst>
                              <a:glow rad="63500">
                                <a:schemeClr val="tx1">
                                  <a:alpha val="55000"/>
                                </a:schemeClr>
                              </a:glow>
                            </a:effectLst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21600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DB5CD">
                            <a:alpha val="69804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250518">
                    <a:tc>
                      <a:txBody>
                        <a:bodyPr/>
                        <a:lstStyle/>
                        <a:p>
                          <a:pPr marL="180975" indent="0"/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Векторы называются </a:t>
                          </a:r>
                          <a:r>
                            <a:rPr lang="ru-RU" sz="1600" b="1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компланарными</a:t>
                          </a: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endParaRPr lang="en-US" sz="1600" dirty="0" smtClean="0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/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если</a:t>
                          </a:r>
                          <a:r>
                            <a:rPr lang="en-US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при откладывании их от одной и той же точки</a:t>
                          </a:r>
                          <a:endParaRPr lang="en-US" sz="1600" dirty="0" smtClean="0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/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они будут </a:t>
                          </a:r>
                          <a:r>
                            <a:rPr lang="ru-RU" sz="1600" u="sng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лежать в одной плоскости</a:t>
                          </a: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</a:p>
                      </a:txBody>
                      <a:tcPr marL="137160" marR="137160" marT="108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80975" indent="0"/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Векторы называются </a:t>
                          </a:r>
                          <a:r>
                            <a:rPr lang="ru-RU" sz="1600" b="1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компланарными</a:t>
                          </a: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endParaRPr lang="en-US" sz="1600" dirty="0" smtClean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/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если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имеются равные им векторы,</a:t>
                          </a:r>
                          <a:endParaRPr lang="en-US" sz="1600" dirty="0" smtClean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/>
                          <a:r>
                            <a:rPr lang="ru-RU" sz="1600" u="sng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лежащие в одной плоскости</a:t>
                          </a: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</a:p>
                      </a:txBody>
                      <a:tcPr marL="137160" marR="137160" marT="108000" marB="7200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BFFEB"/>
                        </a:solidFill>
                      </a:tcPr>
                    </a:tc>
                  </a:tr>
                  <a:tr h="1541002">
                    <a:tc>
                      <a:txBody>
                        <a:bodyPr/>
                        <a:lstStyle/>
                        <a:p>
                          <a:pPr marL="180975" indent="0" algn="l"/>
                          <a:r>
                            <a:rPr lang="ru-RU" sz="1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Признак </a:t>
                          </a:r>
                          <a:r>
                            <a:rPr lang="ru-RU" sz="1600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компланарности трёх </a:t>
                          </a:r>
                          <a:r>
                            <a:rPr lang="ru-RU" sz="1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векторов</a:t>
                          </a:r>
                          <a:r>
                            <a:rPr lang="ru-RU" sz="16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 algn="l"/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Если вектор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𝑐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можно разложить</a:t>
                          </a:r>
                        </a:p>
                        <a:p>
                          <a:pPr marL="180975" indent="0" algn="l"/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по неколлинеарным</a:t>
                          </a:r>
                          <a:r>
                            <a:rPr lang="ru-RU" sz="1600" baseline="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векторам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600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и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𝑏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:</a:t>
                          </a:r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𝒄</m:t>
                                  </m:r>
                                </m:e>
                              </m:acc>
                              <m:r>
                                <a:rPr lang="en-US" sz="1600" b="1" i="1" dirty="0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=</m:t>
                              </m:r>
                              <m:r>
                                <a:rPr lang="en-US" sz="1600" b="1" i="1" dirty="0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a:rPr lang="en-US" sz="1600" b="1" i="1" dirty="0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sz="1600" b="1" i="1" dirty="0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𝒚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𝒃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endParaRPr lang="en-US" sz="1600" b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 algn="l"/>
                          <a:r>
                            <a:rPr lang="ru-RU" sz="1600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т</a:t>
                          </a:r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о </a:t>
                          </a:r>
                          <a:r>
                            <a:rPr lang="ru-RU" sz="1600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векторы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𝑏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и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𝑐</m:t>
                                  </m:r>
                                </m:e>
                              </m:acc>
                              <m:r>
                                <a:rPr lang="en-US" sz="16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sz="1600" u="sng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компланарны</a:t>
                          </a:r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endParaRPr lang="ru-RU" sz="1600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08000" marB="7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marL="137160" marR="137160" marT="108000" marB="72000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BFFEB"/>
                        </a:solidFill>
                      </a:tcPr>
                    </a:tc>
                  </a:tr>
                  <a:tr h="1757026">
                    <a:tc>
                      <a:txBody>
                        <a:bodyPr/>
                        <a:lstStyle/>
                        <a:p>
                          <a:pPr marL="180975" indent="0" algn="l"/>
                          <a:r>
                            <a:rPr lang="ru-RU" sz="1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Свойство трёх компланарных векторов.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 algn="l"/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Если </a:t>
                          </a:r>
                          <a:r>
                            <a:rPr lang="ru-RU" sz="1600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векторы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r>
                            <a:rPr lang="ru-RU" sz="1600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𝑏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и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𝑐</m:t>
                                  </m:r>
                                </m:e>
                              </m:acc>
                              <m:r>
                                <a:rPr lang="en-US" sz="16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sz="1600" u="sng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компланарны</a:t>
                          </a:r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e>
                              </m:acc>
                              <m:r>
                                <a:rPr lang="ru-RU" sz="1600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∦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sz="160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𝑏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),</a:t>
                          </a:r>
                        </a:p>
                        <a:p>
                          <a:pPr marL="180975" indent="0" algn="l"/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то вектор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𝑐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можно </a:t>
                          </a:r>
                          <a:r>
                            <a:rPr lang="ru-RU" sz="1600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разложить по векторам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600" dirty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и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𝑏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:</a:t>
                          </a:r>
                          <a:endParaRPr lang="ru-RU" sz="1600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 algn="l"/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𝒄</m:t>
                                  </m:r>
                                </m:e>
                              </m:acc>
                              <m:r>
                                <a:rPr lang="en-US" sz="1600" b="1" i="1" dirty="0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=</m:t>
                              </m:r>
                              <m:r>
                                <a:rPr lang="en-US" sz="1600" b="1" i="1" dirty="0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a:rPr lang="en-US" sz="1600" b="1" i="1" dirty="0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sz="1600" b="1" i="1" dirty="0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𝒚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dirty="0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𝒃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endParaRPr lang="ru-RU" sz="2000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 algn="l"/>
                          <a:endParaRPr lang="ru-RU" sz="3200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72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marL="137160" marR="137160" marT="72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BFFEB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5472236"/>
                  </p:ext>
                </p:extLst>
              </p:nvPr>
            </p:nvGraphicFramePr>
            <p:xfrm>
              <a:off x="-46037" y="-52498"/>
              <a:ext cx="9217024" cy="5389386"/>
            </p:xfrm>
            <a:graphic>
              <a:graphicData uri="http://schemas.openxmlformats.org/drawingml/2006/table">
                <a:tbl>
                  <a:tblPr firstRow="1" bandRow="1">
                    <a:effectLst/>
                    <a:tableStyleId>{5C22544A-7EE6-4342-B048-85BDC9FD1C3A}</a:tableStyleId>
                  </a:tblPr>
                  <a:tblGrid>
                    <a:gridCol w="5050085"/>
                    <a:gridCol w="4166939"/>
                  </a:tblGrid>
                  <a:tr h="840840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Компланарные</a:t>
                          </a:r>
                          <a:r>
                            <a:rPr lang="ru-RU" sz="3200" i="1" baseline="0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векторы</a:t>
                          </a:r>
                          <a:endParaRPr lang="ru-RU" sz="2000" i="1" dirty="0" smtClean="0">
                            <a:solidFill>
                              <a:schemeClr val="bg1"/>
                            </a:solidFill>
                            <a:effectLst>
                              <a:glow rad="63500">
                                <a:schemeClr val="tx1">
                                  <a:alpha val="55000"/>
                                </a:schemeClr>
                              </a:glow>
                            </a:effectLst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21600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DB5CD">
                            <a:alpha val="69804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250518">
                    <a:tc>
                      <a:txBody>
                        <a:bodyPr/>
                        <a:lstStyle/>
                        <a:p>
                          <a:pPr marL="180975" indent="0"/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Векторы называются </a:t>
                          </a:r>
                          <a:r>
                            <a:rPr lang="ru-RU" sz="1600" b="1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компланарными</a:t>
                          </a: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endParaRPr lang="en-US" sz="1600" dirty="0" smtClean="0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/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если</a:t>
                          </a:r>
                          <a:r>
                            <a:rPr lang="en-US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при откладывании их от одной и той же точки</a:t>
                          </a:r>
                          <a:endParaRPr lang="en-US" sz="1600" dirty="0" smtClean="0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/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они будут </a:t>
                          </a:r>
                          <a:r>
                            <a:rPr lang="ru-RU" sz="1600" u="sng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лежать в одной плоскости</a:t>
                          </a: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</a:p>
                      </a:txBody>
                      <a:tcPr marL="137160" marR="137160" marT="108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80975" indent="0"/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Векторы называются </a:t>
                          </a:r>
                          <a:r>
                            <a:rPr lang="ru-RU" sz="1600" b="1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компланарными</a:t>
                          </a: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endParaRPr lang="en-US" sz="1600" dirty="0" smtClean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/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если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имеются равные им векторы,</a:t>
                          </a:r>
                          <a:endParaRPr lang="en-US" sz="1600" dirty="0" smtClean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80975" indent="0"/>
                          <a:r>
                            <a:rPr lang="ru-RU" sz="1600" u="sng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лежащие в одной плоскости</a:t>
                          </a: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</a:p>
                      </a:txBody>
                      <a:tcPr marL="137160" marR="137160" marT="108000" marB="7200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BFFEB"/>
                        </a:solidFill>
                      </a:tcPr>
                    </a:tc>
                  </a:tr>
                  <a:tr h="154100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08000" marB="7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135573" r="-82729" b="-123715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marL="137160" marR="137160" marT="108000" marB="72000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BFFEB"/>
                        </a:solidFill>
                      </a:tcPr>
                    </a:tc>
                  </a:tr>
                  <a:tr h="175702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72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206944" r="-82729" b="-868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marL="137160" marR="137160" marT="72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BFFEB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32" name="Прямая со стрелкой 31"/>
          <p:cNvCxnSpPr/>
          <p:nvPr/>
        </p:nvCxnSpPr>
        <p:spPr>
          <a:xfrm flipV="1">
            <a:off x="5314143" y="3046407"/>
            <a:ext cx="995078" cy="8145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335418" y="3884878"/>
            <a:ext cx="2520156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5318299" y="3361983"/>
            <a:ext cx="615756" cy="50405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314940" y="3880116"/>
            <a:ext cx="1656184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7855574" y="3046407"/>
            <a:ext cx="1013197" cy="829401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321126" y="3046407"/>
            <a:ext cx="2559475" cy="0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5331104" y="3046407"/>
            <a:ext cx="3549497" cy="81775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5292080" y="3852703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5337799" y="3361983"/>
                <a:ext cx="3593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799" y="3361983"/>
                <a:ext cx="359394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5455" r="-135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5964938" y="3852703"/>
                <a:ext cx="356188" cy="375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4938" y="3852703"/>
                <a:ext cx="356188" cy="375231"/>
              </a:xfrm>
              <a:prstGeom prst="rect">
                <a:avLst/>
              </a:prstGeom>
              <a:blipFill rotWithShape="1">
                <a:blip r:embed="rId5"/>
                <a:stretch>
                  <a:fillRect r="-13793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5549192" y="3107814"/>
                <a:ext cx="4411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192" y="3107814"/>
                <a:ext cx="441146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958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6680964" y="3864161"/>
                <a:ext cx="441146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964" y="3864161"/>
                <a:ext cx="441146" cy="339837"/>
              </a:xfrm>
              <a:prstGeom prst="rect">
                <a:avLst/>
              </a:prstGeom>
              <a:blipFill rotWithShape="1">
                <a:blip r:embed="rId7"/>
                <a:stretch>
                  <a:fillRect r="-9722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rot="21019207">
                <a:off x="7006147" y="3154501"/>
                <a:ext cx="3353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9207">
                <a:off x="7006147" y="3154501"/>
                <a:ext cx="335348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6154" r="-15625" b="-1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-71680" y="784250"/>
            <a:ext cx="5069378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997698" y="784250"/>
            <a:ext cx="4219654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069" y="2409889"/>
            <a:ext cx="4707904" cy="987857"/>
          </a:xfrm>
          <a:prstGeom prst="rect">
            <a:avLst/>
          </a:prstGeom>
          <a:solidFill>
            <a:srgbClr val="EE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52237" y="3927986"/>
            <a:ext cx="4707904" cy="987857"/>
          </a:xfrm>
          <a:prstGeom prst="rect">
            <a:avLst/>
          </a:prstGeom>
          <a:solidFill>
            <a:srgbClr val="EE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-85706" y="3461108"/>
            <a:ext cx="5077054" cy="1918954"/>
          </a:xfrm>
          <a:prstGeom prst="rect">
            <a:avLst/>
          </a:prstGeom>
          <a:solidFill>
            <a:srgbClr val="EE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997698" y="2044250"/>
            <a:ext cx="4219654" cy="3335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Прямоугольник 22"/>
          <p:cNvSpPr/>
          <p:nvPr/>
        </p:nvSpPr>
        <p:spPr>
          <a:xfrm>
            <a:off x="-71680" y="2044250"/>
            <a:ext cx="5069378" cy="3335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1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531649"/>
                  </p:ext>
                </p:extLst>
              </p:nvPr>
            </p:nvGraphicFramePr>
            <p:xfrm>
              <a:off x="-68664" y="-29046"/>
              <a:ext cx="9252520" cy="52650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12672"/>
                    <a:gridCol w="4539848"/>
                  </a:tblGrid>
                  <a:tr h="728588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Понятие вектора</a:t>
                          </a: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208982">
                    <a:tc>
                      <a:txBody>
                        <a:bodyPr/>
                        <a:lstStyle/>
                        <a:p>
                          <a:pPr marL="88900" indent="0" algn="l"/>
                          <a:r>
                            <a:rPr lang="ru-RU" sz="1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Определение.</a:t>
                          </a:r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Отрезок, для которого указано,</a:t>
                          </a:r>
                        </a:p>
                        <a:p>
                          <a:pPr marL="88900" indent="0" algn="l"/>
                          <a:r>
                            <a:rPr lang="ru-RU" sz="160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какой из его концов является началом, а какой — концом, называется вектором.</a:t>
                          </a:r>
                          <a:endParaRPr lang="en-US" sz="1600" dirty="0" smtClean="0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88900" indent="0" algn="l">
                            <a:spcBef>
                              <a:spcPts val="1200"/>
                            </a:spcBef>
                          </a:pPr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Любая точка плоскости </a:t>
                          </a:r>
                          <a14:m>
                            <m:oMath xmlns:m="http://schemas.openxmlformats.org/officeDocument/2006/math">
                              <m:r>
                                <a:rPr lang="ru-RU" sz="16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Times New Roman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ru-RU" sz="16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нулевой вектор</a:t>
                          </a:r>
                          <a:r>
                            <a:rPr lang="ru-RU" sz="14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.</a:t>
                          </a:r>
                          <a:endParaRPr lang="ru-RU" sz="1400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  <a:tr h="1653006">
                    <a:tc gridSpan="2">
                      <a:txBody>
                        <a:bodyPr/>
                        <a:lstStyle/>
                        <a:p>
                          <a:pPr marL="88900" indent="0" algn="l">
                            <a:tabLst/>
                          </a:pP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Ненулевые векторы называются</a:t>
                          </a:r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solidFill>
                                <a:srgbClr val="C0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коллинеарными</a:t>
                          </a: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endParaRPr lang="en-US" sz="1600" dirty="0" smtClean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88900" indent="0" algn="l">
                            <a:tabLst/>
                          </a:pP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если они лежат на одной прямой или на параллельных прямых.</a:t>
                          </a:r>
                          <a:endParaRPr lang="en-US" sz="1600" dirty="0" smtClean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88900" indent="0" algn="ctr">
                            <a:tabLst/>
                          </a:pPr>
                          <a:endParaRPr lang="en-US" sz="1800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sz="1800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90488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481418">
                    <a:tc>
                      <a:txBody>
                        <a:bodyPr/>
                        <a:lstStyle/>
                        <a:p>
                          <a:pPr marL="88900" indent="0"/>
                          <a:endParaRPr lang="ru-RU" sz="800" u="sng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88900" indent="0"/>
                          <a:r>
                            <a:rPr lang="ru-RU" sz="1600" u="sng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Коллинеарные</a:t>
                          </a:r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векторы,</a:t>
                          </a:r>
                        </a:p>
                        <a:p>
                          <a:pPr marL="88900" indent="0"/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имеющие одинаковые направления, называют </a:t>
                          </a:r>
                          <a:r>
                            <a:rPr lang="ru-RU" sz="1600" b="1" dirty="0" smtClean="0">
                              <a:solidFill>
                                <a:srgbClr val="0070C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сонаправленными </a:t>
                          </a:r>
                          <a:r>
                            <a:rPr lang="ru-RU" sz="1600" b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ru-RU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⇈</m:t>
                              </m:r>
                            </m:oMath>
                          </a14:m>
                          <a:r>
                            <a:rPr lang="ru-RU" sz="1600" b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88900" indent="0"/>
                          <a:endParaRPr lang="ru-RU" sz="800" u="sng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88900" indent="0"/>
                          <a:r>
                            <a:rPr lang="ru-RU" sz="1600" u="sng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Коллинеарные</a:t>
                          </a:r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векторы, имеющие противоположные направления, называют </a:t>
                          </a:r>
                          <a:r>
                            <a:rPr lang="ru-RU" sz="1600" b="1" dirty="0" smtClean="0">
                              <a:solidFill>
                                <a:srgbClr val="7030A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противоположно</a:t>
                          </a:r>
                          <a:r>
                            <a:rPr lang="ru-RU" sz="1600" dirty="0" smtClean="0">
                              <a:solidFill>
                                <a:srgbClr val="7030A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b="1" dirty="0" smtClean="0">
                              <a:solidFill>
                                <a:srgbClr val="7030A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направленными </a:t>
                          </a:r>
                          <a:r>
                            <a:rPr lang="ru-RU" sz="1600" b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ru-RU" sz="16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↑↓</m:t>
                              </m:r>
                            </m:oMath>
                          </a14:m>
                          <a:r>
                            <a:rPr lang="ru-RU" sz="1600" b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531649"/>
                  </p:ext>
                </p:extLst>
              </p:nvPr>
            </p:nvGraphicFramePr>
            <p:xfrm>
              <a:off x="-68664" y="-29046"/>
              <a:ext cx="9252520" cy="52650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12672"/>
                    <a:gridCol w="4539848"/>
                  </a:tblGrid>
                  <a:tr h="728588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Понятие вектора</a:t>
                          </a: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402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9" t="-52174" r="-96378" b="-22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  <a:tr h="1653006">
                    <a:tc gridSpan="2">
                      <a:txBody>
                        <a:bodyPr/>
                        <a:lstStyle/>
                        <a:p>
                          <a:pPr marL="88900" indent="0" algn="l">
                            <a:tabLst/>
                          </a:pP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Ненулевые векторы называются</a:t>
                          </a:r>
                          <a:r>
                            <a:rPr lang="ru-RU" sz="1600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600" dirty="0" smtClean="0">
                              <a:solidFill>
                                <a:srgbClr val="C0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коллинеарными</a:t>
                          </a: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endParaRPr lang="en-US" sz="1600" dirty="0" smtClean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88900" indent="0" algn="l">
                            <a:tabLst/>
                          </a:pPr>
                          <a:r>
                            <a:rPr lang="ru-RU" sz="16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если они лежат на одной прямой или на параллельных прямых.</a:t>
                          </a:r>
                          <a:endParaRPr lang="en-US" sz="1600" dirty="0" smtClean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88900" indent="0" algn="ctr">
                            <a:tabLst/>
                          </a:pPr>
                          <a:endParaRPr lang="en-US" sz="1800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sz="1800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90488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600" kern="1200" dirty="0" smtClean="0">
                            <a:solidFill>
                              <a:schemeClr val="dk1"/>
                            </a:solidFill>
                            <a:effectLst/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48141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9" t="-255556" r="-963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3893" t="-2555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6" name="Прямая со стрелкой 5"/>
          <p:cNvCxnSpPr/>
          <p:nvPr/>
        </p:nvCxnSpPr>
        <p:spPr>
          <a:xfrm flipV="1">
            <a:off x="5100450" y="1165077"/>
            <a:ext cx="1678009" cy="16398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30130" y="871890"/>
                <a:ext cx="556563" cy="403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𝑨𝑩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130" y="871890"/>
                <a:ext cx="556563" cy="403765"/>
              </a:xfrm>
              <a:prstGeom prst="rect">
                <a:avLst/>
              </a:prstGeom>
              <a:blipFill rotWithShape="1">
                <a:blip r:embed="rId3"/>
                <a:stretch>
                  <a:fillRect r="-19780" b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37467" y="1183106"/>
                <a:ext cx="362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7" y="1183106"/>
                <a:ext cx="362983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5357" r="-1333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765757" y="967825"/>
                <a:ext cx="3713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757" y="967825"/>
                <a:ext cx="371320" cy="338554"/>
              </a:xfrm>
              <a:prstGeom prst="rect">
                <a:avLst/>
              </a:prstGeom>
              <a:blipFill rotWithShape="1">
                <a:blip r:embed="rId5"/>
                <a:stretch>
                  <a:fillRect t="-5455" r="-1311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68344" y="1001345"/>
                <a:ext cx="1168974" cy="3898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16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𝐴𝐵</m:t>
                              </m:r>
                            </m:e>
                          </m:acc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𝐴𝐵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1001345"/>
                <a:ext cx="1168974" cy="38985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532576" y="1614016"/>
                <a:ext cx="385042" cy="422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9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900" b="1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</m:e>
                      </m:acc>
                    </m:oMath>
                  </m:oMathPara>
                </a14:m>
                <a:endParaRPr lang="ru-RU" sz="19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576" y="1614016"/>
                <a:ext cx="385042" cy="422103"/>
              </a:xfrm>
              <a:prstGeom prst="rect">
                <a:avLst/>
              </a:prstGeom>
              <a:blipFill rotWithShape="1">
                <a:blip r:embed="rId7"/>
                <a:stretch>
                  <a:fillRect r="-22222" b="-24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/>
          <p:cNvSpPr/>
          <p:nvPr/>
        </p:nvSpPr>
        <p:spPr>
          <a:xfrm>
            <a:off x="5903450" y="1899617"/>
            <a:ext cx="54000" cy="54000"/>
          </a:xfrm>
          <a:prstGeom prst="ellipse">
            <a:avLst/>
          </a:prstGeom>
          <a:solidFill>
            <a:srgbClr val="00206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824541" y="1680096"/>
                <a:ext cx="856580" cy="3898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16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acc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541" y="1680096"/>
                <a:ext cx="856580" cy="38985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>
            <a:off x="255836" y="3183958"/>
            <a:ext cx="72008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81626" y="3184751"/>
            <a:ext cx="14401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131394" y="3184751"/>
            <a:ext cx="3600400" cy="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55836" y="3583886"/>
            <a:ext cx="72008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711232" y="3584123"/>
            <a:ext cx="3191212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8202116" y="3369392"/>
            <a:ext cx="54000" cy="54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44213" y="2888653"/>
                <a:ext cx="3593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213" y="2888653"/>
                <a:ext cx="359394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15254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52523" y="2868166"/>
                <a:ext cx="356188" cy="375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523" y="2868166"/>
                <a:ext cx="356188" cy="375231"/>
              </a:xfrm>
              <a:prstGeom prst="rect">
                <a:avLst/>
              </a:prstGeom>
              <a:blipFill rotWithShape="1">
                <a:blip r:embed="rId10"/>
                <a:stretch>
                  <a:fillRect r="-13793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92601" y="3317376"/>
                <a:ext cx="3353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601" y="3317376"/>
                <a:ext cx="335348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357" r="-1636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208137" y="3112501"/>
                <a:ext cx="354584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acc>
                    </m:oMath>
                  </m:oMathPara>
                </a14:m>
                <a:endParaRPr lang="ru-RU" sz="1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137" y="3112501"/>
                <a:ext cx="354584" cy="370101"/>
              </a:xfrm>
              <a:prstGeom prst="rect">
                <a:avLst/>
              </a:prstGeom>
              <a:blipFill rotWithShape="1">
                <a:blip r:embed="rId12"/>
                <a:stretch>
                  <a:fillRect r="-13559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0" y="1747734"/>
            <a:ext cx="4427984" cy="357765"/>
          </a:xfrm>
          <a:prstGeom prst="rect">
            <a:avLst/>
          </a:prstGeom>
          <a:solidFill>
            <a:srgbClr val="EE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5285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856833"/>
              </p:ext>
            </p:extLst>
          </p:nvPr>
        </p:nvGraphicFramePr>
        <p:xfrm>
          <a:off x="-63822" y="-29046"/>
          <a:ext cx="9252520" cy="509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260"/>
                <a:gridCol w="4626260"/>
              </a:tblGrid>
              <a:tr h="72858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Равенство векторов</a:t>
                      </a: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5CD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38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Равными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называют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сонаправленные векторы,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длины которых равны.</a:t>
                      </a: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Противоположными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называют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противоположно направленные векторы,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длины которых равны.</a:t>
                      </a: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9E9"/>
                    </a:solidFill>
                  </a:tcPr>
                </a:tc>
              </a:tr>
              <a:tr h="2736304">
                <a:tc>
                  <a:txBody>
                    <a:bodyPr/>
                    <a:lstStyle/>
                    <a:p>
                      <a:pPr marL="88900" indent="0" algn="l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353603" y="2858494"/>
            <a:ext cx="1728000" cy="90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53603" y="3795886"/>
            <a:ext cx="1728000" cy="90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9286" y="3006370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86" y="3006370"/>
                <a:ext cx="380232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44446" y="3923275"/>
                <a:ext cx="377026" cy="410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46" y="3923275"/>
                <a:ext cx="377026" cy="410497"/>
              </a:xfrm>
              <a:prstGeom prst="rect">
                <a:avLst/>
              </a:prstGeom>
              <a:blipFill rotWithShape="1">
                <a:blip r:embed="rId5"/>
                <a:stretch>
                  <a:fillRect r="-20968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27784" y="3266607"/>
                <a:ext cx="1640473" cy="11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US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1. 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⇈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266607"/>
                <a:ext cx="1640473" cy="1145635"/>
              </a:xfrm>
              <a:prstGeom prst="rect">
                <a:avLst/>
              </a:prstGeom>
              <a:blipFill rotWithShape="1">
                <a:blip r:embed="rId6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 стрелкой 14"/>
          <p:cNvCxnSpPr/>
          <p:nvPr/>
        </p:nvCxnSpPr>
        <p:spPr>
          <a:xfrm flipV="1">
            <a:off x="4981263" y="2858495"/>
            <a:ext cx="1728000" cy="9000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992596" y="3801219"/>
            <a:ext cx="1728000" cy="90000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666480" y="2964871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480" y="2964871"/>
                <a:ext cx="380232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096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72973" y="3887108"/>
                <a:ext cx="377026" cy="410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973" y="3887108"/>
                <a:ext cx="377026" cy="410497"/>
              </a:xfrm>
              <a:prstGeom prst="rect">
                <a:avLst/>
              </a:prstGeom>
              <a:blipFill rotWithShape="1">
                <a:blip r:embed="rId8"/>
                <a:stretch>
                  <a:fillRect r="-22951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238003" y="3266607"/>
                <a:ext cx="1640473" cy="11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US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1. 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↑↓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2. 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003" y="3266607"/>
                <a:ext cx="1640473" cy="1145635"/>
              </a:xfrm>
              <a:prstGeom prst="rect">
                <a:avLst/>
              </a:prstGeom>
              <a:blipFill rotWithShape="1">
                <a:blip r:embed="rId9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-115621" y="2442020"/>
            <a:ext cx="9365332" cy="2827509"/>
          </a:xfrm>
          <a:prstGeom prst="rect">
            <a:avLst/>
          </a:prstGeom>
          <a:solidFill>
            <a:srgbClr val="EBFF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888097" y="3469948"/>
            <a:ext cx="5361013" cy="1254588"/>
          </a:xfrm>
          <a:custGeom>
            <a:avLst/>
            <a:gdLst>
              <a:gd name="connsiteX0" fmla="*/ 1396538 w 8063345"/>
              <a:gd name="connsiteY0" fmla="*/ 0 h 1886989"/>
              <a:gd name="connsiteX1" fmla="*/ 8063345 w 8063345"/>
              <a:gd name="connsiteY1" fmla="*/ 0 h 1886989"/>
              <a:gd name="connsiteX2" fmla="*/ 6658495 w 8063345"/>
              <a:gd name="connsiteY2" fmla="*/ 1886989 h 1886989"/>
              <a:gd name="connsiteX3" fmla="*/ 0 w 8063345"/>
              <a:gd name="connsiteY3" fmla="*/ 1886989 h 1886989"/>
              <a:gd name="connsiteX4" fmla="*/ 1396538 w 8063345"/>
              <a:gd name="connsiteY4" fmla="*/ 0 h 188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3345" h="1886989">
                <a:moveTo>
                  <a:pt x="1396538" y="0"/>
                </a:moveTo>
                <a:lnTo>
                  <a:pt x="8063345" y="0"/>
                </a:lnTo>
                <a:lnTo>
                  <a:pt x="6658495" y="1886989"/>
                </a:lnTo>
                <a:lnTo>
                  <a:pt x="0" y="1886989"/>
                </a:lnTo>
                <a:lnTo>
                  <a:pt x="1396538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5104" y="3870975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104" y="3870975"/>
                <a:ext cx="380232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34173" y="2639439"/>
                <a:ext cx="806628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 любой точки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пространства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можно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отложить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вектор,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равный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данному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и притом </a:t>
                </a:r>
                <a:r>
                  <a:rPr lang="ru-RU" u="sng" dirty="0">
                    <a:latin typeface="Times New Roman" pitchFamily="18" charset="0"/>
                    <a:cs typeface="Times New Roman" pitchFamily="18" charset="0"/>
                  </a:rPr>
                  <a:t>только один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73" y="2639439"/>
                <a:ext cx="8066282" cy="646331"/>
              </a:xfrm>
              <a:prstGeom prst="rect">
                <a:avLst/>
              </a:prstGeom>
              <a:blipFill rotWithShape="1">
                <a:blip r:embed="rId11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 стрелкой 26"/>
          <p:cNvCxnSpPr/>
          <p:nvPr/>
        </p:nvCxnSpPr>
        <p:spPr>
          <a:xfrm flipV="1">
            <a:off x="2652746" y="3839424"/>
            <a:ext cx="1199174" cy="68160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4775438" y="3671373"/>
            <a:ext cx="1199174" cy="68160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48221" y="4333169"/>
                <a:ext cx="4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𝑴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221" y="4333169"/>
                <a:ext cx="447558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1756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Овал 29"/>
          <p:cNvSpPr/>
          <p:nvPr/>
        </p:nvSpPr>
        <p:spPr>
          <a:xfrm>
            <a:off x="4732414" y="4341525"/>
            <a:ext cx="54000" cy="54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86778" y="3718258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8" y="3718258"/>
                <a:ext cx="380232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637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76899"/>
              </p:ext>
            </p:extLst>
          </p:nvPr>
        </p:nvGraphicFramePr>
        <p:xfrm>
          <a:off x="-46037" y="-23664"/>
          <a:ext cx="9217024" cy="5187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821"/>
                <a:gridCol w="3024336"/>
                <a:gridCol w="3518867"/>
              </a:tblGrid>
              <a:tr h="641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Сложение векторов</a:t>
                      </a:r>
                      <a:endParaRPr lang="ru-RU" sz="2000" i="1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55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216000" marB="13716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5CD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30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444500" algn="l"/>
                        </a:tabLst>
                        <a:defRPr/>
                      </a:pPr>
                      <a:r>
                        <a:rPr lang="ru-RU" sz="1800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 треугольника</a:t>
                      </a:r>
                    </a:p>
                  </a:txBody>
                  <a:tcPr marL="137160" marR="137160" marT="108000" marB="72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 параллелограмма </a:t>
                      </a:r>
                      <a:endParaRPr lang="en-US" sz="1800" u="sng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/>
                    </a:p>
                  </a:txBody>
                  <a:tcPr marL="137160" marR="137160" marT="108000" marB="72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ru-RU" sz="1800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 многоугольника</a:t>
                      </a:r>
                      <a:endParaRPr lang="en-US" sz="1800" u="sng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324000" marT="108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</a:tr>
              <a:tr h="35610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Вычитание векторов</a:t>
                      </a:r>
                      <a:endParaRPr lang="ru-RU" sz="2000" b="1" i="1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55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08000" marB="72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5CD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9931">
                <a:tc gridSpan="3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137160" marR="137160" marT="72000" marB="72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2802" y="2132544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02" y="2132544"/>
                <a:ext cx="340285" cy="307777"/>
              </a:xfrm>
              <a:prstGeom prst="rect">
                <a:avLst/>
              </a:prstGeom>
              <a:blipFill rotWithShape="1">
                <a:blip r:embed="rId2"/>
                <a:stretch>
                  <a:fillRect t="-2000" r="-1428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980101" y="2101358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101" y="2101358"/>
                <a:ext cx="340285" cy="307777"/>
              </a:xfrm>
              <a:prstGeom prst="rect">
                <a:avLst/>
              </a:prstGeom>
              <a:blipFill rotWithShape="1">
                <a:blip r:embed="rId3"/>
                <a:stretch>
                  <a:fillRect t="-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5393" y="1361414"/>
                <a:ext cx="348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93" y="1361414"/>
                <a:ext cx="348172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1961" r="-1403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142270" y="1399002"/>
                <a:ext cx="348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270" y="1399002"/>
                <a:ext cx="348172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1961" r="-12069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88824" y="2039018"/>
                <a:ext cx="3400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824" y="2039018"/>
                <a:ext cx="340028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12727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08036" y="1517182"/>
                <a:ext cx="3400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036" y="1517182"/>
                <a:ext cx="340028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41019" y="2335981"/>
                <a:ext cx="3550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019" y="2335981"/>
                <a:ext cx="355034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1961" r="-1034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Овал 42"/>
          <p:cNvSpPr/>
          <p:nvPr/>
        </p:nvSpPr>
        <p:spPr>
          <a:xfrm>
            <a:off x="2241007" y="2025162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rot="21220677" flipV="1">
            <a:off x="4790524" y="1824033"/>
            <a:ext cx="204617" cy="614033"/>
          </a:xfrm>
          <a:prstGeom prst="straightConnector1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21220677">
            <a:off x="3434083" y="1520946"/>
            <a:ext cx="1527853" cy="377035"/>
          </a:xfrm>
          <a:prstGeom prst="straightConnector1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 rot="21220677">
            <a:off x="4810130" y="2429236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 rot="21220677">
            <a:off x="4945694" y="1794660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 rot="21220677">
            <a:off x="3409881" y="1591114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rot="21220677">
            <a:off x="3305942" y="2151955"/>
            <a:ext cx="1527853" cy="37703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21220677" flipV="1">
            <a:off x="3247782" y="1615612"/>
            <a:ext cx="204617" cy="61403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46" idx="3"/>
          </p:cNvCxnSpPr>
          <p:nvPr/>
        </p:nvCxnSpPr>
        <p:spPr>
          <a:xfrm rot="21220677" flipV="1">
            <a:off x="3254298" y="1914009"/>
            <a:ext cx="1714498" cy="2268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 rot="21220677">
            <a:off x="3272001" y="2213490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732428" y="1667290"/>
            <a:ext cx="1527853" cy="37703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28112" y="2039562"/>
            <a:ext cx="1741695" cy="23699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715647" y="1648127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528112" y="1662527"/>
            <a:ext cx="204617" cy="61403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514443" y="2262160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23109" y="1783979"/>
                <a:ext cx="336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09" y="1783979"/>
                <a:ext cx="336952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1336861" y="1527848"/>
                <a:ext cx="333746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861" y="1527848"/>
                <a:ext cx="333746" cy="339837"/>
              </a:xfrm>
              <a:prstGeom prst="rect">
                <a:avLst/>
              </a:prstGeom>
              <a:blipFill rotWithShape="1">
                <a:blip r:embed="rId10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976350" y="2139285"/>
                <a:ext cx="660374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4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350" y="2139285"/>
                <a:ext cx="660374" cy="339837"/>
              </a:xfrm>
              <a:prstGeom prst="rect">
                <a:avLst/>
              </a:prstGeom>
              <a:blipFill rotWithShape="1">
                <a:blip r:embed="rId11"/>
                <a:stretch>
                  <a:fillRect r="-7407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040510" y="1735625"/>
                <a:ext cx="336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510" y="1735625"/>
                <a:ext cx="336952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777801" y="2276239"/>
                <a:ext cx="333746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801" y="2276239"/>
                <a:ext cx="333746" cy="339837"/>
              </a:xfrm>
              <a:prstGeom prst="rect">
                <a:avLst/>
              </a:prstGeom>
              <a:blipFill rotWithShape="1">
                <a:blip r:embed="rId13"/>
                <a:stretch>
                  <a:fillRect r="-14815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671815" y="1719594"/>
                <a:ext cx="660374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4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815" y="1719594"/>
                <a:ext cx="660374" cy="339837"/>
              </a:xfrm>
              <a:prstGeom prst="rect">
                <a:avLst/>
              </a:prstGeom>
              <a:blipFill rotWithShape="1">
                <a:blip r:embed="rId14"/>
                <a:stretch>
                  <a:fillRect r="-6422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Прямая со стрелкой 55"/>
          <p:cNvCxnSpPr/>
          <p:nvPr/>
        </p:nvCxnSpPr>
        <p:spPr>
          <a:xfrm flipV="1">
            <a:off x="6078563" y="1516965"/>
            <a:ext cx="903180" cy="534693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6981743" y="1516964"/>
            <a:ext cx="754717" cy="53469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736461" y="2051658"/>
            <a:ext cx="1029040" cy="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 flipV="1">
            <a:off x="8407982" y="1574133"/>
            <a:ext cx="357519" cy="48509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>
            <a:off x="7607617" y="1574133"/>
            <a:ext cx="800365" cy="686026"/>
          </a:xfrm>
          <a:prstGeom prst="straightConnector1">
            <a:avLst/>
          </a:prstGeom>
          <a:ln w="28575">
            <a:solidFill>
              <a:srgbClr val="9044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 flipV="1">
            <a:off x="6098080" y="2055883"/>
            <a:ext cx="1509537" cy="204276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301201" y="1561469"/>
                <a:ext cx="267514" cy="244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201" y="1561469"/>
                <a:ext cx="267514" cy="244351"/>
              </a:xfrm>
              <a:prstGeom prst="rect">
                <a:avLst/>
              </a:prstGeom>
              <a:blipFill rotWithShape="1">
                <a:blip r:embed="rId15"/>
                <a:stretch>
                  <a:fillRect t="-2500" r="-31818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7296968" y="1504319"/>
                <a:ext cx="264969" cy="269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968" y="1504319"/>
                <a:ext cx="264969" cy="269804"/>
              </a:xfrm>
              <a:prstGeom prst="rect">
                <a:avLst/>
              </a:prstGeom>
              <a:blipFill rotWithShape="1">
                <a:blip r:embed="rId16"/>
                <a:stretch>
                  <a:fillRect r="-37209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8088520" y="1797703"/>
                <a:ext cx="250969" cy="244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520" y="1797703"/>
                <a:ext cx="250969" cy="244351"/>
              </a:xfrm>
              <a:prstGeom prst="rect">
                <a:avLst/>
              </a:prstGeom>
              <a:blipFill rotWithShape="1">
                <a:blip r:embed="rId17"/>
                <a:stretch>
                  <a:fillRect t="-2500" r="-34146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8537806" y="1619884"/>
                <a:ext cx="270059" cy="269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𝒅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806" y="1619884"/>
                <a:ext cx="270059" cy="269804"/>
              </a:xfrm>
              <a:prstGeom prst="rect">
                <a:avLst/>
              </a:prstGeom>
              <a:blipFill rotWithShape="1">
                <a:blip r:embed="rId18"/>
                <a:stretch>
                  <a:fillRect r="-34091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7812138" y="1699572"/>
                <a:ext cx="257332" cy="244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𝒆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138" y="1699572"/>
                <a:ext cx="257332" cy="244351"/>
              </a:xfrm>
              <a:prstGeom prst="rect">
                <a:avLst/>
              </a:prstGeom>
              <a:blipFill rotWithShape="1">
                <a:blip r:embed="rId19"/>
                <a:stretch>
                  <a:fillRect t="-2500" r="-33333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 rot="480000">
                <a:off x="6008015" y="2135443"/>
                <a:ext cx="1597871" cy="339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4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1400" b="1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𝒄</m:t>
                          </m:r>
                        </m:e>
                      </m:acc>
                      <m:r>
                        <a:rPr lang="en-US" sz="1400" b="1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𝒅</m:t>
                          </m:r>
                        </m:e>
                      </m:acc>
                      <m:r>
                        <a:rPr lang="en-US" sz="1400" b="1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𝒆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80000">
                <a:off x="6008015" y="2135443"/>
                <a:ext cx="1597871" cy="339837"/>
              </a:xfrm>
              <a:prstGeom prst="rect">
                <a:avLst/>
              </a:prstGeom>
              <a:blipFill rotWithShape="1">
                <a:blip r:embed="rId20"/>
                <a:stretch>
                  <a:fillRect r="-2230" b="-107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827584" y="4021302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021302"/>
                <a:ext cx="375616" cy="338554"/>
              </a:xfrm>
              <a:prstGeom prst="rect">
                <a:avLst/>
              </a:prstGeom>
              <a:blipFill rotWithShape="1">
                <a:blip r:embed="rId21"/>
                <a:stretch>
                  <a:fillRect t="-5455" r="-1311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227258" y="3377555"/>
                <a:ext cx="3713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258" y="3377555"/>
                <a:ext cx="371320" cy="338554"/>
              </a:xfrm>
              <a:prstGeom prst="rect">
                <a:avLst/>
              </a:prstGeom>
              <a:blipFill rotWithShape="1">
                <a:blip r:embed="rId22"/>
                <a:stretch>
                  <a:fillRect t="-5357" r="-1475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492604" y="4494608"/>
                <a:ext cx="362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604" y="4494608"/>
                <a:ext cx="362983" cy="338554"/>
              </a:xfrm>
              <a:prstGeom prst="rect">
                <a:avLst/>
              </a:prstGeom>
              <a:blipFill rotWithShape="1">
                <a:blip r:embed="rId23"/>
                <a:stretch>
                  <a:fillRect t="-5357" r="-1355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Овал 54"/>
          <p:cNvSpPr/>
          <p:nvPr/>
        </p:nvSpPr>
        <p:spPr>
          <a:xfrm>
            <a:off x="2553838" y="4518523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1181836" y="4185949"/>
            <a:ext cx="1370590" cy="34781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64" idx="5"/>
            <a:endCxn id="55" idx="1"/>
          </p:cNvCxnSpPr>
          <p:nvPr/>
        </p:nvCxnSpPr>
        <p:spPr>
          <a:xfrm>
            <a:off x="1527861" y="3711891"/>
            <a:ext cx="1030195" cy="8108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503279" y="3687309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 стрелкой 64"/>
          <p:cNvCxnSpPr/>
          <p:nvPr/>
        </p:nvCxnSpPr>
        <p:spPr>
          <a:xfrm flipV="1">
            <a:off x="1181836" y="3702517"/>
            <a:ext cx="332243" cy="47997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1167436" y="4171549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577055" y="4347562"/>
                <a:ext cx="336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055" y="4347562"/>
                <a:ext cx="336952" cy="307777"/>
              </a:xfrm>
              <a:prstGeom prst="rect">
                <a:avLst/>
              </a:prstGeom>
              <a:blipFill rotWithShape="1">
                <a:blip r:embed="rId24"/>
                <a:stretch>
                  <a:fillRect t="-1961" r="-12727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053419" y="3689119"/>
                <a:ext cx="333746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419" y="3689119"/>
                <a:ext cx="333746" cy="339837"/>
              </a:xfrm>
              <a:prstGeom prst="rect">
                <a:avLst/>
              </a:prstGeom>
              <a:blipFill rotWithShape="1">
                <a:blip r:embed="rId25"/>
                <a:stretch>
                  <a:fillRect r="-12727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 rot="2300301">
                <a:off x="1802405" y="3846223"/>
                <a:ext cx="660373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400" b="1" i="1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00301">
                <a:off x="1802405" y="3846223"/>
                <a:ext cx="660373" cy="339837"/>
              </a:xfrm>
              <a:prstGeom prst="rect">
                <a:avLst/>
              </a:prstGeom>
              <a:blipFill rotWithShape="1">
                <a:blip r:embed="rId26"/>
                <a:stretch>
                  <a:fillRect r="-1667" b="-10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933078" y="3653349"/>
                <a:ext cx="362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078" y="3653349"/>
                <a:ext cx="362983" cy="338554"/>
              </a:xfrm>
              <a:prstGeom prst="rect">
                <a:avLst/>
              </a:prstGeom>
              <a:blipFill rotWithShape="1">
                <a:blip r:embed="rId27"/>
                <a:stretch>
                  <a:fillRect t="-5357" r="-1333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429169" y="4465444"/>
                <a:ext cx="3713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169" y="4465444"/>
                <a:ext cx="371320" cy="338554"/>
              </a:xfrm>
              <a:prstGeom prst="rect">
                <a:avLst/>
              </a:prstGeom>
              <a:blipFill rotWithShape="1">
                <a:blip r:embed="rId28"/>
                <a:stretch>
                  <a:fillRect t="-5455" r="-1311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Овал 71"/>
          <p:cNvSpPr/>
          <p:nvPr/>
        </p:nvSpPr>
        <p:spPr>
          <a:xfrm>
            <a:off x="7606404" y="4436644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 стрелкой 72"/>
          <p:cNvCxnSpPr/>
          <p:nvPr/>
        </p:nvCxnSpPr>
        <p:spPr>
          <a:xfrm flipV="1">
            <a:off x="7620804" y="3968577"/>
            <a:ext cx="332243" cy="479972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/>
          <p:cNvSpPr/>
          <p:nvPr/>
        </p:nvSpPr>
        <p:spPr>
          <a:xfrm>
            <a:off x="7938647" y="3954177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 стрелкой 74"/>
          <p:cNvCxnSpPr/>
          <p:nvPr/>
        </p:nvCxnSpPr>
        <p:spPr>
          <a:xfrm>
            <a:off x="6582457" y="3620763"/>
            <a:ext cx="1370590" cy="34781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6576209" y="3640802"/>
            <a:ext cx="1030195" cy="8108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110250" y="3515419"/>
                <a:ext cx="336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250" y="3515419"/>
                <a:ext cx="336952" cy="307777"/>
              </a:xfrm>
              <a:prstGeom prst="rect">
                <a:avLst/>
              </a:prstGeom>
              <a:blipFill rotWithShape="1">
                <a:blip r:embed="rId29"/>
                <a:stretch>
                  <a:fillRect t="-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698880" y="4055139"/>
                <a:ext cx="468397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880" y="4055139"/>
                <a:ext cx="468397" cy="339837"/>
              </a:xfrm>
              <a:prstGeom prst="rect">
                <a:avLst/>
              </a:prstGeom>
              <a:blipFill rotWithShape="1">
                <a:blip r:embed="rId30"/>
                <a:stretch>
                  <a:fillRect r="-9091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 rot="2310890">
                <a:off x="6510790" y="3977610"/>
                <a:ext cx="956351" cy="357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400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ru-RU" sz="1400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400" b="1" i="1"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10890">
                <a:off x="6510790" y="3977610"/>
                <a:ext cx="956351" cy="357085"/>
              </a:xfrm>
              <a:prstGeom prst="rect">
                <a:avLst/>
              </a:prstGeom>
              <a:blipFill rotWithShape="1">
                <a:blip r:embed="rId31"/>
                <a:stretch>
                  <a:fillRect b="-6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Прямая со стрелкой 79"/>
          <p:cNvCxnSpPr/>
          <p:nvPr/>
        </p:nvCxnSpPr>
        <p:spPr>
          <a:xfrm flipV="1">
            <a:off x="5137003" y="3532476"/>
            <a:ext cx="332243" cy="47997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3635896" y="3635842"/>
            <a:ext cx="1370590" cy="34781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161106" y="3493906"/>
                <a:ext cx="37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106" y="3493906"/>
                <a:ext cx="371447" cy="369332"/>
              </a:xfrm>
              <a:prstGeom prst="rect">
                <a:avLst/>
              </a:prstGeom>
              <a:blipFill rotWithShape="1">
                <a:blip r:embed="rId32"/>
                <a:stretch>
                  <a:fillRect t="-22951" r="-2459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966384" y="3530142"/>
                <a:ext cx="367665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384" y="3530142"/>
                <a:ext cx="367665" cy="410305"/>
              </a:xfrm>
              <a:prstGeom prst="rect">
                <a:avLst/>
              </a:prstGeom>
              <a:blipFill rotWithShape="1">
                <a:blip r:embed="rId33"/>
                <a:stretch>
                  <a:fillRect r="-21667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Прямоугольник 99"/>
              <p:cNvSpPr/>
              <p:nvPr/>
            </p:nvSpPr>
            <p:spPr>
              <a:xfrm>
                <a:off x="3559543" y="4310782"/>
                <a:ext cx="2024913" cy="4104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ru-RU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b="1" i="1">
                          <a:solidFill>
                            <a:srgbClr val="002060"/>
                          </a:solidFill>
                          <a:latin typeface="Cambria Math"/>
                        </a:rPr>
                        <m:t>+(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ru-RU" b="1" i="1">
                          <a:solidFill>
                            <a:srgbClr val="00206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0" name="Прямоугольник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543" y="4310782"/>
                <a:ext cx="2024913" cy="410497"/>
              </a:xfrm>
              <a:prstGeom prst="rect">
                <a:avLst/>
              </a:prstGeom>
              <a:blipFill rotWithShape="1">
                <a:blip r:embed="rId34"/>
                <a:stretch>
                  <a:fillRect r="-3293" b="-21739"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Овал 100"/>
          <p:cNvSpPr/>
          <p:nvPr/>
        </p:nvSpPr>
        <p:spPr>
          <a:xfrm>
            <a:off x="6548895" y="3610509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6219415" y="3441232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415" y="3441232"/>
                <a:ext cx="375616" cy="338554"/>
              </a:xfrm>
              <a:prstGeom prst="rect">
                <a:avLst/>
              </a:prstGeom>
              <a:blipFill rotWithShape="1">
                <a:blip r:embed="rId36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794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7931722"/>
                  </p:ext>
                </p:extLst>
              </p:nvPr>
            </p:nvGraphicFramePr>
            <p:xfrm>
              <a:off x="-46037" y="-23664"/>
              <a:ext cx="9217024" cy="5187702"/>
            </p:xfrm>
            <a:graphic>
              <a:graphicData uri="http://schemas.openxmlformats.org/drawingml/2006/table">
                <a:tbl>
                  <a:tblPr firstRow="1" bandRow="1">
                    <a:effectLst/>
                    <a:tableStyleId>{5C22544A-7EE6-4342-B048-85BDC9FD1C3A}</a:tableStyleId>
                  </a:tblPr>
                  <a:tblGrid>
                    <a:gridCol w="3897957"/>
                    <a:gridCol w="5319067"/>
                  </a:tblGrid>
                  <a:tr h="641771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Умножение</a:t>
                          </a:r>
                          <a:r>
                            <a:rPr lang="ru-RU" sz="2400" i="1" baseline="0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вектора на число</a:t>
                          </a:r>
                          <a:endParaRPr lang="ru-RU" sz="1600" i="1" dirty="0" smtClean="0">
                            <a:solidFill>
                              <a:schemeClr val="bg1"/>
                            </a:solidFill>
                            <a:effectLst>
                              <a:glow rad="63500">
                                <a:schemeClr val="tx1">
                                  <a:alpha val="55000"/>
                                </a:schemeClr>
                              </a:glow>
                            </a:effectLst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21600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69804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466542">
                    <a:tc>
                      <a:txBody>
                        <a:bodyPr/>
                        <a:lstStyle/>
                        <a:p>
                          <a:pPr marL="177800" indent="0" algn="l"/>
                          <a:r>
                            <a:rPr lang="ru-RU" sz="1800" b="1" dirty="0" smtClean="0">
                              <a:solidFill>
                                <a:srgbClr val="C0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Произведением</a:t>
                          </a:r>
                          <a:endParaRPr lang="ru-RU" sz="1800" b="0" dirty="0" smtClean="0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77800" indent="0" algn="l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ненулевого вектора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800" dirty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на число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oMath>
                          </a14:m>
                          <a:endParaRPr lang="en-US" sz="1800" b="1" dirty="0" smtClean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77800" indent="0" algn="l"/>
                          <a:r>
                            <a:rPr lang="ru-RU" sz="1800" dirty="0">
                              <a:latin typeface="Times New Roman" pitchFamily="18" charset="0"/>
                              <a:cs typeface="Times New Roman" pitchFamily="18" charset="0"/>
                            </a:rPr>
                            <a:t>называется такой вектор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sz="1800" b="1" i="1" dirty="0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dirty="0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</a:p>
                        <a:p>
                          <a:pPr marL="177800" indent="0" algn="l"/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длина </a:t>
                          </a:r>
                          <a:r>
                            <a:rPr lang="ru-RU" sz="1800" dirty="0">
                              <a:latin typeface="Times New Roman" pitchFamily="18" charset="0"/>
                              <a:cs typeface="Times New Roman" pitchFamily="18" charset="0"/>
                            </a:rPr>
                            <a:t>которого </a:t>
                          </a:r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равна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1800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dirty="0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ru-RU" sz="1800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1800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sz="1800" i="1" dirty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i="1" dirty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endParaRPr lang="en-US" sz="18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08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7800" indent="0" algn="l"/>
                          <a:endParaRPr lang="en-US" sz="18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08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  <a:tr h="1296144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Свойства произведения вектора на число</a:t>
                          </a:r>
                          <a:endParaRPr lang="ru-RU" sz="2000" b="0" i="0" dirty="0" smtClean="0">
                            <a:solidFill>
                              <a:srgbClr val="002060"/>
                            </a:solidFill>
                            <a:effectLst>
                              <a:glow rad="63500">
                                <a:schemeClr val="tx1">
                                  <a:alpha val="55000"/>
                                </a:schemeClr>
                              </a:glow>
                            </a:effectLst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08000" marB="7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>
                            <a:alpha val="7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706096">
                    <a:tc gridSpan="2">
                      <a:txBody>
                        <a:bodyPr/>
                        <a:lstStyle/>
                        <a:p>
                          <a:pPr marL="179388" indent="0"/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Лемма.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Если </a:t>
                          </a:r>
                          <a:r>
                            <a:rPr lang="ru-RU" dirty="0">
                              <a:latin typeface="Times New Roman" pitchFamily="18" charset="0"/>
                              <a:cs typeface="Times New Roman" pitchFamily="18" charset="0"/>
                            </a:rPr>
                            <a:t>векторы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dirty="0">
                              <a:latin typeface="Times New Roman" pitchFamily="18" charset="0"/>
                              <a:cs typeface="Times New Roman" pitchFamily="18" charset="0"/>
                            </a:rPr>
                            <a:t> и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i="1" dirty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𝑏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dirty="0">
                              <a:latin typeface="Times New Roman" pitchFamily="18" charset="0"/>
                              <a:cs typeface="Times New Roman" pitchFamily="18" charset="0"/>
                            </a:rPr>
                            <a:t> коллинеарны и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i="1" dirty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e>
                              </m:acc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≠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i="1" dirty="0" smtClean="0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0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dirty="0"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179388" indent="0"/>
                          <a:r>
                            <a:rPr lang="ru-RU" dirty="0">
                              <a:latin typeface="Times New Roman" pitchFamily="18" charset="0"/>
                              <a:cs typeface="Times New Roman" pitchFamily="18" charset="0"/>
                            </a:rPr>
                            <a:t>то существует такое число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/>
                                  <a:cs typeface="Times New Roman" pitchFamily="18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, что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ru-RU" i="1" dirty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𝑏</m:t>
                                  </m:r>
                                </m:e>
                              </m:acc>
                              <m:r>
                                <a:rPr lang="en-US" b="0" i="0" dirty="0" smtClean="0">
                                  <a:latin typeface="Cambria Math"/>
                                  <a:cs typeface="Times New Roman" pitchFamily="18" charset="0"/>
                                </a:rPr>
                                <m:t>=</m:t>
                              </m:r>
                              <m:r>
                                <a:rPr lang="en-US" b="0" i="1" dirty="0" smtClean="0">
                                  <a:latin typeface="Cambria Math"/>
                                  <a:cs typeface="Times New Roman" pitchFamily="18" charset="0"/>
                                </a:rPr>
                                <m:t>𝑘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i="1" dirty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latin typeface="Cambria Math"/>
                                      <a:cs typeface="Times New Roman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</a:p>
                        <a:p>
                          <a:pPr marL="179388" indent="0"/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72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BFFEB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7931722"/>
                  </p:ext>
                </p:extLst>
              </p:nvPr>
            </p:nvGraphicFramePr>
            <p:xfrm>
              <a:off x="-46037" y="-23664"/>
              <a:ext cx="9217024" cy="5187702"/>
            </p:xfrm>
            <a:graphic>
              <a:graphicData uri="http://schemas.openxmlformats.org/drawingml/2006/table">
                <a:tbl>
                  <a:tblPr firstRow="1" bandRow="1">
                    <a:effectLst/>
                    <a:tableStyleId>{5C22544A-7EE6-4342-B048-85BDC9FD1C3A}</a:tableStyleId>
                  </a:tblPr>
                  <a:tblGrid>
                    <a:gridCol w="3897957"/>
                    <a:gridCol w="5319067"/>
                  </a:tblGrid>
                  <a:tr h="718920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Умножение</a:t>
                          </a:r>
                          <a:r>
                            <a:rPr lang="ru-RU" sz="2400" i="1" baseline="0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вектора на число</a:t>
                          </a:r>
                          <a:endParaRPr lang="ru-RU" sz="1600" i="1" dirty="0" smtClean="0">
                            <a:solidFill>
                              <a:schemeClr val="bg1"/>
                            </a:solidFill>
                            <a:effectLst>
                              <a:glow rad="63500">
                                <a:schemeClr val="tx1">
                                  <a:alpha val="55000"/>
                                </a:schemeClr>
                              </a:glow>
                            </a:effectLst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21600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69804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46654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08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48963" r="-136776" b="-204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177800" indent="0" algn="l"/>
                          <a:endParaRPr lang="en-US" sz="18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08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BFFEB"/>
                        </a:solidFill>
                      </a:tcPr>
                    </a:tc>
                  </a:tr>
                  <a:tr h="1296144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 smtClean="0">
                              <a:solidFill>
                                <a:srgbClr val="00206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Свойства произведения вектора на число</a:t>
                          </a:r>
                          <a:endParaRPr lang="ru-RU" sz="2000" b="0" i="0" dirty="0" smtClean="0">
                            <a:solidFill>
                              <a:srgbClr val="002060"/>
                            </a:solidFill>
                            <a:effectLst>
                              <a:glow rad="63500">
                                <a:schemeClr val="tx1">
                                  <a:alpha val="55000"/>
                                </a:schemeClr>
                              </a:glow>
                            </a:effectLst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08000" marB="720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>
                            <a:alpha val="70000"/>
                          </a:srgb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706096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72000" marB="72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203929" r="-66" b="-35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53570" y="940995"/>
                <a:ext cx="2440002" cy="5872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</m:acc>
                      <m:r>
                        <a:rPr lang="ru-RU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570" y="940995"/>
                <a:ext cx="2440002" cy="587277"/>
              </a:xfrm>
              <a:prstGeom prst="rect">
                <a:avLst/>
              </a:prstGeom>
              <a:blipFill rotWithShape="1">
                <a:blip r:embed="rId4"/>
                <a:stretch>
                  <a:fillRect b="-278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286082" y="1643462"/>
                <a:ext cx="2281064" cy="4456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000" i="1" dirty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sz="2000" i="1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↑↑</m:t>
                      </m:r>
                      <m:acc>
                        <m:accPr>
                          <m:chr m:val="⃗"/>
                          <m:ctrlPr>
                            <a:rPr lang="ru-RU" sz="2000" i="1" dirty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sz="2000" i="1" dirty="0">
                          <a:latin typeface="Cambria Math"/>
                        </a:rPr>
                        <m:t>, </m:t>
                      </m:r>
                      <m:r>
                        <a:rPr lang="ru-RU" sz="2000" i="1" dirty="0">
                          <a:latin typeface="Cambria Math"/>
                        </a:rPr>
                        <m:t>если </m:t>
                      </m:r>
                      <m:r>
                        <a:rPr lang="en-US" sz="2000" b="1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20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0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082" y="1643462"/>
                <a:ext cx="2281064" cy="445635"/>
              </a:xfrm>
              <a:prstGeom prst="rect">
                <a:avLst/>
              </a:prstGeom>
              <a:blipFill rotWithShape="1">
                <a:blip r:embed="rId5"/>
                <a:stretch>
                  <a:fillRect t="-4110" r="-1070" b="-246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586271" y="1629993"/>
                <a:ext cx="2234201" cy="4456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000" i="1" dirty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sz="2000" i="1" dirty="0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↑↓</m:t>
                      </m:r>
                      <m:acc>
                        <m:accPr>
                          <m:chr m:val="⃗"/>
                          <m:ctrlPr>
                            <a:rPr lang="ru-RU" sz="2000" i="1" dirty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i="1" dirty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sz="2000" i="1" dirty="0">
                          <a:latin typeface="Cambria Math"/>
                        </a:rPr>
                        <m:t>, </m:t>
                      </m:r>
                      <m:r>
                        <a:rPr lang="ru-RU" sz="2000" i="1" dirty="0">
                          <a:latin typeface="Cambria Math"/>
                        </a:rPr>
                        <m:t>если </m:t>
                      </m:r>
                      <m:r>
                        <a:rPr lang="en-US" sz="2000" b="1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20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000" b="1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271" y="1629993"/>
                <a:ext cx="2234201" cy="445635"/>
              </a:xfrm>
              <a:prstGeom prst="rect">
                <a:avLst/>
              </a:prstGeom>
              <a:blipFill rotWithShape="1">
                <a:blip r:embed="rId6"/>
                <a:stretch>
                  <a:fillRect t="-4110" r="-5995" b="-246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2962763"/>
                <a:ext cx="1608774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𝑘𝑙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𝑙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62763"/>
                <a:ext cx="160877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1149" r="-3401" b="-2299"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84402" y="2962763"/>
                <a:ext cx="2109231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𝑙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ru-RU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𝑙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402" y="2962763"/>
                <a:ext cx="2109231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1149" r="-6383" b="-2299"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663038" y="2931284"/>
                <a:ext cx="2225802" cy="432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ru-RU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038" y="2931284"/>
                <a:ext cx="2225802" cy="432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/>
          <p:nvPr/>
        </p:nvCxnSpPr>
        <p:spPr>
          <a:xfrm flipV="1">
            <a:off x="5724128" y="4002962"/>
            <a:ext cx="1099481" cy="381293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7011538" y="4058510"/>
            <a:ext cx="1888898" cy="655062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32476" y="3864446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70C0"/>
                              </a:solidFill>
                              <a:effectLst>
                                <a:outerShdw blurRad="50800" dist="38100" dir="5400000" algn="t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effectLst>
                                <a:outerShdw blurRad="50800" dist="38100" dir="5400000" algn="t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70C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476" y="3864446"/>
                <a:ext cx="380232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9836" r="-25806" b="-34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836875" y="3975544"/>
                <a:ext cx="377026" cy="410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effectLst>
                                <a:outerShdw blurRad="50800" dist="38100" dir="5400000" algn="t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50800" dist="38100" dir="5400000" algn="t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875" y="3975544"/>
                <a:ext cx="377026" cy="410497"/>
              </a:xfrm>
              <a:prstGeom prst="rect">
                <a:avLst/>
              </a:prstGeom>
              <a:blipFill rotWithShape="1">
                <a:blip r:embed="rId11"/>
                <a:stretch>
                  <a:fillRect r="-29508" b="-34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093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152803"/>
              </p:ext>
            </p:extLst>
          </p:nvPr>
        </p:nvGraphicFramePr>
        <p:xfrm>
          <a:off x="-46037" y="-23664"/>
          <a:ext cx="9217024" cy="5187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821"/>
                <a:gridCol w="3024336"/>
                <a:gridCol w="3518867"/>
              </a:tblGrid>
              <a:tr h="641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Сложение векторов</a:t>
                      </a:r>
                      <a:endParaRPr lang="ru-RU" sz="2000" i="1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55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216000" marB="13716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5CD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30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444500" algn="l"/>
                        </a:tabLst>
                        <a:defRPr/>
                      </a:pPr>
                      <a:r>
                        <a:rPr lang="ru-RU" sz="1800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 треугольника</a:t>
                      </a:r>
                    </a:p>
                  </a:txBody>
                  <a:tcPr marL="137160" marR="137160" marT="108000" marB="72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 параллелограмма </a:t>
                      </a:r>
                      <a:endParaRPr lang="en-US" sz="1800" u="sng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/>
                    </a:p>
                  </a:txBody>
                  <a:tcPr marL="137160" marR="137160" marT="108000" marB="72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ru-RU" sz="1800" u="sng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 многоугольника</a:t>
                      </a:r>
                      <a:endParaRPr lang="en-US" sz="1800" u="sng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324000" marT="108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</a:tr>
              <a:tr h="35610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Вычитание векторов</a:t>
                      </a:r>
                      <a:endParaRPr lang="ru-RU" sz="2000" b="1" i="1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55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08000" marB="72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B5CD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9931">
                <a:tc gridSpan="3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137160" marR="137160" marT="72000" marB="72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F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2802" y="2132544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02" y="2132544"/>
                <a:ext cx="340285" cy="307777"/>
              </a:xfrm>
              <a:prstGeom prst="rect">
                <a:avLst/>
              </a:prstGeom>
              <a:blipFill rotWithShape="1">
                <a:blip r:embed="rId2"/>
                <a:stretch>
                  <a:fillRect t="-2000" r="-14286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980101" y="2101358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101" y="2101358"/>
                <a:ext cx="340285" cy="307777"/>
              </a:xfrm>
              <a:prstGeom prst="rect">
                <a:avLst/>
              </a:prstGeom>
              <a:blipFill rotWithShape="1">
                <a:blip r:embed="rId3"/>
                <a:stretch>
                  <a:fillRect t="-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5393" y="1361414"/>
                <a:ext cx="348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93" y="1361414"/>
                <a:ext cx="348172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1961" r="-1403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142270" y="1399002"/>
                <a:ext cx="348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270" y="1399002"/>
                <a:ext cx="348172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1961" r="-12069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88824" y="2039018"/>
                <a:ext cx="3400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824" y="2039018"/>
                <a:ext cx="340028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12727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08036" y="1517182"/>
                <a:ext cx="3400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036" y="1517182"/>
                <a:ext cx="340028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41019" y="2335981"/>
                <a:ext cx="3550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019" y="2335981"/>
                <a:ext cx="355034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1961" r="-1034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Овал 42"/>
          <p:cNvSpPr/>
          <p:nvPr/>
        </p:nvSpPr>
        <p:spPr>
          <a:xfrm>
            <a:off x="2241007" y="2025162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rot="21220677" flipV="1">
            <a:off x="4790524" y="1824033"/>
            <a:ext cx="204617" cy="614033"/>
          </a:xfrm>
          <a:prstGeom prst="straightConnector1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21220677">
            <a:off x="3434083" y="1520946"/>
            <a:ext cx="1527853" cy="377035"/>
          </a:xfrm>
          <a:prstGeom prst="straightConnector1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 rot="21220677">
            <a:off x="4810130" y="2429236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 rot="21220677">
            <a:off x="4945694" y="1794660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 rot="21220677">
            <a:off x="3409881" y="1591114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rot="21220677">
            <a:off x="3297626" y="2147465"/>
            <a:ext cx="1527853" cy="37703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21220677" flipV="1">
            <a:off x="3247782" y="1615612"/>
            <a:ext cx="204617" cy="61403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46" idx="3"/>
          </p:cNvCxnSpPr>
          <p:nvPr/>
        </p:nvCxnSpPr>
        <p:spPr>
          <a:xfrm rot="21220677" flipV="1">
            <a:off x="3254298" y="1914009"/>
            <a:ext cx="1714498" cy="2268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 rot="21220677">
            <a:off x="3272001" y="2213490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732428" y="1667290"/>
            <a:ext cx="1527853" cy="37703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28112" y="2039562"/>
            <a:ext cx="1741695" cy="23699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715647" y="1648127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528112" y="1662527"/>
            <a:ext cx="204617" cy="61403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514443" y="2262160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23109" y="1783979"/>
                <a:ext cx="336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09" y="1783979"/>
                <a:ext cx="336952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1336861" y="1527848"/>
                <a:ext cx="333746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861" y="1527848"/>
                <a:ext cx="333746" cy="339837"/>
              </a:xfrm>
              <a:prstGeom prst="rect">
                <a:avLst/>
              </a:prstGeom>
              <a:blipFill rotWithShape="1">
                <a:blip r:embed="rId10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976350" y="2139285"/>
                <a:ext cx="660374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4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350" y="2139285"/>
                <a:ext cx="660374" cy="339837"/>
              </a:xfrm>
              <a:prstGeom prst="rect">
                <a:avLst/>
              </a:prstGeom>
              <a:blipFill rotWithShape="1">
                <a:blip r:embed="rId11"/>
                <a:stretch>
                  <a:fillRect r="-7407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040510" y="1735625"/>
                <a:ext cx="336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510" y="1735625"/>
                <a:ext cx="336952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777801" y="2276239"/>
                <a:ext cx="333746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801" y="2276239"/>
                <a:ext cx="333746" cy="339837"/>
              </a:xfrm>
              <a:prstGeom prst="rect">
                <a:avLst/>
              </a:prstGeom>
              <a:blipFill rotWithShape="1">
                <a:blip r:embed="rId13"/>
                <a:stretch>
                  <a:fillRect r="-14815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671815" y="1719594"/>
                <a:ext cx="660374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4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815" y="1719594"/>
                <a:ext cx="660374" cy="339837"/>
              </a:xfrm>
              <a:prstGeom prst="rect">
                <a:avLst/>
              </a:prstGeom>
              <a:blipFill rotWithShape="1">
                <a:blip r:embed="rId14"/>
                <a:stretch>
                  <a:fillRect r="-6422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Прямая со стрелкой 55"/>
          <p:cNvCxnSpPr/>
          <p:nvPr/>
        </p:nvCxnSpPr>
        <p:spPr>
          <a:xfrm flipV="1">
            <a:off x="6078563" y="1516965"/>
            <a:ext cx="903180" cy="534693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6981743" y="1516964"/>
            <a:ext cx="754717" cy="534694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736461" y="2051658"/>
            <a:ext cx="1029040" cy="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 flipV="1">
            <a:off x="8407982" y="1574133"/>
            <a:ext cx="357519" cy="48509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>
            <a:off x="7607617" y="1574133"/>
            <a:ext cx="800365" cy="686026"/>
          </a:xfrm>
          <a:prstGeom prst="straightConnector1">
            <a:avLst/>
          </a:prstGeom>
          <a:ln w="28575">
            <a:solidFill>
              <a:srgbClr val="9044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 flipV="1">
            <a:off x="6098080" y="2055883"/>
            <a:ext cx="1509537" cy="204276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301201" y="1561469"/>
                <a:ext cx="267514" cy="244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201" y="1561469"/>
                <a:ext cx="267514" cy="244351"/>
              </a:xfrm>
              <a:prstGeom prst="rect">
                <a:avLst/>
              </a:prstGeom>
              <a:blipFill rotWithShape="1">
                <a:blip r:embed="rId15"/>
                <a:stretch>
                  <a:fillRect t="-2500" r="-31818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7296968" y="1504319"/>
                <a:ext cx="264969" cy="269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968" y="1504319"/>
                <a:ext cx="264969" cy="269804"/>
              </a:xfrm>
              <a:prstGeom prst="rect">
                <a:avLst/>
              </a:prstGeom>
              <a:blipFill rotWithShape="1">
                <a:blip r:embed="rId16"/>
                <a:stretch>
                  <a:fillRect r="-37209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8088520" y="1797703"/>
                <a:ext cx="250969" cy="244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520" y="1797703"/>
                <a:ext cx="250969" cy="244351"/>
              </a:xfrm>
              <a:prstGeom prst="rect">
                <a:avLst/>
              </a:prstGeom>
              <a:blipFill rotWithShape="1">
                <a:blip r:embed="rId17"/>
                <a:stretch>
                  <a:fillRect t="-2500" r="-34146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8537806" y="1619884"/>
                <a:ext cx="270059" cy="269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𝒅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806" y="1619884"/>
                <a:ext cx="270059" cy="269804"/>
              </a:xfrm>
              <a:prstGeom prst="rect">
                <a:avLst/>
              </a:prstGeom>
              <a:blipFill rotWithShape="1">
                <a:blip r:embed="rId18"/>
                <a:stretch>
                  <a:fillRect r="-34091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7812138" y="1699572"/>
                <a:ext cx="257332" cy="244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𝒆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138" y="1699572"/>
                <a:ext cx="257332" cy="244351"/>
              </a:xfrm>
              <a:prstGeom prst="rect">
                <a:avLst/>
              </a:prstGeom>
              <a:blipFill rotWithShape="1">
                <a:blip r:embed="rId19"/>
                <a:stretch>
                  <a:fillRect t="-2500" r="-33333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 rot="480000">
                <a:off x="6008015" y="2135443"/>
                <a:ext cx="1597871" cy="339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4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1400" b="1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𝒄</m:t>
                          </m:r>
                        </m:e>
                      </m:acc>
                      <m:r>
                        <a:rPr lang="en-US" sz="1400" b="1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𝒅</m:t>
                          </m:r>
                        </m:e>
                      </m:acc>
                      <m:r>
                        <a:rPr lang="en-US" sz="1400" b="1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𝒆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80000">
                <a:off x="6008015" y="2135443"/>
                <a:ext cx="1597871" cy="339837"/>
              </a:xfrm>
              <a:prstGeom prst="rect">
                <a:avLst/>
              </a:prstGeom>
              <a:blipFill rotWithShape="1">
                <a:blip r:embed="rId20"/>
                <a:stretch>
                  <a:fillRect r="-2230" b="-107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827584" y="4021302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021302"/>
                <a:ext cx="375616" cy="338554"/>
              </a:xfrm>
              <a:prstGeom prst="rect">
                <a:avLst/>
              </a:prstGeom>
              <a:blipFill rotWithShape="1">
                <a:blip r:embed="rId21"/>
                <a:stretch>
                  <a:fillRect t="-5455" r="-1311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227258" y="3377555"/>
                <a:ext cx="3713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258" y="3377555"/>
                <a:ext cx="371320" cy="338554"/>
              </a:xfrm>
              <a:prstGeom prst="rect">
                <a:avLst/>
              </a:prstGeom>
              <a:blipFill rotWithShape="1">
                <a:blip r:embed="rId22"/>
                <a:stretch>
                  <a:fillRect t="-5357" r="-1475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492604" y="4494608"/>
                <a:ext cx="362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604" y="4494608"/>
                <a:ext cx="362983" cy="338554"/>
              </a:xfrm>
              <a:prstGeom prst="rect">
                <a:avLst/>
              </a:prstGeom>
              <a:blipFill rotWithShape="1">
                <a:blip r:embed="rId23"/>
                <a:stretch>
                  <a:fillRect t="-5357" r="-1355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Овал 54"/>
          <p:cNvSpPr/>
          <p:nvPr/>
        </p:nvSpPr>
        <p:spPr>
          <a:xfrm>
            <a:off x="2553838" y="4518523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1181836" y="4185949"/>
            <a:ext cx="1370590" cy="34781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64" idx="5"/>
            <a:endCxn id="55" idx="1"/>
          </p:cNvCxnSpPr>
          <p:nvPr/>
        </p:nvCxnSpPr>
        <p:spPr>
          <a:xfrm>
            <a:off x="1527861" y="3711891"/>
            <a:ext cx="1030195" cy="8108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503279" y="3687309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 стрелкой 64"/>
          <p:cNvCxnSpPr/>
          <p:nvPr/>
        </p:nvCxnSpPr>
        <p:spPr>
          <a:xfrm flipV="1">
            <a:off x="1181836" y="3702517"/>
            <a:ext cx="332243" cy="47997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1167436" y="4171549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577055" y="4347562"/>
                <a:ext cx="336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055" y="4347562"/>
                <a:ext cx="336952" cy="307777"/>
              </a:xfrm>
              <a:prstGeom prst="rect">
                <a:avLst/>
              </a:prstGeom>
              <a:blipFill rotWithShape="1">
                <a:blip r:embed="rId24"/>
                <a:stretch>
                  <a:fillRect t="-1961" r="-12727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053419" y="3689119"/>
                <a:ext cx="333746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419" y="3689119"/>
                <a:ext cx="333746" cy="339837"/>
              </a:xfrm>
              <a:prstGeom prst="rect">
                <a:avLst/>
              </a:prstGeom>
              <a:blipFill rotWithShape="1">
                <a:blip r:embed="rId25"/>
                <a:stretch>
                  <a:fillRect r="-12727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 rot="2300301">
                <a:off x="1802405" y="3846223"/>
                <a:ext cx="660373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400" b="1" i="1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00301">
                <a:off x="1802405" y="3846223"/>
                <a:ext cx="660373" cy="339837"/>
              </a:xfrm>
              <a:prstGeom prst="rect">
                <a:avLst/>
              </a:prstGeom>
              <a:blipFill rotWithShape="1">
                <a:blip r:embed="rId26"/>
                <a:stretch>
                  <a:fillRect r="-1667" b="-10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933078" y="3653349"/>
                <a:ext cx="3629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078" y="3653349"/>
                <a:ext cx="362983" cy="338554"/>
              </a:xfrm>
              <a:prstGeom prst="rect">
                <a:avLst/>
              </a:prstGeom>
              <a:blipFill rotWithShape="1">
                <a:blip r:embed="rId27"/>
                <a:stretch>
                  <a:fillRect t="-5357" r="-13333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429169" y="4465444"/>
                <a:ext cx="3713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169" y="4465444"/>
                <a:ext cx="371320" cy="338554"/>
              </a:xfrm>
              <a:prstGeom prst="rect">
                <a:avLst/>
              </a:prstGeom>
              <a:blipFill rotWithShape="1">
                <a:blip r:embed="rId28"/>
                <a:stretch>
                  <a:fillRect t="-5455" r="-1311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Овал 71"/>
          <p:cNvSpPr/>
          <p:nvPr/>
        </p:nvSpPr>
        <p:spPr>
          <a:xfrm>
            <a:off x="7606404" y="4436644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 стрелкой 72"/>
          <p:cNvCxnSpPr/>
          <p:nvPr/>
        </p:nvCxnSpPr>
        <p:spPr>
          <a:xfrm flipV="1">
            <a:off x="7620804" y="3968577"/>
            <a:ext cx="332243" cy="479972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/>
          <p:cNvSpPr/>
          <p:nvPr/>
        </p:nvSpPr>
        <p:spPr>
          <a:xfrm>
            <a:off x="7938647" y="3954177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 стрелкой 74"/>
          <p:cNvCxnSpPr/>
          <p:nvPr/>
        </p:nvCxnSpPr>
        <p:spPr>
          <a:xfrm>
            <a:off x="6582457" y="3620763"/>
            <a:ext cx="1370590" cy="34781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6576209" y="3640802"/>
            <a:ext cx="1030195" cy="8108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110250" y="3515419"/>
                <a:ext cx="336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250" y="3515419"/>
                <a:ext cx="336952" cy="307777"/>
              </a:xfrm>
              <a:prstGeom prst="rect">
                <a:avLst/>
              </a:prstGeom>
              <a:blipFill rotWithShape="1">
                <a:blip r:embed="rId29"/>
                <a:stretch>
                  <a:fillRect t="-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698880" y="4055139"/>
                <a:ext cx="468397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1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880" y="4055139"/>
                <a:ext cx="468397" cy="339837"/>
              </a:xfrm>
              <a:prstGeom prst="rect">
                <a:avLst/>
              </a:prstGeom>
              <a:blipFill rotWithShape="1">
                <a:blip r:embed="rId30"/>
                <a:stretch>
                  <a:fillRect r="-9091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 rot="2310890">
                <a:off x="6510790" y="3977610"/>
                <a:ext cx="956351" cy="357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400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1" i="1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ru-RU" sz="1400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400" b="1" i="1"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10890">
                <a:off x="6510790" y="3977610"/>
                <a:ext cx="956351" cy="357085"/>
              </a:xfrm>
              <a:prstGeom prst="rect">
                <a:avLst/>
              </a:prstGeom>
              <a:blipFill rotWithShape="1">
                <a:blip r:embed="rId31"/>
                <a:stretch>
                  <a:fillRect b="-6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Прямая со стрелкой 79"/>
          <p:cNvCxnSpPr/>
          <p:nvPr/>
        </p:nvCxnSpPr>
        <p:spPr>
          <a:xfrm flipV="1">
            <a:off x="5137003" y="3532476"/>
            <a:ext cx="332243" cy="47997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3635896" y="3635842"/>
            <a:ext cx="1370590" cy="34781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161106" y="3493906"/>
                <a:ext cx="37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106" y="3493906"/>
                <a:ext cx="371447" cy="369332"/>
              </a:xfrm>
              <a:prstGeom prst="rect">
                <a:avLst/>
              </a:prstGeom>
              <a:blipFill rotWithShape="1">
                <a:blip r:embed="rId32"/>
                <a:stretch>
                  <a:fillRect t="-22951" r="-2459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966384" y="3530142"/>
                <a:ext cx="367665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384" y="3530142"/>
                <a:ext cx="367665" cy="410305"/>
              </a:xfrm>
              <a:prstGeom prst="rect">
                <a:avLst/>
              </a:prstGeom>
              <a:blipFill rotWithShape="1">
                <a:blip r:embed="rId33"/>
                <a:stretch>
                  <a:fillRect r="-21667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Прямоугольник 99"/>
              <p:cNvSpPr/>
              <p:nvPr/>
            </p:nvSpPr>
            <p:spPr>
              <a:xfrm>
                <a:off x="3559543" y="4310782"/>
                <a:ext cx="2024913" cy="4104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ru-RU" b="1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b="1" i="1">
                          <a:solidFill>
                            <a:srgbClr val="002060"/>
                          </a:solidFill>
                          <a:latin typeface="Cambria Math"/>
                        </a:rPr>
                        <m:t>+(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ru-RU" b="1" i="1">
                          <a:solidFill>
                            <a:srgbClr val="00206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0" name="Прямоугольник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543" y="4310782"/>
                <a:ext cx="2024913" cy="410497"/>
              </a:xfrm>
              <a:prstGeom prst="rect">
                <a:avLst/>
              </a:prstGeom>
              <a:blipFill rotWithShape="1">
                <a:blip r:embed="rId34"/>
                <a:stretch>
                  <a:fillRect r="-3293" b="-21739"/>
                </a:stretch>
              </a:blip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Овал 100"/>
          <p:cNvSpPr/>
          <p:nvPr/>
        </p:nvSpPr>
        <p:spPr>
          <a:xfrm>
            <a:off x="6548895" y="3610509"/>
            <a:ext cx="28800" cy="288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6219415" y="3441232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415" y="3441232"/>
                <a:ext cx="375616" cy="338554"/>
              </a:xfrm>
              <a:prstGeom prst="rect">
                <a:avLst/>
              </a:prstGeom>
              <a:blipFill rotWithShape="1">
                <a:blip r:embed="rId36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Полилиния 86"/>
          <p:cNvSpPr/>
          <p:nvPr/>
        </p:nvSpPr>
        <p:spPr>
          <a:xfrm>
            <a:off x="5922849" y="2051205"/>
            <a:ext cx="2899101" cy="527503"/>
          </a:xfrm>
          <a:custGeom>
            <a:avLst/>
            <a:gdLst>
              <a:gd name="connsiteX0" fmla="*/ 0 w 1517650"/>
              <a:gd name="connsiteY0" fmla="*/ 812800 h 828675"/>
              <a:gd name="connsiteX1" fmla="*/ 301625 w 1517650"/>
              <a:gd name="connsiteY1" fmla="*/ 0 h 828675"/>
              <a:gd name="connsiteX2" fmla="*/ 1517650 w 1517650"/>
              <a:gd name="connsiteY2" fmla="*/ 3175 h 828675"/>
              <a:gd name="connsiteX3" fmla="*/ 1206500 w 1517650"/>
              <a:gd name="connsiteY3" fmla="*/ 828675 h 828675"/>
              <a:gd name="connsiteX4" fmla="*/ 0 w 1517650"/>
              <a:gd name="connsiteY4" fmla="*/ 812800 h 82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7650" h="828675">
                <a:moveTo>
                  <a:pt x="0" y="812800"/>
                </a:moveTo>
                <a:lnTo>
                  <a:pt x="301625" y="0"/>
                </a:lnTo>
                <a:lnTo>
                  <a:pt x="1517650" y="3175"/>
                </a:lnTo>
                <a:lnTo>
                  <a:pt x="1206500" y="828675"/>
                </a:lnTo>
                <a:lnTo>
                  <a:pt x="0" y="812800"/>
                </a:lnTo>
                <a:close/>
              </a:path>
            </a:pathLst>
          </a:custGeom>
          <a:solidFill>
            <a:srgbClr val="E2F2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Times New Roman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cxnSp>
        <p:nvCxnSpPr>
          <p:cNvPr id="104" name="Прямая со стрелкой 103"/>
          <p:cNvCxnSpPr/>
          <p:nvPr/>
        </p:nvCxnSpPr>
        <p:spPr>
          <a:xfrm flipV="1">
            <a:off x="6522603" y="1250138"/>
            <a:ext cx="788627" cy="94110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4"/>
              <p:cNvSpPr txBox="1"/>
              <p:nvPr/>
            </p:nvSpPr>
            <p:spPr>
              <a:xfrm>
                <a:off x="6841466" y="2112575"/>
                <a:ext cx="3417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kern="1200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1400" b="1" i="1" kern="1200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0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466" y="2112575"/>
                <a:ext cx="341760" cy="307777"/>
              </a:xfrm>
              <a:prstGeom prst="rect">
                <a:avLst/>
              </a:prstGeom>
              <a:blipFill rotWithShape="1">
                <a:blip r:embed="rId37"/>
                <a:stretch>
                  <a:fillRect t="-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7"/>
              <p:cNvSpPr txBox="1"/>
              <p:nvPr/>
            </p:nvSpPr>
            <p:spPr>
              <a:xfrm>
                <a:off x="7771947" y="2063948"/>
                <a:ext cx="338554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kern="1200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1400" b="1" i="1" kern="1200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06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947" y="2063948"/>
                <a:ext cx="338554" cy="339837"/>
              </a:xfrm>
              <a:prstGeom prst="rect">
                <a:avLst/>
              </a:prstGeom>
              <a:blipFill rotWithShape="1">
                <a:blip r:embed="rId38"/>
                <a:stretch>
                  <a:fillRect r="-12727"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8"/>
              <p:cNvSpPr txBox="1"/>
              <p:nvPr/>
            </p:nvSpPr>
            <p:spPr>
              <a:xfrm>
                <a:off x="7710425" y="1440751"/>
                <a:ext cx="3186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kern="1200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1400" b="1" i="1" kern="1200"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07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425" y="1440751"/>
                <a:ext cx="318613" cy="307777"/>
              </a:xfrm>
              <a:prstGeom prst="rect">
                <a:avLst/>
              </a:prstGeom>
              <a:blipFill rotWithShape="1">
                <a:blip r:embed="rId39"/>
                <a:stretch>
                  <a:fillRect t="-1961" r="-13462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5"/>
              <p:cNvSpPr txBox="1"/>
              <p:nvPr/>
            </p:nvSpPr>
            <p:spPr>
              <a:xfrm rot="18606218">
                <a:off x="6254805" y="1456422"/>
                <a:ext cx="1142722" cy="339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kern="1200">
                              <a:solidFill>
                                <a:srgbClr val="C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1400" b="1" i="1" kern="1200">
                              <a:solidFill>
                                <a:srgbClr val="C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𝒂</m:t>
                          </m:r>
                        </m:e>
                      </m:acc>
                      <m:r>
                        <a:rPr lang="en-US" sz="1400" b="1" i="1" kern="1200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 kern="1200">
                              <a:solidFill>
                                <a:srgbClr val="C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1400" b="1" i="1" kern="1200">
                              <a:solidFill>
                                <a:srgbClr val="C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𝒃</m:t>
                          </m:r>
                        </m:e>
                      </m:acc>
                      <m:r>
                        <a:rPr lang="en-US" sz="1400" b="1" i="1" kern="1200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400" b="1" i="1" kern="1200">
                              <a:solidFill>
                                <a:srgbClr val="C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1400" b="1" i="1" kern="1200">
                              <a:solidFill>
                                <a:srgbClr val="C0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08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606218">
                <a:off x="6254805" y="1456422"/>
                <a:ext cx="1142722" cy="339837"/>
              </a:xfrm>
              <a:prstGeom prst="rect">
                <a:avLst/>
              </a:prstGeom>
              <a:blipFill rotWithShape="1">
                <a:blip r:embed="rId40"/>
                <a:stretch>
                  <a:fillRect r="-6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9" name="Прямая со стрелкой 108"/>
          <p:cNvCxnSpPr/>
          <p:nvPr/>
        </p:nvCxnSpPr>
        <p:spPr>
          <a:xfrm>
            <a:off x="6522603" y="2191244"/>
            <a:ext cx="901765" cy="34021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flipV="1">
            <a:off x="7424368" y="2189048"/>
            <a:ext cx="983779" cy="34241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flipH="1" flipV="1">
            <a:off x="7307825" y="1250138"/>
            <a:ext cx="1100321" cy="941107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31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6" grpId="0"/>
      <p:bldP spid="97" grpId="0"/>
      <p:bldP spid="98" grpId="0"/>
      <p:bldP spid="99" grpId="0"/>
      <p:bldP spid="87" grpId="0" animBg="1"/>
      <p:bldP spid="105" grpId="0"/>
      <p:bldP spid="106" grpId="0"/>
      <p:bldP spid="107" grpId="0"/>
      <p:bldP spid="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08520" y="-92546"/>
            <a:ext cx="9361040" cy="5328592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араллелограмм 40"/>
          <p:cNvSpPr/>
          <p:nvPr/>
        </p:nvSpPr>
        <p:spPr>
          <a:xfrm>
            <a:off x="246187" y="3858325"/>
            <a:ext cx="4320479" cy="911157"/>
          </a:xfrm>
          <a:prstGeom prst="parallelogram">
            <a:avLst>
              <a:gd name="adj" fmla="val 69700"/>
            </a:avLst>
          </a:prstGeom>
          <a:solidFill>
            <a:srgbClr val="DDF0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251521" y="2283718"/>
            <a:ext cx="4320479" cy="911157"/>
          </a:xfrm>
          <a:prstGeom prst="parallelogram">
            <a:avLst>
              <a:gd name="adj" fmla="val 69700"/>
            </a:avLst>
          </a:prstGeom>
          <a:solidFill>
            <a:srgbClr val="DDF0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67433"/>
            <a:ext cx="4691981" cy="8842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704" y="973354"/>
            <a:ext cx="3713792" cy="877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Группа 9"/>
          <p:cNvGrpSpPr/>
          <p:nvPr/>
        </p:nvGrpSpPr>
        <p:grpSpPr>
          <a:xfrm>
            <a:off x="29388" y="33860"/>
            <a:ext cx="9077325" cy="665163"/>
            <a:chOff x="29388" y="43385"/>
            <a:chExt cx="9077325" cy="66516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88" y="43385"/>
              <a:ext cx="9077325" cy="66516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2572916" y="98959"/>
              <a:ext cx="3990270" cy="4968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Компланарные</a:t>
              </a:r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векторы</a:t>
              </a:r>
              <a:endPara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07504" y="994054"/>
            <a:ext cx="4685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Векторы называются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компланарными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откладывании их от одной и той же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точки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будут </a:t>
            </a:r>
            <a:r>
              <a:rPr lang="ru-RU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лежать в одной плоскости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34794" y="996800"/>
            <a:ext cx="3701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Векторы называются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компланарными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сли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имеются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равные им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векторы,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лежащие </a:t>
            </a:r>
            <a:r>
              <a:rPr lang="ru-RU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одной плоскости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623417" y="2403351"/>
            <a:ext cx="1817340" cy="648072"/>
          </a:xfrm>
          <a:prstGeom prst="straightConnector1">
            <a:avLst/>
          </a:prstGeom>
          <a:ln w="19050">
            <a:solidFill>
              <a:srgbClr val="006C3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500239" y="2612430"/>
            <a:ext cx="1206996" cy="504056"/>
          </a:xfrm>
          <a:prstGeom prst="straightConnector1">
            <a:avLst/>
          </a:prstGeom>
          <a:ln w="19050">
            <a:solidFill>
              <a:srgbClr val="006C3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846315" y="2570019"/>
            <a:ext cx="44782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Любые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вектора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компланарными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462211" y="3973648"/>
            <a:ext cx="1817340" cy="648072"/>
          </a:xfrm>
          <a:prstGeom prst="straightConnector1">
            <a:avLst/>
          </a:prstGeom>
          <a:ln w="19050">
            <a:solidFill>
              <a:srgbClr val="006C3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-1140000">
            <a:off x="1896741" y="4217776"/>
            <a:ext cx="1206996" cy="504056"/>
          </a:xfrm>
          <a:prstGeom prst="straightConnector1">
            <a:avLst/>
          </a:prstGeom>
          <a:ln w="19050">
            <a:solidFill>
              <a:srgbClr val="006C3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-1140000">
            <a:off x="2592177" y="3416473"/>
            <a:ext cx="1425814" cy="595437"/>
          </a:xfrm>
          <a:prstGeom prst="straightConnector1">
            <a:avLst/>
          </a:prstGeom>
          <a:ln w="19050">
            <a:solidFill>
              <a:srgbClr val="006C3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-1140000">
            <a:off x="2592177" y="3416473"/>
            <a:ext cx="1425814" cy="595437"/>
          </a:xfrm>
          <a:prstGeom prst="straightConnector1">
            <a:avLst/>
          </a:prstGeom>
          <a:ln w="19050">
            <a:solidFill>
              <a:srgbClr val="006C31"/>
            </a:solidFill>
            <a:prstDash val="sysDot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846315" y="3901083"/>
            <a:ext cx="36236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вектора являются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компланарными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среди них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есть</a:t>
            </a:r>
          </a:p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пара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коллинеарных векторов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682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58025E-6 L -0.01893 0.1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5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0" grpId="0" animBg="1"/>
      <p:bldP spid="31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6521340" y="910803"/>
            <a:ext cx="0" cy="297000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521340" y="896826"/>
            <a:ext cx="0" cy="2970000"/>
          </a:xfrm>
          <a:prstGeom prst="line">
            <a:avLst/>
          </a:prstGeom>
          <a:ln w="12700">
            <a:solidFill>
              <a:srgbClr val="006C31"/>
            </a:solidFill>
            <a:prstDash val="lgDash"/>
            <a:headEnd type="arrow"/>
            <a:tailEnd type="none"/>
          </a:ln>
          <a:effectLst>
            <a:glow rad="127000">
              <a:srgbClr val="92D050">
                <a:alpha val="15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521342" y="3889846"/>
            <a:ext cx="2088232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584081" y="3889846"/>
            <a:ext cx="937261" cy="50115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3" name="Прямая соединительная линия 12"/>
          <p:cNvCxnSpPr/>
          <p:nvPr/>
        </p:nvCxnSpPr>
        <p:spPr>
          <a:xfrm>
            <a:off x="6521992" y="906977"/>
            <a:ext cx="2088232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584079" y="906977"/>
            <a:ext cx="937261" cy="50115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125273" y="3674625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273" y="3674625"/>
                <a:ext cx="39606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48511" y="126129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511" y="1261293"/>
                <a:ext cx="48545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1645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36538" y="627534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538" y="627534"/>
                <a:ext cx="48545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568261" y="639406"/>
                <a:ext cx="463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261" y="639406"/>
                <a:ext cx="46391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1710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602182" y="3679779"/>
                <a:ext cx="39606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182" y="3679779"/>
                <a:ext cx="39606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18462" b="-2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172996" y="4240202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996" y="4240202"/>
                <a:ext cx="38568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06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653642" y="4240202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642" y="4240202"/>
                <a:ext cx="404598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969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53134" y="243282"/>
                <a:ext cx="52742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𝐴𝐵𝐶𝐷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прямоугольный параллелепипед.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Компланарны ли векторы?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34" y="243282"/>
                <a:ext cx="5274201" cy="646331"/>
              </a:xfrm>
              <a:prstGeom prst="rect">
                <a:avLst/>
              </a:prstGeom>
              <a:blipFill rotWithShape="1">
                <a:blip r:embed="rId10"/>
                <a:stretch>
                  <a:fillRect l="-925" t="-4717" r="-1618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3134" y="1015902"/>
                <a:ext cx="1739130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34" y="1015902"/>
                <a:ext cx="1739130" cy="404791"/>
              </a:xfrm>
              <a:prstGeom prst="rect">
                <a:avLst/>
              </a:prstGeom>
              <a:blipFill rotWithShape="1">
                <a:blip r:embed="rId11"/>
                <a:stretch>
                  <a:fillRect l="-2807" r="-4912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699792" y="1015902"/>
                <a:ext cx="1666034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015902"/>
                <a:ext cx="1666034" cy="404791"/>
              </a:xfrm>
              <a:prstGeom prst="rect">
                <a:avLst/>
              </a:prstGeom>
              <a:blipFill rotWithShape="1">
                <a:blip r:embed="rId12"/>
                <a:stretch>
                  <a:fillRect l="-3297" r="-6227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3134" y="1437969"/>
                <a:ext cx="3475695" cy="13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𝑨𝑪</m:t>
                        </m:r>
                      </m:e>
                    </m:acc>
                    <m:r>
                      <a:rPr lang="ru-RU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𝑨𝑪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𝑪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ru-RU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𝑨𝑪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𝑪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>
                              <a:latin typeface="Cambria Math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>
                              <a:latin typeface="Cambria Math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 ;   </m:t>
                      </m:r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ru-RU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𝑨𝑪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𝑪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компланарны</a:t>
                </a:r>
                <a:endParaRPr lang="ru-RU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34" y="1437969"/>
                <a:ext cx="3475695" cy="1310936"/>
              </a:xfrm>
              <a:prstGeom prst="rect">
                <a:avLst/>
              </a:prstGeom>
              <a:blipFill rotWithShape="1">
                <a:blip r:embed="rId13"/>
                <a:stretch>
                  <a:fillRect r="-2456" b="-27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олилиния 22"/>
          <p:cNvSpPr/>
          <p:nvPr/>
        </p:nvSpPr>
        <p:spPr>
          <a:xfrm>
            <a:off x="5581650" y="908050"/>
            <a:ext cx="3028950" cy="3479800"/>
          </a:xfrm>
          <a:custGeom>
            <a:avLst/>
            <a:gdLst>
              <a:gd name="connsiteX0" fmla="*/ 0 w 3028950"/>
              <a:gd name="connsiteY0" fmla="*/ 3479800 h 3479800"/>
              <a:gd name="connsiteX1" fmla="*/ 3028950 w 3028950"/>
              <a:gd name="connsiteY1" fmla="*/ 2984500 h 3479800"/>
              <a:gd name="connsiteX2" fmla="*/ 3028950 w 3028950"/>
              <a:gd name="connsiteY2" fmla="*/ 0 h 3479800"/>
              <a:gd name="connsiteX3" fmla="*/ 0 w 3028950"/>
              <a:gd name="connsiteY3" fmla="*/ 3479800 h 347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8950" h="3479800">
                <a:moveTo>
                  <a:pt x="0" y="3479800"/>
                </a:moveTo>
                <a:lnTo>
                  <a:pt x="3028950" y="2984500"/>
                </a:lnTo>
                <a:lnTo>
                  <a:pt x="3028950" y="0"/>
                </a:lnTo>
                <a:lnTo>
                  <a:pt x="0" y="347980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584731" y="1411033"/>
            <a:ext cx="2088232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672963" y="126129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2963" y="1261293"/>
                <a:ext cx="485454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1645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>
            <a:off x="5584731" y="1416799"/>
            <a:ext cx="0" cy="297000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8610224" y="912743"/>
            <a:ext cx="0" cy="297000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584731" y="3889846"/>
            <a:ext cx="3017451" cy="496953"/>
          </a:xfrm>
          <a:prstGeom prst="straightConnector1">
            <a:avLst/>
          </a:prstGeom>
          <a:ln w="12700">
            <a:solidFill>
              <a:srgbClr val="006C31"/>
            </a:solidFill>
            <a:prstDash val="lgDash"/>
            <a:tailEnd type="arrow"/>
          </a:ln>
          <a:effectLst>
            <a:glow rad="127000">
              <a:srgbClr val="92D050">
                <a:alpha val="15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7675342" y="3888730"/>
            <a:ext cx="937261" cy="50115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584731" y="4391000"/>
            <a:ext cx="2088232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5584731" y="912744"/>
            <a:ext cx="3027872" cy="3474055"/>
          </a:xfrm>
          <a:prstGeom prst="straightConnector1">
            <a:avLst/>
          </a:prstGeom>
          <a:ln w="12700">
            <a:solidFill>
              <a:srgbClr val="006C31"/>
            </a:solidFill>
            <a:prstDash val="lgDash"/>
            <a:tailEnd type="arrow"/>
          </a:ln>
          <a:effectLst>
            <a:glow rad="127000">
              <a:srgbClr val="92D050">
                <a:alpha val="15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7672963" y="906977"/>
            <a:ext cx="937261" cy="50115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610222" y="908731"/>
            <a:ext cx="0" cy="2980800"/>
          </a:xfrm>
          <a:prstGeom prst="line">
            <a:avLst/>
          </a:prstGeom>
          <a:ln w="38100">
            <a:solidFill>
              <a:srgbClr val="76B531"/>
            </a:solidFill>
            <a:head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672963" y="1417380"/>
            <a:ext cx="0" cy="297000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1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34" grpId="0"/>
      <p:bldP spid="53" grpId="0"/>
      <p:bldP spid="54" grpId="0"/>
      <p:bldP spid="7" grpId="0"/>
      <p:bldP spid="28" grpId="0"/>
      <p:bldP spid="28" grpId="1"/>
      <p:bldP spid="23" grpId="0" animBg="1"/>
      <p:bldP spid="23" grpId="1" animBg="1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олилиния 33"/>
          <p:cNvSpPr/>
          <p:nvPr/>
        </p:nvSpPr>
        <p:spPr>
          <a:xfrm>
            <a:off x="5590244" y="3888363"/>
            <a:ext cx="3020116" cy="501911"/>
          </a:xfrm>
          <a:custGeom>
            <a:avLst/>
            <a:gdLst>
              <a:gd name="connsiteX0" fmla="*/ 928822 w 3020116"/>
              <a:gd name="connsiteY0" fmla="*/ 0 h 501911"/>
              <a:gd name="connsiteX1" fmla="*/ 3020116 w 3020116"/>
              <a:gd name="connsiteY1" fmla="*/ 0 h 501911"/>
              <a:gd name="connsiteX2" fmla="*/ 2082639 w 3020116"/>
              <a:gd name="connsiteY2" fmla="*/ 501911 h 501911"/>
              <a:gd name="connsiteX3" fmla="*/ 0 w 3020116"/>
              <a:gd name="connsiteY3" fmla="*/ 501911 h 501911"/>
              <a:gd name="connsiteX4" fmla="*/ 928822 w 3020116"/>
              <a:gd name="connsiteY4" fmla="*/ 0 h 50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0116" h="501911">
                <a:moveTo>
                  <a:pt x="928822" y="0"/>
                </a:moveTo>
                <a:lnTo>
                  <a:pt x="3020116" y="0"/>
                </a:lnTo>
                <a:lnTo>
                  <a:pt x="2082639" y="501911"/>
                </a:lnTo>
                <a:lnTo>
                  <a:pt x="0" y="501911"/>
                </a:lnTo>
                <a:lnTo>
                  <a:pt x="928822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" name="Прямая соединительная линия 4"/>
          <p:cNvCxnSpPr/>
          <p:nvPr/>
        </p:nvCxnSpPr>
        <p:spPr>
          <a:xfrm>
            <a:off x="6521342" y="3889846"/>
            <a:ext cx="2088232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521340" y="910803"/>
            <a:ext cx="0" cy="297000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521992" y="906977"/>
            <a:ext cx="2088232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584081" y="3889846"/>
            <a:ext cx="937261" cy="50115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584079" y="906977"/>
            <a:ext cx="937261" cy="50115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25273" y="3674625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273" y="3674625"/>
                <a:ext cx="39606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48511" y="126129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511" y="1261293"/>
                <a:ext cx="48545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1645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36538" y="627534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538" y="627534"/>
                <a:ext cx="48545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625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568261" y="639406"/>
                <a:ext cx="463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261" y="639406"/>
                <a:ext cx="46391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1710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5584731" y="1411033"/>
            <a:ext cx="2088232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584731" y="1416799"/>
            <a:ext cx="0" cy="297000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602182" y="3679779"/>
                <a:ext cx="39606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182" y="3679779"/>
                <a:ext cx="39606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18462" b="-2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>
            <a:off x="5584731" y="4391000"/>
            <a:ext cx="2088232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672963" y="906977"/>
            <a:ext cx="937261" cy="50115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72963" y="1261293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2963" y="1261293"/>
                <a:ext cx="48545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1645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единительная линия 19"/>
          <p:cNvCxnSpPr/>
          <p:nvPr/>
        </p:nvCxnSpPr>
        <p:spPr>
          <a:xfrm>
            <a:off x="7672963" y="1417380"/>
            <a:ext cx="0" cy="297000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610224" y="912743"/>
            <a:ext cx="0" cy="297000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675342" y="3888730"/>
            <a:ext cx="937261" cy="501154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72996" y="4240202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996" y="4240202"/>
                <a:ext cx="385682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206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53642" y="4240202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642" y="4240202"/>
                <a:ext cx="404598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969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53134" y="243282"/>
                <a:ext cx="527420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𝐴𝐵𝐶𝐷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прямоугольный параллелепипед.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Компланарны ли векторы?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34" y="243282"/>
                <a:ext cx="5274201" cy="646331"/>
              </a:xfrm>
              <a:prstGeom prst="rect">
                <a:avLst/>
              </a:prstGeom>
              <a:blipFill rotWithShape="1">
                <a:blip r:embed="rId11"/>
                <a:stretch>
                  <a:fillRect l="-925" t="-4717" r="-1618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3134" y="1015902"/>
                <a:ext cx="1739130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34" y="1015902"/>
                <a:ext cx="1739130" cy="404791"/>
              </a:xfrm>
              <a:prstGeom prst="rect">
                <a:avLst/>
              </a:prstGeom>
              <a:blipFill rotWithShape="1">
                <a:blip r:embed="rId12"/>
                <a:stretch>
                  <a:fillRect l="-2807" r="-4912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4187" y="2929769"/>
                <a:ext cx="1666034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87" y="2929769"/>
                <a:ext cx="1666034" cy="404791"/>
              </a:xfrm>
              <a:prstGeom prst="rect">
                <a:avLst/>
              </a:prstGeom>
              <a:blipFill rotWithShape="1">
                <a:blip r:embed="rId13"/>
                <a:stretch>
                  <a:fillRect l="-2920" r="-6204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53134" y="1437969"/>
                <a:ext cx="3475695" cy="13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𝑨𝑪</m:t>
                        </m:r>
                      </m:e>
                    </m:acc>
                    <m:r>
                      <a:rPr lang="ru-RU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𝑨𝑪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𝑪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ru-RU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𝑨𝑪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𝑪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>
                              <a:latin typeface="Cambria Math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>
                              <a:latin typeface="Cambria Math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 ;   </m:t>
                      </m:r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ru-RU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𝑨𝑪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𝑪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компланарны</a:t>
                </a:r>
                <a:endParaRPr lang="ru-RU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34" y="1437969"/>
                <a:ext cx="3475695" cy="1310936"/>
              </a:xfrm>
              <a:prstGeom prst="rect">
                <a:avLst/>
              </a:prstGeom>
              <a:blipFill rotWithShape="1">
                <a:blip r:embed="rId14"/>
                <a:stretch>
                  <a:fillRect r="-2456" b="-27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24187" y="3344085"/>
                <a:ext cx="3759427" cy="1308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𝑨𝑩</m:t>
                        </m:r>
                      </m:e>
                    </m:acc>
                    <m:r>
                      <a:rPr lang="ru-RU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𝑨𝑩𝑫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</m:t>
                        </m:r>
                      </m:e>
                    </m:acc>
                    <m:r>
                      <a:rPr lang="ru-RU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⊂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𝑨𝑩𝑫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𝑨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ru-RU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𝑨𝑩𝑫</m:t>
                      </m:r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𝐴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не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компланарны</a:t>
                </a:r>
                <a:endParaRPr lang="ru-RU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87" y="3344085"/>
                <a:ext cx="3759427" cy="1308243"/>
              </a:xfrm>
              <a:prstGeom prst="rect">
                <a:avLst/>
              </a:prstGeom>
              <a:blipFill rotWithShape="1">
                <a:blip r:embed="rId15"/>
                <a:stretch>
                  <a:fillRect r="-2107" b="-32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V="1">
            <a:off x="5587112" y="3888730"/>
            <a:ext cx="937261" cy="501154"/>
          </a:xfrm>
          <a:prstGeom prst="line">
            <a:avLst/>
          </a:prstGeom>
          <a:ln w="12700">
            <a:solidFill>
              <a:srgbClr val="006C31"/>
            </a:solidFill>
            <a:prstDash val="lgDash"/>
            <a:tailEnd type="arrow"/>
          </a:ln>
          <a:effectLst>
            <a:glow rad="127000">
              <a:srgbClr val="92D050">
                <a:alpha val="15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585381" y="4392265"/>
            <a:ext cx="2088232" cy="0"/>
          </a:xfrm>
          <a:prstGeom prst="line">
            <a:avLst/>
          </a:prstGeom>
          <a:ln w="12700">
            <a:solidFill>
              <a:srgbClr val="006C31"/>
            </a:solidFill>
            <a:tailEnd type="arrow"/>
          </a:ln>
          <a:effectLst>
            <a:glow rad="127000">
              <a:srgbClr val="92D050">
                <a:alpha val="15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583000" y="1415683"/>
            <a:ext cx="0" cy="2970000"/>
          </a:xfrm>
          <a:prstGeom prst="line">
            <a:avLst/>
          </a:prstGeom>
          <a:ln w="12700">
            <a:solidFill>
              <a:srgbClr val="006C31"/>
            </a:solidFill>
            <a:headEnd type="arrow"/>
          </a:ln>
          <a:effectLst>
            <a:glow rad="127000">
              <a:srgbClr val="92D050">
                <a:alpha val="15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10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2129</Words>
  <Application>Microsoft Office PowerPoint</Application>
  <PresentationFormat>Экран (16:9)</PresentationFormat>
  <Paragraphs>314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90</cp:revision>
  <dcterms:created xsi:type="dcterms:W3CDTF">2015-05-05T11:36:52Z</dcterms:created>
  <dcterms:modified xsi:type="dcterms:W3CDTF">2015-05-20T12:43:14Z</dcterms:modified>
</cp:coreProperties>
</file>