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264" r:id="rId3"/>
    <p:sldId id="265" r:id="rId4"/>
    <p:sldId id="268" r:id="rId5"/>
    <p:sldId id="269" r:id="rId6"/>
    <p:sldId id="270" r:id="rId7"/>
    <p:sldId id="266" r:id="rId8"/>
    <p:sldId id="267" r:id="rId9"/>
    <p:sldId id="271" r:id="rId10"/>
  </p:sldIdLst>
  <p:sldSz cx="9144000" cy="5143500" type="screen16x9"/>
  <p:notesSz cx="6858000" cy="9144000"/>
  <p:embeddedFontLst>
    <p:embeddedFont>
      <p:font typeface="Open Sans Light" panose="020B0604020202020204" charset="0"/>
      <p:regular r:id="rId11"/>
      <p:italic r:id="rId12"/>
    </p:embeddedFont>
    <p:embeddedFont>
      <p:font typeface="Roboto Slab" panose="020B0604020202020204" charset="0"/>
      <p:regular r:id="rId13"/>
      <p:bold r:id="rId14"/>
    </p:embeddedFon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1">
          <p15:clr>
            <a:srgbClr val="A4A3A4"/>
          </p15:clr>
        </p15:guide>
        <p15:guide id="2" orient="horz" pos="259">
          <p15:clr>
            <a:srgbClr val="A4A3A4"/>
          </p15:clr>
        </p15:guide>
        <p15:guide id="3" pos="5487">
          <p15:clr>
            <a:srgbClr val="A4A3A4"/>
          </p15:clr>
        </p15:guide>
        <p15:guide id="4" pos="3016">
          <p15:clr>
            <a:srgbClr val="A4A3A4"/>
          </p15:clr>
        </p15:guide>
        <p15:guide id="5" pos="2744">
          <p15:clr>
            <a:srgbClr val="A4A3A4"/>
          </p15:clr>
        </p15:guide>
        <p15:guide id="6" pos="272">
          <p15:clr>
            <a:srgbClr val="A4A3A4"/>
          </p15:clr>
        </p15:guide>
        <p15:guide id="7" pos="1996">
          <p15:clr>
            <a:srgbClr val="A4A3A4"/>
          </p15:clr>
        </p15:guide>
        <p15:guide id="8" pos="3470">
          <p15:clr>
            <a:srgbClr val="A4A3A4"/>
          </p15:clr>
        </p15:guide>
        <p15:guide id="9" pos="3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FFFF89"/>
    <a:srgbClr val="FF5050"/>
    <a:srgbClr val="5F3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 autoAdjust="0"/>
    <p:restoredTop sz="94660" autoAdjust="0"/>
  </p:normalViewPr>
  <p:slideViewPr>
    <p:cSldViewPr snapToObjects="1" showGuides="1">
      <p:cViewPr varScale="1">
        <p:scale>
          <a:sx n="116" d="100"/>
          <a:sy n="116" d="100"/>
        </p:scale>
        <p:origin x="102" y="114"/>
      </p:cViewPr>
      <p:guideLst>
        <p:guide orient="horz" pos="2981"/>
        <p:guide orient="horz" pos="259"/>
        <p:guide pos="5487"/>
        <p:guide pos="3016"/>
        <p:guide pos="2744"/>
        <p:guide pos="272"/>
        <p:guide pos="1996"/>
        <p:guide pos="3470"/>
        <p:guide pos="37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7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5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6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0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2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8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64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09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4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1A69-8C78-48FB-9D0C-C30D9B06F252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62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61A69-8C78-48FB-9D0C-C30D9B06F252}" type="datetimeFigureOut">
              <a:rPr lang="ru-RU" smtClean="0"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07428-D9ED-43E8-9F6B-6B8A6C0EE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7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cts\Александр\Учебно-методический отдел\Подготовка к ОГЭ по математике\!send\math_bg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2187179" y="1135374"/>
            <a:ext cx="4769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2">
                    <a:lumMod val="90000"/>
                  </a:schemeClr>
                </a:solidFill>
                <a:latin typeface="+mj-lt"/>
                <a:ea typeface="Roboto Slab" pitchFamily="2" charset="0"/>
                <a:cs typeface="Open Sans" pitchFamily="34" charset="0"/>
              </a:rPr>
              <a:t>Числа и вычисления</a:t>
            </a:r>
            <a:endParaRPr lang="ru-RU" sz="2200" dirty="0">
              <a:solidFill>
                <a:schemeClr val="bg2">
                  <a:lumMod val="90000"/>
                </a:schemeClr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73873" y="2513711"/>
            <a:ext cx="719625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chemeClr val="bg1"/>
                </a:solidFill>
                <a:latin typeface="+mj-lt"/>
                <a:ea typeface="Roboto Slab" pitchFamily="2" charset="0"/>
                <a:cs typeface="Open Sans" pitchFamily="34" charset="0"/>
              </a:rPr>
              <a:t>Целые числа</a:t>
            </a:r>
            <a:endParaRPr lang="ru-RU" sz="3200" dirty="0">
              <a:solidFill>
                <a:schemeClr val="bg1"/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1909763" y="1840185"/>
            <a:ext cx="5324475" cy="0"/>
          </a:xfrm>
          <a:prstGeom prst="line">
            <a:avLst/>
          </a:prstGeom>
          <a:ln>
            <a:solidFill>
              <a:schemeClr val="bg2">
                <a:lumMod val="90000"/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918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1801" y="267430"/>
                <a:ext cx="8278813" cy="665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ru-RU" sz="2800" dirty="0">
                    <a:solidFill>
                      <a:schemeClr val="bg2">
                        <a:lumMod val="25000"/>
                      </a:schemeClr>
                    </a:solidFill>
                    <a:latin typeface="+mj-lt"/>
                    <a:cs typeface="Times New Roman" pitchFamily="18" charset="0"/>
                  </a:rPr>
                  <a:t>Множество целых </a:t>
                </a:r>
                <a:r>
                  <a:rPr lang="ru-RU" sz="2800" dirty="0" smtClean="0">
                    <a:solidFill>
                      <a:schemeClr val="bg2">
                        <a:lumMod val="25000"/>
                      </a:schemeClr>
                    </a:solidFill>
                    <a:latin typeface="+mj-lt"/>
                    <a:cs typeface="Times New Roman" pitchFamily="18" charset="0"/>
                  </a:rPr>
                  <a:t>чисел (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ℤ</m:t>
                    </m:r>
                  </m:oMath>
                </a14:m>
                <a:r>
                  <a:rPr lang="ru-RU" sz="2800" dirty="0" smtClean="0">
                    <a:solidFill>
                      <a:schemeClr val="bg2">
                        <a:lumMod val="25000"/>
                      </a:schemeClr>
                    </a:solidFill>
                    <a:latin typeface="+mj-lt"/>
                    <a:cs typeface="Times New Roman" pitchFamily="18" charset="0"/>
                  </a:rPr>
                  <a:t>)</a:t>
                </a:r>
                <a:endParaRPr lang="ru-RU" sz="1400" dirty="0">
                  <a:solidFill>
                    <a:schemeClr val="bg2">
                      <a:lumMod val="25000"/>
                    </a:schemeClr>
                  </a:solidFill>
                  <a:latin typeface="+mj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1" y="267430"/>
                <a:ext cx="8278813" cy="665631"/>
              </a:xfrm>
              <a:prstGeom prst="rect">
                <a:avLst/>
              </a:prstGeom>
              <a:blipFill rotWithShape="0">
                <a:blip r:embed="rId3"/>
                <a:stretch>
                  <a:fillRect b="-25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Группа 11"/>
          <p:cNvGrpSpPr/>
          <p:nvPr/>
        </p:nvGrpSpPr>
        <p:grpSpPr>
          <a:xfrm>
            <a:off x="7379936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" name="Прямая со стрелкой 2"/>
          <p:cNvCxnSpPr/>
          <p:nvPr/>
        </p:nvCxnSpPr>
        <p:spPr>
          <a:xfrm>
            <a:off x="1691602" y="2077483"/>
            <a:ext cx="5760800" cy="0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571206" y="204147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856733" y="204147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145699" y="204147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436120" y="204147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724160" y="204147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009819" y="204147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300240" y="204147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588280" y="204147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50958" y="2043876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839924" y="2043876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130345" y="2043876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418385" y="2043876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704044" y="2043876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994465" y="2043876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282505" y="2043876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50014" y="1780612"/>
            <a:ext cx="21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37684" y="1780612"/>
            <a:ext cx="21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28105" y="1781130"/>
            <a:ext cx="21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16145" y="1781130"/>
            <a:ext cx="21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01804" y="1781130"/>
            <a:ext cx="21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92225" y="1781130"/>
            <a:ext cx="21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80265" y="1781130"/>
            <a:ext cx="21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7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876320" y="204147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164360" y="204147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974878" y="2043876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263844" y="2043876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463191" y="1781130"/>
            <a:ext cx="21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083750" y="1781130"/>
            <a:ext cx="39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-1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95709" y="1779858"/>
            <a:ext cx="39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-2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05289" y="1781130"/>
            <a:ext cx="39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-3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219630" y="1781130"/>
            <a:ext cx="39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-4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31590" y="1779640"/>
            <a:ext cx="39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-5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641169" y="1781130"/>
            <a:ext cx="39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-6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352203" y="1781130"/>
            <a:ext cx="39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-7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39540" y="2222742"/>
            <a:ext cx="201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положительные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153950" y="2222741"/>
            <a:ext cx="201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отрицательные</a:t>
            </a:r>
          </a:p>
        </p:txBody>
      </p:sp>
      <p:sp>
        <p:nvSpPr>
          <p:cNvPr id="59" name="Левая фигурная скобка 58"/>
          <p:cNvSpPr/>
          <p:nvPr/>
        </p:nvSpPr>
        <p:spPr>
          <a:xfrm rot="16200000">
            <a:off x="3082962" y="748332"/>
            <a:ext cx="76246" cy="2858968"/>
          </a:xfrm>
          <a:prstGeom prst="leftBrace">
            <a:avLst>
              <a:gd name="adj1" fmla="val 8494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Левая фигурная скобка 61"/>
          <p:cNvSpPr/>
          <p:nvPr/>
        </p:nvSpPr>
        <p:spPr>
          <a:xfrm rot="16200000">
            <a:off x="5982410" y="745947"/>
            <a:ext cx="76246" cy="2863735"/>
          </a:xfrm>
          <a:prstGeom prst="leftBrace">
            <a:avLst>
              <a:gd name="adj1" fmla="val 8494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39274" y="979698"/>
            <a:ext cx="21820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+mj-lt"/>
                <a:cs typeface="Times New Roman" pitchFamily="18" charset="0"/>
              </a:rPr>
              <a:t>(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натуральные числа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endParaRPr lang="ru-RU" sz="14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19603" y="97969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+mj-lt"/>
                <a:cs typeface="Times New Roman" pitchFamily="18" charset="0"/>
              </a:rPr>
              <a:t>+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числа, противоположные натуральным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endParaRPr lang="ru-RU" sz="14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29282" y="981364"/>
            <a:ext cx="5806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+mj-lt"/>
                <a:cs typeface="Times New Roman" pitchFamily="18" charset="0"/>
              </a:rPr>
              <a:t>+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0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b="1" dirty="0">
                <a:latin typeface="+mj-lt"/>
                <a:cs typeface="Times New Roman" pitchFamily="18" charset="0"/>
              </a:rPr>
              <a:t>)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endParaRPr lang="ru-RU" sz="14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0408" y="4078613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- (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0538" y="4074678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0696" y="4075954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41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47336" y="4075954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= </a:t>
            </a:r>
            <a:r>
              <a:rPr lang="ru-RU" dirty="0">
                <a:solidFill>
                  <a:srgbClr val="FF0000"/>
                </a:solidFill>
              </a:rPr>
              <a:t>-41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56921" y="4075954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- (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0415" y="4075954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- 8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121085" y="4076226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)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42177" y="4076226"/>
            <a:ext cx="50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= </a:t>
            </a:r>
            <a:r>
              <a:rPr lang="ru-RU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831679" y="4076226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- (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037140" y="4076226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337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426230" y="4072572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)</a:t>
            </a:r>
          </a:p>
        </p:txBody>
      </p:sp>
      <p:sp>
        <p:nvSpPr>
          <p:cNvPr id="4096" name="Прямоугольник 4095"/>
          <p:cNvSpPr/>
          <p:nvPr/>
        </p:nvSpPr>
        <p:spPr>
          <a:xfrm>
            <a:off x="5547205" y="4076226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= </a:t>
            </a:r>
            <a:r>
              <a:rPr lang="ru-RU" dirty="0">
                <a:solidFill>
                  <a:srgbClr val="FF0000"/>
                </a:solidFill>
              </a:rPr>
              <a:t>- 337</a:t>
            </a:r>
          </a:p>
        </p:txBody>
      </p:sp>
      <p:sp>
        <p:nvSpPr>
          <p:cNvPr id="4097" name="Прямоугольник 4096"/>
          <p:cNvSpPr/>
          <p:nvPr/>
        </p:nvSpPr>
        <p:spPr>
          <a:xfrm>
            <a:off x="7564736" y="4076226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- (</a:t>
            </a:r>
          </a:p>
        </p:txBody>
      </p:sp>
      <p:sp>
        <p:nvSpPr>
          <p:cNvPr id="4099" name="Прямоугольник 4098"/>
          <p:cNvSpPr/>
          <p:nvPr/>
        </p:nvSpPr>
        <p:spPr>
          <a:xfrm>
            <a:off x="7762663" y="4074953"/>
            <a:ext cx="580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- </a:t>
            </a:r>
            <a:r>
              <a:rPr lang="ru-RU" dirty="0">
                <a:solidFill>
                  <a:srgbClr val="00B050"/>
                </a:solidFill>
              </a:rPr>
              <a:t>15</a:t>
            </a:r>
            <a:endParaRPr lang="ru-RU" dirty="0"/>
          </a:p>
        </p:txBody>
      </p:sp>
      <p:sp>
        <p:nvSpPr>
          <p:cNvPr id="4100" name="Прямоугольник 4099"/>
          <p:cNvSpPr/>
          <p:nvPr/>
        </p:nvSpPr>
        <p:spPr>
          <a:xfrm>
            <a:off x="8156300" y="4072572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)</a:t>
            </a:r>
          </a:p>
        </p:txBody>
      </p:sp>
      <p:sp>
        <p:nvSpPr>
          <p:cNvPr id="4101" name="Прямоугольник 4100"/>
          <p:cNvSpPr/>
          <p:nvPr/>
        </p:nvSpPr>
        <p:spPr>
          <a:xfrm>
            <a:off x="8283042" y="4073130"/>
            <a:ext cx="63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= </a:t>
            </a:r>
            <a:r>
              <a:rPr lang="ru-RU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98870" y="1759903"/>
            <a:ext cx="144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x</a:t>
            </a:r>
            <a:endParaRPr lang="ru-RU" sz="14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62" y="2931800"/>
            <a:ext cx="5486876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2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5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"/>
                            </p:stCondLst>
                            <p:childTnLst>
                              <p:par>
                                <p:cTn id="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36" grpId="0"/>
      <p:bldP spid="37" grpId="0"/>
      <p:bldP spid="38" grpId="0"/>
      <p:bldP spid="39" grpId="0"/>
      <p:bldP spid="40" grpId="0"/>
      <p:bldP spid="45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34" grpId="0"/>
      <p:bldP spid="60" grpId="0"/>
      <p:bldP spid="59" grpId="0" animBg="1"/>
      <p:bldP spid="62" grpId="0" animBg="1"/>
      <p:bldP spid="2" grpId="0"/>
      <p:bldP spid="4" grpId="0"/>
      <p:bldP spid="5" grpId="0"/>
      <p:bldP spid="10" grpId="0"/>
      <p:bldP spid="11" grpId="0"/>
      <p:bldP spid="14" grpId="0"/>
      <p:bldP spid="15" grpId="0"/>
      <p:bldP spid="16" grpId="0"/>
      <p:bldP spid="17" grpId="0"/>
      <p:bldP spid="46" grpId="0"/>
      <p:bldP spid="47" grpId="0"/>
      <p:bldP spid="48" grpId="0"/>
      <p:bldP spid="49" grpId="0"/>
      <p:bldP spid="50" grpId="0"/>
      <p:bldP spid="4096" grpId="0"/>
      <p:bldP spid="4097" grpId="0"/>
      <p:bldP spid="4099" grpId="0"/>
      <p:bldP spid="4100" grpId="0"/>
      <p:bldP spid="4101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1801" y="267430"/>
            <a:ext cx="827881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Модуль числа</a:t>
            </a:r>
          </a:p>
          <a:p>
            <a:pPr algn="ctr">
              <a:lnSpc>
                <a:spcPct val="150000"/>
              </a:lnSpc>
              <a:defRPr/>
            </a:pPr>
            <a:r>
              <a:rPr lang="en-US" dirty="0">
                <a:cs typeface="Times New Roman" pitchFamily="18" charset="0"/>
              </a:rPr>
              <a:t>|a|</a:t>
            </a:r>
            <a:r>
              <a:rPr lang="en-US" dirty="0">
                <a:latin typeface="+mj-lt"/>
                <a:cs typeface="Times New Roman" pitchFamily="18" charset="0"/>
              </a:rPr>
              <a:t> - </a:t>
            </a:r>
            <a:r>
              <a:rPr lang="ru-RU" dirty="0">
                <a:latin typeface="+mj-lt"/>
                <a:cs typeface="Times New Roman" pitchFamily="18" charset="0"/>
              </a:rPr>
              <a:t>расстояние от точки начала отсчёта до точки </a:t>
            </a:r>
            <a:r>
              <a:rPr lang="ru-RU" dirty="0" smtClean="0">
                <a:latin typeface="+mj-lt"/>
                <a:cs typeface="Times New Roman" pitchFamily="18" charset="0"/>
              </a:rPr>
              <a:t>А(</a:t>
            </a:r>
            <a:r>
              <a:rPr lang="en-US" dirty="0" smtClean="0">
                <a:latin typeface="+mj-lt"/>
                <a:cs typeface="Times New Roman" pitchFamily="18" charset="0"/>
              </a:rPr>
              <a:t>a</a:t>
            </a:r>
            <a:r>
              <a:rPr lang="ru-RU" dirty="0" smtClean="0">
                <a:latin typeface="+mj-lt"/>
                <a:cs typeface="Times New Roman" pitchFamily="18" charset="0"/>
              </a:rPr>
              <a:t>). 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379936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" name="Прямая со стрелкой 2"/>
          <p:cNvCxnSpPr/>
          <p:nvPr/>
        </p:nvCxnSpPr>
        <p:spPr>
          <a:xfrm>
            <a:off x="1691602" y="2077483"/>
            <a:ext cx="5760800" cy="0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571206" y="204147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009819" y="204147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130345" y="2043876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901804" y="1781130"/>
            <a:ext cx="21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a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63191" y="1781130"/>
            <a:ext cx="21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31590" y="1779640"/>
            <a:ext cx="39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2" name="Левая фигурная скобка 61"/>
          <p:cNvSpPr/>
          <p:nvPr/>
        </p:nvSpPr>
        <p:spPr>
          <a:xfrm rot="16200000">
            <a:off x="5228427" y="1430301"/>
            <a:ext cx="127031" cy="1425600"/>
          </a:xfrm>
          <a:prstGeom prst="leftBrace">
            <a:avLst>
              <a:gd name="adj1" fmla="val 8494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Левая фигурная скобка 45"/>
          <p:cNvSpPr/>
          <p:nvPr/>
        </p:nvSpPr>
        <p:spPr>
          <a:xfrm rot="16200000">
            <a:off x="3788542" y="1428697"/>
            <a:ext cx="127031" cy="1425600"/>
          </a:xfrm>
          <a:prstGeom prst="leftBrace">
            <a:avLst>
              <a:gd name="adj1" fmla="val 8494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109757" y="2206617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  <a:cs typeface="Times New Roman" pitchFamily="18" charset="0"/>
              </a:rPr>
              <a:t>|a|</a:t>
            </a:r>
            <a:endParaRPr lang="ru-RU" sz="1400" dirty="0">
              <a:latin typeface="+mj-lt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633562" y="2196592"/>
            <a:ext cx="434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  <a:cs typeface="Times New Roman" pitchFamily="18" charset="0"/>
              </a:rPr>
              <a:t>|-a|</a:t>
            </a:r>
            <a:endParaRPr lang="ru-RU" sz="1400" dirty="0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0163" y="3416133"/>
            <a:ext cx="56938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|0|=0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70288" y="2912064"/>
            <a:ext cx="80342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+mj-lt"/>
                <a:cs typeface="Times New Roman" pitchFamily="18" charset="0"/>
              </a:rPr>
              <a:t>|-a| = |a|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55473" y="2912064"/>
            <a:ext cx="646331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|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3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|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=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3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18938" y="2910575"/>
            <a:ext cx="716863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|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-3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|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=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 pitchFamily="18" charset="0"/>
              </a:rPr>
              <a:t>3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98870" y="1759903"/>
            <a:ext cx="144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x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26056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6" grpId="0"/>
      <p:bldP spid="62" grpId="0" animBg="1"/>
      <p:bldP spid="46" grpId="0" animBg="1"/>
      <p:bldP spid="2" grpId="0"/>
      <p:bldP spid="48" grpId="0"/>
      <p:bldP spid="19" grpId="0" animBg="1"/>
      <p:bldP spid="20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58"/>
            <a:ext cx="9144000" cy="1133108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91600" y="268248"/>
            <a:ext cx="5760801" cy="572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dirty="0">
                <a:ea typeface="Open Sans Light" pitchFamily="34" charset="0"/>
                <a:cs typeface="Open Sans Light" pitchFamily="34" charset="0"/>
              </a:rPr>
              <a:t>Найти </a:t>
            </a:r>
            <a:r>
              <a:rPr lang="ru-RU" sz="2800" dirty="0" smtClean="0">
                <a:ea typeface="Open Sans Light" pitchFamily="34" charset="0"/>
                <a:cs typeface="Open Sans Light" pitchFamily="34" charset="0"/>
              </a:rPr>
              <a:t>значения </a:t>
            </a:r>
            <a:r>
              <a:rPr lang="ru-RU" sz="2800" dirty="0">
                <a:ea typeface="Open Sans Light" pitchFamily="34" charset="0"/>
                <a:cs typeface="Open Sans Light" pitchFamily="34" charset="0"/>
              </a:rPr>
              <a:t>выражений.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7379936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431800" y="1576510"/>
            <a:ext cx="6954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а) </a:t>
            </a:r>
            <a:r>
              <a:rPr lang="en-US" sz="2000" dirty="0" smtClean="0"/>
              <a:t>|-17|</a:t>
            </a:r>
            <a:r>
              <a:rPr lang="ru-RU" sz="2000" dirty="0" smtClean="0"/>
              <a:t> </a:t>
            </a:r>
            <a:r>
              <a:rPr lang="ru-RU" sz="2000" dirty="0"/>
              <a:t>∙ </a:t>
            </a:r>
            <a:r>
              <a:rPr lang="ru-RU" sz="2000" dirty="0" smtClean="0"/>
              <a:t>2 </a:t>
            </a:r>
            <a:r>
              <a:rPr lang="en-US" sz="2000" dirty="0" smtClean="0"/>
              <a:t>-</a:t>
            </a:r>
            <a:r>
              <a:rPr lang="ru-RU" sz="2000" dirty="0" smtClean="0"/>
              <a:t> </a:t>
            </a:r>
            <a:r>
              <a:rPr lang="en-US" sz="2000" dirty="0" smtClean="0"/>
              <a:t>|3 + 6| </a:t>
            </a:r>
            <a:r>
              <a:rPr lang="en-US" sz="2000" dirty="0"/>
              <a:t>= </a:t>
            </a:r>
            <a:r>
              <a:rPr lang="en-US" sz="2000" dirty="0" smtClean="0"/>
              <a:t>17</a:t>
            </a:r>
            <a:r>
              <a:rPr lang="ru-RU" sz="2000" dirty="0" smtClean="0"/>
              <a:t> </a:t>
            </a:r>
            <a:r>
              <a:rPr lang="ru-RU" sz="2000" dirty="0"/>
              <a:t>∙ 2 </a:t>
            </a:r>
            <a:r>
              <a:rPr lang="en-US" sz="2000" dirty="0"/>
              <a:t>-</a:t>
            </a:r>
            <a:r>
              <a:rPr lang="ru-RU" sz="2000" dirty="0"/>
              <a:t> </a:t>
            </a:r>
            <a:r>
              <a:rPr lang="en-US" sz="2000" dirty="0" smtClean="0"/>
              <a:t>|9| = </a:t>
            </a:r>
            <a:r>
              <a:rPr lang="en-US" sz="2000" dirty="0"/>
              <a:t>17</a:t>
            </a:r>
            <a:r>
              <a:rPr lang="ru-RU" sz="2000" dirty="0"/>
              <a:t> ∙ 2 </a:t>
            </a:r>
            <a:r>
              <a:rPr lang="en-US" sz="2000" dirty="0"/>
              <a:t>-</a:t>
            </a:r>
            <a:r>
              <a:rPr lang="ru-RU" sz="2000" dirty="0"/>
              <a:t> </a:t>
            </a:r>
            <a:r>
              <a:rPr lang="en-US" sz="2000" dirty="0" smtClean="0"/>
              <a:t>9 = 34 – 9 = 25 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31800" y="2658093"/>
            <a:ext cx="6700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б) </a:t>
            </a:r>
            <a:r>
              <a:rPr lang="en-US" sz="2000" dirty="0" smtClean="0"/>
              <a:t>(|-11| + |11| + |0|)</a:t>
            </a:r>
            <a:r>
              <a:rPr lang="ru-RU" sz="2000" dirty="0" smtClean="0"/>
              <a:t> </a:t>
            </a:r>
            <a:r>
              <a:rPr lang="ru-RU" sz="2000" dirty="0"/>
              <a:t>∙ </a:t>
            </a:r>
            <a:r>
              <a:rPr lang="en-US" sz="2000" dirty="0" smtClean="0"/>
              <a:t>3</a:t>
            </a:r>
            <a:r>
              <a:rPr lang="ru-RU" sz="2000" dirty="0" smtClean="0"/>
              <a:t> </a:t>
            </a:r>
            <a:r>
              <a:rPr lang="en-US" sz="2000" dirty="0" smtClean="0"/>
              <a:t>=</a:t>
            </a:r>
            <a:r>
              <a:rPr lang="ru-RU" sz="2000" dirty="0" smtClean="0"/>
              <a:t> </a:t>
            </a:r>
            <a:r>
              <a:rPr lang="en-US" sz="2000" dirty="0" smtClean="0"/>
              <a:t>(11 </a:t>
            </a:r>
            <a:r>
              <a:rPr lang="en-US" sz="2000" dirty="0"/>
              <a:t>+ </a:t>
            </a:r>
            <a:r>
              <a:rPr lang="en-US" sz="2000" dirty="0" smtClean="0"/>
              <a:t>11 </a:t>
            </a:r>
            <a:r>
              <a:rPr lang="en-US" sz="2000" dirty="0"/>
              <a:t>+ </a:t>
            </a:r>
            <a:r>
              <a:rPr lang="en-US" sz="2000" dirty="0" smtClean="0"/>
              <a:t>0)</a:t>
            </a:r>
            <a:r>
              <a:rPr lang="ru-RU" sz="2000" dirty="0" smtClean="0"/>
              <a:t> </a:t>
            </a:r>
            <a:r>
              <a:rPr lang="ru-RU" sz="2000" dirty="0"/>
              <a:t>∙ </a:t>
            </a:r>
            <a:r>
              <a:rPr lang="en-US" sz="2000" dirty="0"/>
              <a:t>3</a:t>
            </a:r>
            <a:r>
              <a:rPr lang="ru-RU" sz="2000" dirty="0"/>
              <a:t> </a:t>
            </a:r>
            <a:r>
              <a:rPr lang="en-US" sz="2000" dirty="0"/>
              <a:t>=</a:t>
            </a:r>
            <a:r>
              <a:rPr lang="ru-RU" sz="2000" dirty="0"/>
              <a:t> </a:t>
            </a:r>
            <a:r>
              <a:rPr lang="en-US" sz="2000" dirty="0" smtClean="0"/>
              <a:t>22</a:t>
            </a:r>
            <a:r>
              <a:rPr lang="ru-RU" sz="2000" dirty="0" smtClean="0"/>
              <a:t>∙ </a:t>
            </a:r>
            <a:r>
              <a:rPr lang="en-US" sz="2000" dirty="0"/>
              <a:t>3</a:t>
            </a:r>
            <a:r>
              <a:rPr lang="ru-RU" sz="2000" dirty="0"/>
              <a:t> </a:t>
            </a:r>
            <a:r>
              <a:rPr lang="en-US" sz="2000" dirty="0"/>
              <a:t>=</a:t>
            </a:r>
            <a:r>
              <a:rPr lang="ru-RU" sz="2000" dirty="0"/>
              <a:t> </a:t>
            </a:r>
            <a:r>
              <a:rPr lang="en-US" sz="2000" dirty="0" smtClean="0"/>
              <a:t>66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31800" y="3736810"/>
            <a:ext cx="7774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в) </a:t>
            </a:r>
            <a:r>
              <a:rPr lang="en-US" sz="2000" dirty="0" smtClean="0"/>
              <a:t>|11 – 11|</a:t>
            </a:r>
            <a:r>
              <a:rPr lang="ru-RU" sz="2000" dirty="0" smtClean="0"/>
              <a:t>· </a:t>
            </a:r>
            <a:r>
              <a:rPr lang="en-US" sz="2000" dirty="0" smtClean="0"/>
              <a:t>(337</a:t>
            </a:r>
            <a:r>
              <a:rPr lang="ru-RU" sz="2000" dirty="0" smtClean="0"/>
              <a:t> </a:t>
            </a:r>
            <a:r>
              <a:rPr lang="ru-RU" sz="2000" dirty="0"/>
              <a:t>+ </a:t>
            </a:r>
            <a:r>
              <a:rPr lang="en-US" sz="2000" dirty="0" smtClean="0"/>
              <a:t>|-</a:t>
            </a:r>
            <a:r>
              <a:rPr lang="ru-RU" sz="2000" dirty="0" smtClean="0"/>
              <a:t>9</a:t>
            </a:r>
            <a:r>
              <a:rPr lang="en-US" sz="2000" dirty="0" smtClean="0"/>
              <a:t>|) </a:t>
            </a:r>
            <a:r>
              <a:rPr lang="en-US" sz="2000" dirty="0"/>
              <a:t>= </a:t>
            </a:r>
            <a:r>
              <a:rPr lang="en-US" sz="2000" dirty="0" smtClean="0"/>
              <a:t>|0|</a:t>
            </a:r>
            <a:r>
              <a:rPr lang="ru-RU" sz="2000" dirty="0"/>
              <a:t>· </a:t>
            </a:r>
            <a:r>
              <a:rPr lang="en-US" sz="2000" dirty="0"/>
              <a:t>(337</a:t>
            </a:r>
            <a:r>
              <a:rPr lang="ru-RU" sz="2000" dirty="0"/>
              <a:t> + </a:t>
            </a:r>
            <a:r>
              <a:rPr lang="en-US" sz="2000" dirty="0"/>
              <a:t>|-</a:t>
            </a:r>
            <a:r>
              <a:rPr lang="ru-RU" sz="2000" dirty="0"/>
              <a:t>9</a:t>
            </a:r>
            <a:r>
              <a:rPr lang="en-US" sz="2000" dirty="0"/>
              <a:t>|) = </a:t>
            </a:r>
            <a:r>
              <a:rPr lang="en-US" sz="2000" dirty="0" smtClean="0"/>
              <a:t>0 </a:t>
            </a:r>
            <a:r>
              <a:rPr lang="ru-RU" sz="2000" dirty="0"/>
              <a:t>· </a:t>
            </a:r>
            <a:r>
              <a:rPr lang="en-US" sz="2000" dirty="0"/>
              <a:t>(337</a:t>
            </a:r>
            <a:r>
              <a:rPr lang="ru-RU" sz="2000" dirty="0"/>
              <a:t> + </a:t>
            </a:r>
            <a:r>
              <a:rPr lang="en-US" sz="2000" dirty="0"/>
              <a:t>|-</a:t>
            </a:r>
            <a:r>
              <a:rPr lang="ru-RU" sz="2000" dirty="0"/>
              <a:t>9</a:t>
            </a:r>
            <a:r>
              <a:rPr lang="en-US" sz="2000" dirty="0"/>
              <a:t>|) </a:t>
            </a:r>
            <a:r>
              <a:rPr lang="en-US" sz="2000" dirty="0" smtClean="0"/>
              <a:t>= 0</a:t>
            </a:r>
            <a:endParaRPr lang="ru-RU" sz="2000" dirty="0"/>
          </a:p>
        </p:txBody>
      </p:sp>
      <p:pic>
        <p:nvPicPr>
          <p:cNvPr id="12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29074" r="56311" b="62526"/>
          <a:stretch/>
        </p:blipFill>
        <p:spPr bwMode="auto">
          <a:xfrm>
            <a:off x="2843760" y="1491600"/>
            <a:ext cx="1152160" cy="43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0" t="30430" r="50787" b="61170"/>
          <a:stretch/>
        </p:blipFill>
        <p:spPr bwMode="auto">
          <a:xfrm>
            <a:off x="3995920" y="1563610"/>
            <a:ext cx="504070" cy="43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2" t="27630" r="37411" b="62570"/>
          <a:stretch/>
        </p:blipFill>
        <p:spPr bwMode="auto">
          <a:xfrm>
            <a:off x="4485701" y="1419590"/>
            <a:ext cx="1224170" cy="50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1" t="29030" r="27162" b="62570"/>
          <a:stretch/>
        </p:blipFill>
        <p:spPr bwMode="auto">
          <a:xfrm>
            <a:off x="5724160" y="1491600"/>
            <a:ext cx="936130" cy="43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4" t="30430" r="20086" b="62570"/>
          <a:stretch/>
        </p:blipFill>
        <p:spPr bwMode="auto">
          <a:xfrm>
            <a:off x="6732300" y="1563610"/>
            <a:ext cx="576080" cy="36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4" t="48673" r="38975" b="38727"/>
          <a:stretch/>
        </p:blipFill>
        <p:spPr bwMode="auto">
          <a:xfrm>
            <a:off x="3563860" y="2499740"/>
            <a:ext cx="2016280" cy="64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6" t="48616" r="29525" b="40183"/>
          <a:stretch/>
        </p:blipFill>
        <p:spPr bwMode="auto">
          <a:xfrm>
            <a:off x="5580140" y="2499739"/>
            <a:ext cx="864120" cy="57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5" t="50030" r="22437" b="40170"/>
          <a:stretch/>
        </p:blipFill>
        <p:spPr bwMode="auto">
          <a:xfrm>
            <a:off x="6444260" y="2571750"/>
            <a:ext cx="648090" cy="50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6" t="72442" r="38198" b="19158"/>
          <a:stretch/>
        </p:blipFill>
        <p:spPr bwMode="auto">
          <a:xfrm>
            <a:off x="3491850" y="3723910"/>
            <a:ext cx="2160300" cy="43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3" t="71074" r="16147" b="19126"/>
          <a:stretch/>
        </p:blipFill>
        <p:spPr bwMode="auto">
          <a:xfrm>
            <a:off x="5652150" y="3651900"/>
            <a:ext cx="2016280" cy="50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Windows\TEMP\Rar$DRa0.356\math_bg1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2" t="71073" r="11423" b="17727"/>
          <a:stretch/>
        </p:blipFill>
        <p:spPr bwMode="auto">
          <a:xfrm>
            <a:off x="7668430" y="3651900"/>
            <a:ext cx="432060" cy="57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46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2428" y="298981"/>
            <a:ext cx="41495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Сравнение целых чисел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7379936" y="4802175"/>
            <a:ext cx="1774601" cy="347122"/>
            <a:chOff x="7371843" y="4796378"/>
            <a:chExt cx="1774601" cy="347122"/>
          </a:xfrm>
        </p:grpSpPr>
        <p:sp>
          <p:nvSpPr>
            <p:cNvPr id="34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Прямоугольник 35"/>
          <p:cNvSpPr/>
          <p:nvPr/>
        </p:nvSpPr>
        <p:spPr>
          <a:xfrm>
            <a:off x="4697608" y="1059540"/>
            <a:ext cx="3922582" cy="3660099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5620" y="1131550"/>
            <a:ext cx="3563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Больше то число,</a:t>
            </a:r>
          </a:p>
          <a:p>
            <a:r>
              <a:rPr lang="ru-RU" i="1" dirty="0" smtClean="0"/>
              <a:t>которое на числовой прямой</a:t>
            </a:r>
            <a:endParaRPr lang="en-US" i="1" dirty="0" smtClean="0"/>
          </a:p>
          <a:p>
            <a:r>
              <a:rPr lang="ru-RU" i="1" dirty="0" smtClean="0"/>
              <a:t>расположено правее.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749930" y="2210602"/>
            <a:ext cx="1520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положительное</a:t>
            </a:r>
          </a:p>
          <a:p>
            <a:pPr algn="ctr"/>
            <a:r>
              <a:rPr lang="ru-RU" sz="1200" b="1" dirty="0" smtClean="0"/>
              <a:t>число </a:t>
            </a:r>
            <a:endParaRPr lang="ru-RU" sz="1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19016" y="2232024"/>
            <a:ext cx="1443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отрицательное</a:t>
            </a:r>
          </a:p>
          <a:p>
            <a:pPr algn="ctr"/>
            <a:r>
              <a:rPr lang="ru-RU" sz="1200" b="1" dirty="0" smtClean="0"/>
              <a:t>число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98599" y="2139690"/>
            <a:ext cx="449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&gt;</a:t>
            </a:r>
            <a:endParaRPr lang="ru-RU" sz="3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749930" y="2803902"/>
            <a:ext cx="1520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положительное</a:t>
            </a:r>
          </a:p>
          <a:p>
            <a:pPr algn="ctr"/>
            <a:r>
              <a:rPr lang="ru-RU" sz="1200" b="1" dirty="0" smtClean="0"/>
              <a:t>число </a:t>
            </a:r>
            <a:endParaRPr lang="ru-RU" sz="12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562432" y="2794545"/>
            <a:ext cx="585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0</a:t>
            </a:r>
            <a:endParaRPr lang="ru-RU" sz="28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198599" y="2732990"/>
            <a:ext cx="449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&gt;</a:t>
            </a:r>
            <a:endParaRPr lang="ru-RU" sz="3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772664" y="3472068"/>
            <a:ext cx="1520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отрицательное</a:t>
            </a:r>
          </a:p>
          <a:p>
            <a:pPr algn="ctr"/>
            <a:r>
              <a:rPr lang="ru-RU" sz="1200" b="1" dirty="0" smtClean="0"/>
              <a:t>число </a:t>
            </a:r>
            <a:endParaRPr lang="ru-RU" sz="12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562432" y="3437570"/>
            <a:ext cx="585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0</a:t>
            </a:r>
            <a:endParaRPr lang="ru-RU" sz="28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205806" y="3381080"/>
            <a:ext cx="449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&lt;</a:t>
            </a:r>
            <a:endParaRPr lang="ru-RU" sz="3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06398" y="1039138"/>
            <a:ext cx="1774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а) 998 </a:t>
            </a:r>
            <a:r>
              <a:rPr lang="en-US" sz="2000" dirty="0" smtClean="0"/>
              <a:t>&gt; -998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412810" y="1722127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б)</a:t>
            </a:r>
            <a:r>
              <a:rPr lang="en-US" sz="2000" dirty="0" smtClean="0"/>
              <a:t> 0 &lt; 37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410204" y="2372564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в) </a:t>
            </a:r>
            <a:r>
              <a:rPr lang="en-US" sz="2000" dirty="0" smtClean="0"/>
              <a:t>78 &gt; -1</a:t>
            </a:r>
            <a:endParaRPr lang="ru-RU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422428" y="3021750"/>
            <a:ext cx="1532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г</a:t>
            </a:r>
            <a:r>
              <a:rPr lang="ru-RU" sz="2000" dirty="0" smtClean="0"/>
              <a:t>)</a:t>
            </a:r>
            <a:r>
              <a:rPr lang="en-US" sz="2000" dirty="0" smtClean="0"/>
              <a:t> -35 &gt; -37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412810" y="3675095"/>
            <a:ext cx="169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д)</a:t>
            </a:r>
            <a:r>
              <a:rPr lang="en-US" sz="2000" dirty="0" smtClean="0"/>
              <a:t> 781 &lt; 783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410204" y="4331940"/>
            <a:ext cx="1712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е)</a:t>
            </a:r>
            <a:r>
              <a:rPr lang="en-US" sz="2000" dirty="0" smtClean="0"/>
              <a:t> -1000 &lt; -5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109108" y="3297380"/>
            <a:ext cx="1958822" cy="0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2581347" y="3261380"/>
            <a:ext cx="72000" cy="72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279474" y="3261380"/>
            <a:ext cx="72000" cy="7200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" name="Прямоугольник 2047"/>
          <p:cNvSpPr/>
          <p:nvPr/>
        </p:nvSpPr>
        <p:spPr>
          <a:xfrm>
            <a:off x="2389584" y="3030392"/>
            <a:ext cx="450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-37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092832" y="3030423"/>
            <a:ext cx="450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35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0" t="19127" r="83837" b="72473"/>
          <a:stretch/>
        </p:blipFill>
        <p:spPr bwMode="auto">
          <a:xfrm>
            <a:off x="1259540" y="987530"/>
            <a:ext cx="216030" cy="43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3" t="31764" r="87024" b="58436"/>
          <a:stretch/>
        </p:blipFill>
        <p:spPr bwMode="auto">
          <a:xfrm>
            <a:off x="971500" y="1635619"/>
            <a:ext cx="216030" cy="50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8" t="47200" r="85449" b="47200"/>
          <a:stretch/>
        </p:blipFill>
        <p:spPr bwMode="auto">
          <a:xfrm>
            <a:off x="1115520" y="2427730"/>
            <a:ext cx="216030" cy="2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59728" r="84650" b="34672"/>
          <a:stretch/>
        </p:blipFill>
        <p:spPr bwMode="auto">
          <a:xfrm>
            <a:off x="1187530" y="3075820"/>
            <a:ext cx="216030" cy="2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72328" r="83863" b="22072"/>
          <a:stretch/>
        </p:blipFill>
        <p:spPr bwMode="auto">
          <a:xfrm>
            <a:off x="1187530" y="3723910"/>
            <a:ext cx="288040" cy="2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6" t="84965" r="81501" b="9435"/>
          <a:stretch/>
        </p:blipFill>
        <p:spPr bwMode="auto">
          <a:xfrm>
            <a:off x="1475570" y="4371999"/>
            <a:ext cx="216030" cy="28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4817839" y="4147216"/>
            <a:ext cx="3563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Из двух отрицательных чисел больше то,</a:t>
            </a:r>
          </a:p>
          <a:p>
            <a:r>
              <a:rPr lang="ru-RU" sz="1200" b="1" dirty="0" smtClean="0"/>
              <a:t>модуль которого меньше.</a:t>
            </a:r>
            <a:endParaRPr lang="ru-RU" sz="1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3927471" y="3021493"/>
            <a:ext cx="144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2">
                    <a:lumMod val="25000"/>
                  </a:schemeClr>
                </a:solidFill>
              </a:rPr>
              <a:t>x</a:t>
            </a:r>
            <a:endParaRPr lang="ru-RU" sz="1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9342" y="3361588"/>
            <a:ext cx="7382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|-35| = 35</a:t>
            </a:r>
            <a:endParaRPr lang="ru-RU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13704" y="3361588"/>
            <a:ext cx="69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|-37| = 37</a:t>
            </a:r>
            <a:endParaRPr lang="ru-RU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0872" y="4664387"/>
            <a:ext cx="9182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|-1000| = 1000</a:t>
            </a:r>
            <a:endParaRPr lang="ru-RU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07762" y="4664387"/>
            <a:ext cx="6938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|-5| = 5</a:t>
            </a:r>
            <a:endParaRPr lang="ru-RU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 animBg="1"/>
      <p:bldP spid="7" grpId="0"/>
      <p:bldP spid="10" grpId="0"/>
      <p:bldP spid="14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26" grpId="0" animBg="1"/>
      <p:bldP spid="50" grpId="0" animBg="1"/>
      <p:bldP spid="2048" grpId="0"/>
      <p:bldP spid="52" grpId="0"/>
      <p:bldP spid="49" grpId="0"/>
      <p:bldP spid="2" grpId="0"/>
      <p:bldP spid="51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58"/>
            <a:ext cx="9144000" cy="1133108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91600" y="268248"/>
            <a:ext cx="5760801" cy="572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dirty="0" smtClean="0">
                <a:ea typeface="Open Sans Light" pitchFamily="34" charset="0"/>
                <a:cs typeface="Open Sans Light" pitchFamily="34" charset="0"/>
              </a:rPr>
              <a:t>Расположить числа:</a:t>
            </a:r>
            <a:endParaRPr lang="ru-RU" sz="2800" dirty="0">
              <a:ea typeface="Open Sans Light" pitchFamily="34" charset="0"/>
              <a:cs typeface="Open Sans Light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379936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431800" y="1491600"/>
            <a:ext cx="6300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а)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 </a:t>
            </a:r>
            <a:r>
              <a:rPr lang="ru-RU" sz="2000" dirty="0" smtClean="0"/>
              <a:t>   В порядке убывания: 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31799" y="3228679"/>
            <a:ext cx="7020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б)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 </a:t>
            </a:r>
            <a:r>
              <a:rPr lang="ru-RU" sz="2000" dirty="0" smtClean="0"/>
              <a:t>   В порядке возрастания: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413" y="1598180"/>
            <a:ext cx="476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19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2187" y="1598482"/>
            <a:ext cx="330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4834" y="1596841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-3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58848" y="1596841"/>
            <a:ext cx="476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18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76436" y="1596472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-100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03645" y="1597252"/>
            <a:ext cx="247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,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76446" y="1596472"/>
            <a:ext cx="247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,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30410" y="1596472"/>
            <a:ext cx="247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,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050123" y="1596472"/>
            <a:ext cx="247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,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691489" y="1596472"/>
            <a:ext cx="253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665377" y="2053394"/>
            <a:ext cx="247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,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083072" y="2054210"/>
            <a:ext cx="247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,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356683" y="2053461"/>
            <a:ext cx="247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,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08877" y="2053394"/>
            <a:ext cx="247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,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351815" y="2054210"/>
            <a:ext cx="253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27771" y="3333040"/>
            <a:ext cx="476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33</a:t>
            </a: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141163" y="3333040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-8</a:t>
            </a:r>
            <a:endParaRPr lang="ru-RU" sz="2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499477" y="3333040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-1</a:t>
            </a:r>
            <a:endParaRPr lang="ru-RU" sz="2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849408" y="3333040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-6</a:t>
            </a:r>
            <a:endParaRPr lang="ru-RU" sz="2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203629" y="3333040"/>
            <a:ext cx="330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5</a:t>
            </a:r>
            <a:endParaRPr lang="ru-RU" sz="2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011794" y="3333040"/>
            <a:ext cx="247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,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366177" y="3333040"/>
            <a:ext cx="247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,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720560" y="3333040"/>
            <a:ext cx="247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,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074943" y="3333040"/>
            <a:ext cx="247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,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352001" y="3333040"/>
            <a:ext cx="253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939718" y="3791158"/>
            <a:ext cx="247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,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293378" y="3793807"/>
            <a:ext cx="247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,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647038" y="3791158"/>
            <a:ext cx="247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,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923030" y="3791158"/>
            <a:ext cx="247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,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340315" y="3791158"/>
            <a:ext cx="253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14413" y="1598180"/>
            <a:ext cx="476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19</a:t>
            </a:r>
            <a:endParaRPr lang="ru-RU" sz="20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132187" y="1598482"/>
            <a:ext cx="330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0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404834" y="1596841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-3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758848" y="1596841"/>
            <a:ext cx="476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18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176436" y="1596472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-100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27771" y="3333040"/>
            <a:ext cx="476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33</a:t>
            </a:r>
            <a:endParaRPr lang="ru-RU" sz="20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141163" y="3333040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-8</a:t>
            </a:r>
            <a:endParaRPr lang="ru-RU" sz="20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1499477" y="3333040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-1</a:t>
            </a:r>
            <a:endParaRPr lang="ru-RU" sz="20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849408" y="3333040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-6</a:t>
            </a:r>
            <a:endParaRPr lang="ru-RU" sz="20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203629" y="3333040"/>
            <a:ext cx="3305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5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9797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0B0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555 L 0.29114 0.0888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B8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0B0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99 0.00803 L 0.2224 0.0888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9" y="4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13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B8B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0B0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9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243 -0.00617 L 0.33681 0.0882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750"/>
                            </p:stCondLst>
                            <p:childTnLst>
                              <p:par>
                                <p:cTn id="129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B8B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0B0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9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105 0.00803 L 0.33663 0.0885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4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50"/>
                            </p:stCondLst>
                            <p:childTnLst>
                              <p:par>
                                <p:cTn id="145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B8B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91 -0.00555 L 0.29114 0.0888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2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50"/>
                            </p:stCondLst>
                            <p:childTnLst>
                              <p:par>
                                <p:cTn id="158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B8B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750"/>
                            </p:stCondLst>
                            <p:childTnLst>
                              <p:par>
                                <p:cTn id="164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6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8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0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2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0B0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9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87 -0.00463 L 0.28142 0.0885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4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75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B8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0B0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9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191 -0.00402 L 0.2427 0.08889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2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75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B8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0B0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49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87 -0.00371 L 0.31962 0.08919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75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B8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0B0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49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156 -0.00402 L 0.28142 0.08889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B8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402 L 0.47257 0.08858 " pathEditMode="relative" rAng="0" ptsTypes="AA">
                                      <p:cBhvr>
                                        <p:cTn id="24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63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000"/>
                            </p:stCondLst>
                            <p:childTnLst>
                              <p:par>
                                <p:cTn id="2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0B8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500"/>
                            </p:stCondLst>
                            <p:childTnLst>
                              <p:par>
                                <p:cTn id="252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4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6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8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3" grpId="1"/>
      <p:bldP spid="3" grpId="2"/>
      <p:bldP spid="3" grpId="3"/>
      <p:bldP spid="4" grpId="0"/>
      <p:bldP spid="4" grpId="1"/>
      <p:bldP spid="4" grpId="2"/>
      <p:bldP spid="4" grpId="3"/>
      <p:bldP spid="5" grpId="0"/>
      <p:bldP spid="5" grpId="1"/>
      <p:bldP spid="5" grpId="2"/>
      <p:bldP spid="5" grpId="3"/>
      <p:bldP spid="6" grpId="0"/>
      <p:bldP spid="6" grpId="1"/>
      <p:bldP spid="6" grpId="2"/>
      <p:bldP spid="6" grpId="3"/>
      <p:bldP spid="7" grpId="0"/>
      <p:bldP spid="7" grpId="2"/>
      <p:bldP spid="7" grpId="3"/>
      <p:bldP spid="14" grpId="0"/>
      <p:bldP spid="18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29" grpId="1"/>
      <p:bldP spid="29" grpId="2"/>
      <p:bldP spid="30" grpId="0"/>
      <p:bldP spid="30" grpId="1"/>
      <p:bldP spid="30" grpId="2"/>
      <p:bldP spid="30" grpId="3"/>
      <p:bldP spid="31" grpId="0"/>
      <p:bldP spid="31" grpId="1"/>
      <p:bldP spid="31" grpId="2"/>
      <p:bldP spid="31" grpId="3"/>
      <p:bldP spid="32" grpId="0"/>
      <p:bldP spid="32" grpId="1"/>
      <p:bldP spid="32" grpId="2"/>
      <p:bldP spid="32" grpId="3"/>
      <p:bldP spid="33" grpId="0"/>
      <p:bldP spid="33" grpId="1"/>
      <p:bldP spid="33" grpId="2"/>
      <p:bldP spid="33" grpId="3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6573" y="1059540"/>
            <a:ext cx="3924301" cy="36727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7900" y="1059540"/>
            <a:ext cx="3922713" cy="36727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5450" y="1664884"/>
            <a:ext cx="3024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1400" dirty="0">
                <a:ea typeface="Open Sans Light" pitchFamily="34" charset="0"/>
                <a:cs typeface="Open Sans Light" pitchFamily="34" charset="0"/>
              </a:rPr>
              <a:t>Сумма с одинаковыми знаками</a:t>
            </a:r>
            <a:endParaRPr lang="ru-RU" sz="1400" dirty="0"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2537" y="1131550"/>
            <a:ext cx="3094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1600" dirty="0">
                <a:solidFill>
                  <a:schemeClr val="accent3">
                    <a:lumMod val="50000"/>
                  </a:schemeClr>
                </a:solidFill>
                <a:ea typeface="Open Sans Light" pitchFamily="34" charset="0"/>
                <a:cs typeface="Open Sans Light" pitchFamily="34" charset="0"/>
              </a:rPr>
              <a:t>Произведение и частное</a:t>
            </a:r>
            <a:endParaRPr lang="ru-RU" sz="1600" dirty="0">
              <a:solidFill>
                <a:schemeClr val="accent3">
                  <a:lumMod val="50000"/>
                </a:schemeClr>
              </a:solidFill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428" y="298981"/>
            <a:ext cx="82788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Действия с целыми числами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047" y="3181422"/>
            <a:ext cx="3059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1400" dirty="0">
                <a:ea typeface="Open Sans Light" pitchFamily="34" charset="0"/>
                <a:cs typeface="Open Sans Light" pitchFamily="34" charset="0"/>
              </a:rPr>
              <a:t>Сумма чисел с разными знаками</a:t>
            </a:r>
            <a:endParaRPr lang="ru-RU" sz="1400" dirty="0"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953" y="2078880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13 + 21 = 34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9697" y="2611985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-13 + (-21) = -(13 + 21) = -34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5451" y="3674801"/>
            <a:ext cx="284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13 + (-21) = -(21 – 13) = -8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5058" y="4218699"/>
            <a:ext cx="269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-13 + 21 = +(21 – 13) = 8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92537" y="3073700"/>
            <a:ext cx="3873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Произведение и частное чисел</a:t>
            </a:r>
          </a:p>
          <a:p>
            <a:r>
              <a:rPr lang="ru-RU" sz="1400" dirty="0"/>
              <a:t>с одинаковыми знаками имеет знак плюс.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92537" y="1557162"/>
            <a:ext cx="3769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Произведение и частное чисел</a:t>
            </a:r>
          </a:p>
          <a:p>
            <a:r>
              <a:rPr lang="ru-RU" sz="1400" dirty="0">
                <a:solidFill>
                  <a:prstClr val="black"/>
                </a:solidFill>
              </a:rPr>
              <a:t>с разными знаками имеет знак минус.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792536" y="3685440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 </a:t>
            </a:r>
            <a:r>
              <a:rPr lang="ru-RU" dirty="0">
                <a:latin typeface="Calibri"/>
              </a:rPr>
              <a:t>∙</a:t>
            </a:r>
            <a:r>
              <a:rPr lang="ru-RU" dirty="0"/>
              <a:t> 3 = 18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88085" y="4218545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(-6) </a:t>
            </a:r>
            <a:r>
              <a:rPr lang="ru-RU" dirty="0">
                <a:latin typeface="Calibri"/>
              </a:rPr>
              <a:t>∙</a:t>
            </a:r>
            <a:r>
              <a:rPr lang="ru-RU" dirty="0"/>
              <a:t> (-3) = 18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35810" y="3685440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18 </a:t>
            </a:r>
            <a:r>
              <a:rPr lang="ru-RU" dirty="0">
                <a:latin typeface="Calibri"/>
              </a:rPr>
              <a:t>:</a:t>
            </a:r>
            <a:r>
              <a:rPr lang="ru-RU" dirty="0"/>
              <a:t> 3 = 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35994" y="4218545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(-18) </a:t>
            </a:r>
            <a:r>
              <a:rPr lang="ru-RU" dirty="0">
                <a:latin typeface="Calibri"/>
              </a:rPr>
              <a:t>:</a:t>
            </a:r>
            <a:r>
              <a:rPr lang="ru-RU" dirty="0"/>
              <a:t> (-3) = 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92483" y="207888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(-6) ∙ 3 = -18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88031" y="261198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 ∙ (-3) = -18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35755" y="2078880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(-18) : 3 = -6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35940" y="2611985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18 : (-3) = -6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6954" y="1130754"/>
            <a:ext cx="973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1600" dirty="0">
                <a:solidFill>
                  <a:schemeClr val="accent6">
                    <a:lumMod val="50000"/>
                  </a:schemeClr>
                </a:solidFill>
                <a:ea typeface="Open Sans Light" pitchFamily="34" charset="0"/>
                <a:cs typeface="Open Sans Light" pitchFamily="34" charset="0"/>
              </a:rPr>
              <a:t>Сумма</a:t>
            </a:r>
            <a:endParaRPr lang="ru-RU" sz="1600" dirty="0">
              <a:solidFill>
                <a:schemeClr val="accent6">
                  <a:lumMod val="50000"/>
                </a:schemeClr>
              </a:solidFill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0830" y="1115366"/>
            <a:ext cx="172509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</a:t>
            </a:r>
            <a:r>
              <a:rPr lang="ru-RU" dirty="0"/>
              <a:t>–</a:t>
            </a:r>
            <a:r>
              <a:rPr lang="en-US" dirty="0"/>
              <a:t> b = a + (-b)</a:t>
            </a:r>
            <a:endParaRPr lang="ru-RU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7379936" y="4802175"/>
            <a:ext cx="1774601" cy="347122"/>
            <a:chOff x="7371843" y="4796378"/>
            <a:chExt cx="1774601" cy="347122"/>
          </a:xfrm>
        </p:grpSpPr>
        <p:sp>
          <p:nvSpPr>
            <p:cNvPr id="34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77317" y="3518268"/>
            <a:ext cx="572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|13|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2945" y="3518268"/>
            <a:ext cx="594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|-21|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8118" y="3520559"/>
            <a:ext cx="410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9138" y="3518268"/>
            <a:ext cx="594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6845" y="4065840"/>
            <a:ext cx="626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|-13|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4370" y="4064910"/>
            <a:ext cx="594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|21|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1553" y="4066399"/>
            <a:ext cx="410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24369" y="4064910"/>
            <a:ext cx="594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284189" y="2107228"/>
            <a:ext cx="551431" cy="3859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624717" y="2611985"/>
            <a:ext cx="1219043" cy="3859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843760" y="2603656"/>
            <a:ext cx="606110" cy="3859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519005" y="3668783"/>
            <a:ext cx="1219042" cy="3859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738047" y="3645732"/>
            <a:ext cx="606110" cy="3859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400830" y="4217323"/>
            <a:ext cx="1219042" cy="3859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619872" y="4194272"/>
            <a:ext cx="606110" cy="3859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2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8" grpId="0"/>
      <p:bldP spid="11" grpId="0"/>
      <p:bldP spid="13" grpId="0"/>
      <p:bldP spid="16" grpId="0"/>
      <p:bldP spid="2" grpId="0"/>
      <p:bldP spid="20" grpId="0"/>
      <p:bldP spid="21" grpId="0"/>
      <p:bldP spid="22" grpId="0"/>
      <p:bldP spid="3" grpId="0"/>
      <p:bldP spid="4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5" grpId="0" animBg="1"/>
      <p:bldP spid="6" grpId="0"/>
      <p:bldP spid="6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a0.356\math_bg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1558"/>
            <a:ext cx="9144000" cy="1133108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91600" y="268248"/>
            <a:ext cx="576080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dirty="0">
                <a:ea typeface="Open Sans Light" pitchFamily="34" charset="0"/>
                <a:cs typeface="Open Sans Light" pitchFamily="34" charset="0"/>
              </a:rPr>
              <a:t>Найти </a:t>
            </a:r>
            <a:r>
              <a:rPr lang="ru-RU" sz="2800" dirty="0" smtClean="0">
                <a:ea typeface="Open Sans Light" pitchFamily="34" charset="0"/>
                <a:cs typeface="Open Sans Light" pitchFamily="34" charset="0"/>
              </a:rPr>
              <a:t>значения </a:t>
            </a:r>
            <a:r>
              <a:rPr lang="ru-RU" sz="2800" dirty="0">
                <a:ea typeface="Open Sans Light" pitchFamily="34" charset="0"/>
                <a:cs typeface="Open Sans Light" pitchFamily="34" charset="0"/>
              </a:rPr>
              <a:t>выражений.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7379936" y="4802175"/>
            <a:ext cx="1774601" cy="347122"/>
            <a:chOff x="7371843" y="4796378"/>
            <a:chExt cx="1774601" cy="347122"/>
          </a:xfrm>
        </p:grpSpPr>
        <p:sp>
          <p:nvSpPr>
            <p:cNvPr id="10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431800" y="1443448"/>
            <a:ext cx="1572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4 ∙ (-2) + (-7)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1800" y="2163548"/>
            <a:ext cx="1486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5 ∙ (-4) + 19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1800" y="2883648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-36 : 6 + 9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1800" y="3604984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-41 – 5 : (-5)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7788" y="4323848"/>
            <a:ext cx="2005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-2 ∙ (-8 + 2 ∙ (-3)</a:t>
            </a:r>
            <a:r>
              <a:rPr lang="en-US" sz="2000" dirty="0"/>
              <a:t>)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77270" y="1448211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= -8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73731" y="1448211"/>
            <a:ext cx="843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+ (-7)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29068" y="1445830"/>
            <a:ext cx="1269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= -(8 + 7)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03910" y="1445830"/>
            <a:ext cx="771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= -15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84957" y="2165929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= -20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35510" y="2165881"/>
            <a:ext cx="756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+ 19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02066" y="2165881"/>
            <a:ext cx="1544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= -(20 – 19)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49673" y="2167441"/>
            <a:ext cx="625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= -1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38040" y="2883648"/>
            <a:ext cx="692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= -6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39335" y="2883648"/>
            <a:ext cx="5437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+ 9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55720" y="2883648"/>
            <a:ext cx="1316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= +(9 – 6)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83491" y="2883648"/>
            <a:ext cx="5437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= 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850043" y="3604232"/>
            <a:ext cx="1265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= -41 + 1 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918164" y="3604697"/>
            <a:ext cx="1330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= -(41 – 1)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120893" y="3603700"/>
            <a:ext cx="771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= -40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297525" y="4324262"/>
            <a:ext cx="19351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= -2 ∙ (-8 + (-6))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030604" y="4323848"/>
            <a:ext cx="1422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= -2 ∙ (-14)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256385" y="4325879"/>
            <a:ext cx="756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= 28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300240" y="1448211"/>
            <a:ext cx="2410372" cy="3271428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89271" y="1681604"/>
            <a:ext cx="2232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Произведение </a:t>
            </a:r>
            <a:r>
              <a:rPr lang="ru-RU" sz="1600" u="sng" dirty="0"/>
              <a:t>чётного</a:t>
            </a:r>
            <a:r>
              <a:rPr lang="ru-RU" sz="1600" dirty="0"/>
              <a:t> числа</a:t>
            </a:r>
          </a:p>
          <a:p>
            <a:r>
              <a:rPr lang="ru-RU" sz="1600" dirty="0"/>
              <a:t>отрицательных множителей</a:t>
            </a:r>
          </a:p>
          <a:p>
            <a:r>
              <a:rPr lang="ru-RU" sz="1600" dirty="0"/>
              <a:t>имеет знак «</a:t>
            </a:r>
            <a:r>
              <a:rPr lang="ru-RU" sz="1600" b="1" dirty="0"/>
              <a:t>+</a:t>
            </a:r>
            <a:r>
              <a:rPr lang="ru-RU" sz="1600" dirty="0"/>
              <a:t>».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89271" y="3231976"/>
            <a:ext cx="2232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Произведение </a:t>
            </a:r>
            <a:r>
              <a:rPr lang="ru-RU" sz="1600" u="sng" dirty="0"/>
              <a:t>нечётного</a:t>
            </a:r>
            <a:r>
              <a:rPr lang="ru-RU" sz="1600" dirty="0"/>
              <a:t> числа</a:t>
            </a:r>
          </a:p>
          <a:p>
            <a:r>
              <a:rPr lang="ru-RU" sz="1600" dirty="0"/>
              <a:t>отрицательных множителей</a:t>
            </a:r>
          </a:p>
          <a:p>
            <a:r>
              <a:rPr lang="ru-RU" sz="1600" dirty="0"/>
              <a:t>имеет знак  «</a:t>
            </a:r>
            <a:r>
              <a:rPr lang="ru-RU" sz="1600" b="1" dirty="0"/>
              <a:t> </a:t>
            </a:r>
            <a:r>
              <a:rPr lang="ru-RU" sz="1600" b="1" dirty="0">
                <a:latin typeface="Calibri"/>
              </a:rPr>
              <a:t>̶</a:t>
            </a:r>
            <a:r>
              <a:rPr lang="ru-RU" sz="1600" b="1" dirty="0"/>
              <a:t> </a:t>
            </a:r>
            <a:r>
              <a:rPr lang="ru-RU" sz="16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45083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2" grpId="0"/>
      <p:bldP spid="21" grpId="0"/>
      <p:bldP spid="22" grpId="0"/>
      <p:bldP spid="23" grpId="0"/>
      <p:bldP spid="24" grpId="0"/>
      <p:bldP spid="3" grpId="0"/>
      <p:bldP spid="4" grpId="0"/>
      <p:bldP spid="6" grpId="0"/>
      <p:bldP spid="7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5" grpId="0"/>
      <p:bldP spid="26" grpId="0"/>
      <p:bldP spid="27" grpId="0"/>
      <p:bldP spid="28" grpId="0"/>
      <p:bldP spid="29" grpId="0"/>
      <p:bldP spid="31" grpId="0" animBg="1"/>
      <p:bldP spid="30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rojects\Александр\Учебно-методический отдел\Подготовка к ОГЭ по математике\!send\math_b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7379935" y="4802175"/>
            <a:ext cx="1774601" cy="347122"/>
            <a:chOff x="7371843" y="4796378"/>
            <a:chExt cx="1774601" cy="347122"/>
          </a:xfrm>
        </p:grpSpPr>
        <p:sp>
          <p:nvSpPr>
            <p:cNvPr id="13" name="Прямоугольник 7"/>
            <p:cNvSpPr/>
            <p:nvPr/>
          </p:nvSpPr>
          <p:spPr>
            <a:xfrm>
              <a:off x="7371843" y="4796378"/>
              <a:ext cx="1774601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906198"/>
              <a:ext cx="1468777" cy="17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844053" y="111743"/>
            <a:ext cx="5455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+mj-lt"/>
                <a:ea typeface="Roboto Slab" pitchFamily="2" charset="0"/>
                <a:cs typeface="Open Sans" pitchFamily="34" charset="0"/>
              </a:rPr>
              <a:t>Целые числа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+mj-lt"/>
              <a:ea typeface="Roboto Slab" pitchFamily="2" charset="0"/>
              <a:cs typeface="Open Sans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691602" y="1141353"/>
            <a:ext cx="5760800" cy="0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1206" y="110534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856733" y="110534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145699" y="110534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436120" y="110534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724160" y="110534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009819" y="110534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300240" y="110534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588280" y="110534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550958" y="1107746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839924" y="1107746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130345" y="1107746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418385" y="1107746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704044" y="1107746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994465" y="1107746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282505" y="1107746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750014" y="844482"/>
            <a:ext cx="21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37684" y="844482"/>
            <a:ext cx="21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28105" y="845000"/>
            <a:ext cx="21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16145" y="845000"/>
            <a:ext cx="21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01804" y="845000"/>
            <a:ext cx="21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92225" y="845000"/>
            <a:ext cx="21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80265" y="845000"/>
            <a:ext cx="21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7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876320" y="110534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164360" y="1105349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974878" y="1107746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263844" y="1107746"/>
            <a:ext cx="0" cy="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463191" y="845000"/>
            <a:ext cx="21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83750" y="845000"/>
            <a:ext cx="39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-1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95709" y="843728"/>
            <a:ext cx="39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-2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05289" y="845000"/>
            <a:ext cx="39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-3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19630" y="845000"/>
            <a:ext cx="39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-4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31590" y="843510"/>
            <a:ext cx="39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-5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641169" y="845000"/>
            <a:ext cx="39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-6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52203" y="845000"/>
            <a:ext cx="39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-7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460" y="1562838"/>
            <a:ext cx="2520000" cy="131963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844" y="2499740"/>
            <a:ext cx="3960000" cy="22275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6986" y="2499740"/>
            <a:ext cx="3960000" cy="22275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1" name="TextBox 50"/>
          <p:cNvSpPr txBox="1"/>
          <p:nvPr/>
        </p:nvSpPr>
        <p:spPr>
          <a:xfrm>
            <a:off x="7307925" y="848490"/>
            <a:ext cx="144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x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32013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2422</TotalTime>
  <Words>729</Words>
  <Application>Microsoft Office PowerPoint</Application>
  <PresentationFormat>Экран (16:9)</PresentationFormat>
  <Paragraphs>210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Open Sans Light</vt:lpstr>
      <vt:lpstr>Arial</vt:lpstr>
      <vt:lpstr>Roboto Slab</vt:lpstr>
      <vt:lpstr>Times New Roman</vt:lpstr>
      <vt:lpstr>Open Sans</vt:lpstr>
      <vt:lpstr>Cambria Math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216</cp:revision>
  <dcterms:created xsi:type="dcterms:W3CDTF">2015-06-19T09:09:41Z</dcterms:created>
  <dcterms:modified xsi:type="dcterms:W3CDTF">2015-09-01T12:35:03Z</dcterms:modified>
</cp:coreProperties>
</file>