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71" r:id="rId3"/>
    <p:sldId id="258" r:id="rId4"/>
    <p:sldId id="272" r:id="rId5"/>
    <p:sldId id="273" r:id="rId6"/>
    <p:sldId id="260" r:id="rId7"/>
    <p:sldId id="274" r:id="rId8"/>
    <p:sldId id="267" r:id="rId9"/>
    <p:sldId id="269" r:id="rId10"/>
    <p:sldId id="275" r:id="rId11"/>
    <p:sldId id="276" r:id="rId12"/>
    <p:sldId id="277" r:id="rId13"/>
    <p:sldId id="270" r:id="rId14"/>
    <p:sldId id="279" r:id="rId15"/>
  </p:sldIdLst>
  <p:sldSz cx="9144000" cy="5143500" type="screen16x9"/>
  <p:notesSz cx="6858000" cy="91440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Open Sans Light" panose="020B0604020202020204" charset="0"/>
      <p:regular r:id="rId21"/>
      <p:italic r:id="rId22"/>
    </p:embeddedFont>
    <p:embeddedFont>
      <p:font typeface="Roboto Slab" panose="020B0604020202020204" charset="0"/>
      <p:regular r:id="rId23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2018">
          <p15:clr>
            <a:srgbClr val="A4A3A4"/>
          </p15:clr>
        </p15:guide>
        <p15:guide id="8" pos="3459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674"/>
    <a:srgbClr val="007033"/>
    <a:srgbClr val="F8F7F2"/>
    <a:srgbClr val="FF5050"/>
    <a:srgbClr val="5F3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2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1128" y="366"/>
      </p:cViewPr>
      <p:guideLst>
        <p:guide orient="horz" pos="2967"/>
        <p:guide orient="horz" pos="259"/>
        <p:guide pos="5487"/>
        <p:guide pos="3016"/>
        <p:guide pos="2744"/>
        <p:guide pos="272"/>
        <p:guide pos="2018"/>
        <p:guide pos="3459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8" Type="http://schemas.openxmlformats.org/officeDocument/2006/relationships/image" Target="../media/image112.png"/><Relationship Id="rId3" Type="http://schemas.openxmlformats.org/officeDocument/2006/relationships/image" Target="../media/image100.png"/><Relationship Id="rId21" Type="http://schemas.openxmlformats.org/officeDocument/2006/relationships/image" Target="../media/image111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98.png"/><Relationship Id="rId2" Type="http://schemas.openxmlformats.org/officeDocument/2006/relationships/image" Target="../media/image3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2.png"/><Relationship Id="rId10" Type="http://schemas.openxmlformats.org/officeDocument/2006/relationships/image" Target="../media/image105.png"/><Relationship Id="rId19" Type="http://schemas.openxmlformats.org/officeDocument/2006/relationships/image" Target="../media/image109.png"/><Relationship Id="rId4" Type="http://schemas.openxmlformats.org/officeDocument/2006/relationships/image" Target="../media/image1001.png"/><Relationship Id="rId9" Type="http://schemas.openxmlformats.org/officeDocument/2006/relationships/image" Target="../media/image104.png"/><Relationship Id="rId22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2" Type="http://schemas.openxmlformats.org/officeDocument/2006/relationships/image" Target="../media/image3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29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111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08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20.png"/><Relationship Id="rId10" Type="http://schemas.openxmlformats.org/officeDocument/2006/relationships/image" Target="../media/image136.png"/><Relationship Id="rId4" Type="http://schemas.openxmlformats.org/officeDocument/2006/relationships/image" Target="../media/image2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020.png"/><Relationship Id="rId18" Type="http://schemas.openxmlformats.org/officeDocument/2006/relationships/image" Target="../media/image1070.png"/><Relationship Id="rId26" Type="http://schemas.openxmlformats.org/officeDocument/2006/relationships/image" Target="../media/image1150.png"/><Relationship Id="rId39" Type="http://schemas.openxmlformats.org/officeDocument/2006/relationships/image" Target="../media/image1280.png"/><Relationship Id="rId3" Type="http://schemas.openxmlformats.org/officeDocument/2006/relationships/image" Target="../media/image2.png"/><Relationship Id="rId21" Type="http://schemas.openxmlformats.org/officeDocument/2006/relationships/image" Target="../media/image1100.png"/><Relationship Id="rId34" Type="http://schemas.openxmlformats.org/officeDocument/2006/relationships/image" Target="../media/image1230.png"/><Relationship Id="rId42" Type="http://schemas.openxmlformats.org/officeDocument/2006/relationships/image" Target="../media/image1310.png"/><Relationship Id="rId7" Type="http://schemas.openxmlformats.org/officeDocument/2006/relationships/image" Target="../media/image960.png"/><Relationship Id="rId12" Type="http://schemas.openxmlformats.org/officeDocument/2006/relationships/image" Target="../media/image1010.png"/><Relationship Id="rId17" Type="http://schemas.openxmlformats.org/officeDocument/2006/relationships/image" Target="../media/image1060.png"/><Relationship Id="rId25" Type="http://schemas.openxmlformats.org/officeDocument/2006/relationships/image" Target="../media/image1140.png"/><Relationship Id="rId33" Type="http://schemas.openxmlformats.org/officeDocument/2006/relationships/image" Target="../media/image1220.png"/><Relationship Id="rId38" Type="http://schemas.openxmlformats.org/officeDocument/2006/relationships/image" Target="../media/image1270.png"/><Relationship Id="rId2" Type="http://schemas.openxmlformats.org/officeDocument/2006/relationships/image" Target="../media/image6.png"/><Relationship Id="rId16" Type="http://schemas.openxmlformats.org/officeDocument/2006/relationships/image" Target="../media/image1050.png"/><Relationship Id="rId20" Type="http://schemas.openxmlformats.org/officeDocument/2006/relationships/image" Target="../media/image1090.png"/><Relationship Id="rId29" Type="http://schemas.openxmlformats.org/officeDocument/2006/relationships/image" Target="../media/image1180.png"/><Relationship Id="rId41" Type="http://schemas.openxmlformats.org/officeDocument/2006/relationships/image" Target="../media/image1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0.png"/><Relationship Id="rId11" Type="http://schemas.openxmlformats.org/officeDocument/2006/relationships/image" Target="../media/image1000.png"/><Relationship Id="rId24" Type="http://schemas.openxmlformats.org/officeDocument/2006/relationships/image" Target="../media/image1130.png"/><Relationship Id="rId32" Type="http://schemas.openxmlformats.org/officeDocument/2006/relationships/image" Target="../media/image1210.png"/><Relationship Id="rId37" Type="http://schemas.openxmlformats.org/officeDocument/2006/relationships/image" Target="../media/image1260.png"/><Relationship Id="rId40" Type="http://schemas.openxmlformats.org/officeDocument/2006/relationships/image" Target="../media/image1290.png"/><Relationship Id="rId5" Type="http://schemas.openxmlformats.org/officeDocument/2006/relationships/image" Target="../media/image940.png"/><Relationship Id="rId15" Type="http://schemas.openxmlformats.org/officeDocument/2006/relationships/image" Target="../media/image1040.png"/><Relationship Id="rId23" Type="http://schemas.openxmlformats.org/officeDocument/2006/relationships/image" Target="../media/image1120.png"/><Relationship Id="rId28" Type="http://schemas.openxmlformats.org/officeDocument/2006/relationships/image" Target="../media/image1170.png"/><Relationship Id="rId36" Type="http://schemas.openxmlformats.org/officeDocument/2006/relationships/image" Target="../media/image1250.png"/><Relationship Id="rId10" Type="http://schemas.openxmlformats.org/officeDocument/2006/relationships/image" Target="../media/image990.png"/><Relationship Id="rId19" Type="http://schemas.openxmlformats.org/officeDocument/2006/relationships/image" Target="../media/image1080.png"/><Relationship Id="rId31" Type="http://schemas.openxmlformats.org/officeDocument/2006/relationships/image" Target="../media/image1200.png"/><Relationship Id="rId4" Type="http://schemas.openxmlformats.org/officeDocument/2006/relationships/image" Target="../media/image930.png"/><Relationship Id="rId9" Type="http://schemas.openxmlformats.org/officeDocument/2006/relationships/image" Target="../media/image980.png"/><Relationship Id="rId14" Type="http://schemas.openxmlformats.org/officeDocument/2006/relationships/image" Target="../media/image1030.png"/><Relationship Id="rId22" Type="http://schemas.openxmlformats.org/officeDocument/2006/relationships/image" Target="../media/image1110.png"/><Relationship Id="rId27" Type="http://schemas.openxmlformats.org/officeDocument/2006/relationships/image" Target="../media/image1160.png"/><Relationship Id="rId30" Type="http://schemas.openxmlformats.org/officeDocument/2006/relationships/image" Target="../media/image1190.png"/><Relationship Id="rId35" Type="http://schemas.openxmlformats.org/officeDocument/2006/relationships/image" Target="../media/image1240.png"/><Relationship Id="rId43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480.png"/><Relationship Id="rId3" Type="http://schemas.openxmlformats.org/officeDocument/2006/relationships/image" Target="../media/image2.png"/><Relationship Id="rId21" Type="http://schemas.openxmlformats.org/officeDocument/2006/relationships/image" Target="../media/image44.png"/><Relationship Id="rId47" Type="http://schemas.openxmlformats.org/officeDocument/2006/relationships/image" Target="../media/image430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8" Type="http://schemas.openxmlformats.org/officeDocument/2006/relationships/image" Target="../media/image410.png"/><Relationship Id="rId46" Type="http://schemas.openxmlformats.org/officeDocument/2006/relationships/image" Target="../media/image510.png"/><Relationship Id="rId59" Type="http://schemas.openxmlformats.org/officeDocument/2006/relationships/image" Target="../media/image63.png"/><Relationship Id="rId2" Type="http://schemas.openxmlformats.org/officeDocument/2006/relationships/image" Target="../media/image3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45" Type="http://schemas.openxmlformats.org/officeDocument/2006/relationships/image" Target="../media/image500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61" Type="http://schemas.openxmlformats.org/officeDocument/2006/relationships/image" Target="../media/image65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4" Type="http://schemas.openxmlformats.org/officeDocument/2006/relationships/image" Target="../media/image490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43" Type="http://schemas.openxmlformats.org/officeDocument/2006/relationships/image" Target="../media/image460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31.png"/><Relationship Id="rId51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8" Type="http://schemas.openxmlformats.org/officeDocument/2006/relationships/image" Target="../media/image630.png"/><Relationship Id="rId26" Type="http://schemas.openxmlformats.org/officeDocument/2006/relationships/image" Target="../media/image740.png"/><Relationship Id="rId39" Type="http://schemas.openxmlformats.org/officeDocument/2006/relationships/image" Target="../media/image87.png"/><Relationship Id="rId3" Type="http://schemas.openxmlformats.org/officeDocument/2006/relationships/image" Target="../media/image621.png"/><Relationship Id="rId21" Type="http://schemas.openxmlformats.org/officeDocument/2006/relationships/image" Target="../media/image660.pn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7" Type="http://schemas.openxmlformats.org/officeDocument/2006/relationships/image" Target="../media/image610.png"/><Relationship Id="rId17" Type="http://schemas.openxmlformats.org/officeDocument/2006/relationships/image" Target="../media/image710.png"/><Relationship Id="rId25" Type="http://schemas.openxmlformats.org/officeDocument/2006/relationships/image" Target="../media/image730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2" Type="http://schemas.openxmlformats.org/officeDocument/2006/relationships/image" Target="../media/image3.png"/><Relationship Id="rId16" Type="http://schemas.openxmlformats.org/officeDocument/2006/relationships/image" Target="../media/image700.png"/><Relationship Id="rId20" Type="http://schemas.openxmlformats.org/officeDocument/2006/relationships/image" Target="../media/image650.png"/><Relationship Id="rId29" Type="http://schemas.openxmlformats.org/officeDocument/2006/relationships/image" Target="../media/image77.png"/><Relationship Id="rId41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24" Type="http://schemas.openxmlformats.org/officeDocument/2006/relationships/image" Target="../media/image720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5" Type="http://schemas.openxmlformats.org/officeDocument/2006/relationships/image" Target="../media/image590.png"/><Relationship Id="rId15" Type="http://schemas.openxmlformats.org/officeDocument/2006/relationships/image" Target="../media/image690.png"/><Relationship Id="rId23" Type="http://schemas.openxmlformats.org/officeDocument/2006/relationships/image" Target="../media/image680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9" Type="http://schemas.openxmlformats.org/officeDocument/2006/relationships/image" Target="../media/image640.png"/><Relationship Id="rId31" Type="http://schemas.openxmlformats.org/officeDocument/2006/relationships/image" Target="../media/image79.png"/><Relationship Id="rId4" Type="http://schemas.openxmlformats.org/officeDocument/2006/relationships/image" Target="../media/image2.png"/><Relationship Id="rId22" Type="http://schemas.openxmlformats.org/officeDocument/2006/relationships/image" Target="../media/image75.png"/><Relationship Id="rId27" Type="http://schemas.openxmlformats.org/officeDocument/2006/relationships/image" Target="../media/image750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3" Type="http://schemas.openxmlformats.org/officeDocument/2006/relationships/image" Target="../media/image92.png"/><Relationship Id="rId12" Type="http://schemas.openxmlformats.org/officeDocument/2006/relationships/image" Target="../media/image9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2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20971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Числа и вычисления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83123" y="2695773"/>
            <a:ext cx="6177755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Обыкновенные дроби</a:t>
            </a:r>
            <a:endParaRPr lang="ru-RU" sz="34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91452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5089836" y="4016718"/>
                <a:ext cx="3802644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=(4+1)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=4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836" y="4016718"/>
                <a:ext cx="3802644" cy="6183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28289" y="3963916"/>
                <a:ext cx="440011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−2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6−</m:t>
                          </m:r>
                          <m:r>
                            <a:rPr lang="ru-RU" b="0" i="0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" y="3963916"/>
                <a:ext cx="4400115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8289" y="297199"/>
            <a:ext cx="6115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Действия над обыкновенными дробями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86436" y="843344"/>
                <a:ext cx="1298368" cy="46435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𝐜</m:t>
                          </m:r>
                        </m:num>
                        <m:den>
                          <m:r>
                            <a:rPr lang="en-US" sz="1400" b="1" i="0" smtClean="0">
                              <a:latin typeface="Cambria Math"/>
                            </a:rPr>
                            <m:t>𝐛</m:t>
                          </m:r>
                        </m:den>
                      </m:f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𝐜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den>
                      </m:f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36" y="843344"/>
                <a:ext cx="1298368" cy="464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28288" y="890857"/>
            <a:ext cx="157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ea typeface="Open Sans Light" pitchFamily="34" charset="0"/>
                <a:cs typeface="Open Sans Light" pitchFamily="34" charset="0"/>
              </a:rPr>
              <a:t>Вычитание</a:t>
            </a:r>
            <a:endParaRPr lang="ru-RU" b="1" dirty="0">
              <a:ea typeface="Open Sans Light" pitchFamily="34" charset="0"/>
              <a:cs typeface="Open Sans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8288" y="1786402"/>
                <a:ext cx="2552302" cy="63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8" y="1786402"/>
                <a:ext cx="2552302" cy="6365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28288" y="2889480"/>
                <a:ext cx="2424062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8" y="2889480"/>
                <a:ext cx="2424062" cy="6183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Дуга 38"/>
          <p:cNvSpPr/>
          <p:nvPr/>
        </p:nvSpPr>
        <p:spPr>
          <a:xfrm>
            <a:off x="494168" y="2771174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33636" y="2825054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2825054"/>
                <a:ext cx="261610" cy="2000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Дуга 40"/>
          <p:cNvSpPr/>
          <p:nvPr/>
        </p:nvSpPr>
        <p:spPr>
          <a:xfrm>
            <a:off x="897955" y="2771173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37423" y="2825053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23" y="2825053"/>
                <a:ext cx="261610" cy="2000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089837" y="1786313"/>
                <a:ext cx="3257623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−2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−2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837" y="1786313"/>
                <a:ext cx="3257623" cy="6173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089836" y="2890506"/>
                <a:ext cx="1795684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b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836" y="2890506"/>
                <a:ext cx="1795684" cy="6090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33661" r="80115" b="51736"/>
          <a:stretch/>
        </p:blipFill>
        <p:spPr bwMode="auto">
          <a:xfrm>
            <a:off x="977939" y="1731340"/>
            <a:ext cx="841335" cy="7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34618" r="75511" b="53381"/>
          <a:stretch/>
        </p:blipFill>
        <p:spPr bwMode="auto">
          <a:xfrm>
            <a:off x="1819273" y="1786401"/>
            <a:ext cx="420953" cy="6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t="33320" r="70111" b="54488"/>
          <a:stretch/>
        </p:blipFill>
        <p:spPr bwMode="auto">
          <a:xfrm>
            <a:off x="2203801" y="1724550"/>
            <a:ext cx="531819" cy="6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54709" r="77813" b="32177"/>
          <a:stretch/>
        </p:blipFill>
        <p:spPr bwMode="auto">
          <a:xfrm>
            <a:off x="1015379" y="2825054"/>
            <a:ext cx="1014369" cy="6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7" t="55722" r="70845" b="32216"/>
          <a:stretch/>
        </p:blipFill>
        <p:spPr bwMode="auto">
          <a:xfrm>
            <a:off x="2057294" y="2879185"/>
            <a:ext cx="609706" cy="6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77029" r="63005" b="8628"/>
          <a:stretch/>
        </p:blipFill>
        <p:spPr bwMode="auto">
          <a:xfrm>
            <a:off x="1304924" y="3963916"/>
            <a:ext cx="2081323" cy="7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2" t="77970" r="58358" b="11693"/>
          <a:stretch/>
        </p:blipFill>
        <p:spPr bwMode="auto">
          <a:xfrm>
            <a:off x="3386247" y="4016718"/>
            <a:ext cx="422477" cy="5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2" t="77948" r="50015" b="9183"/>
          <a:stretch/>
        </p:blipFill>
        <p:spPr bwMode="auto">
          <a:xfrm>
            <a:off x="3989276" y="4016718"/>
            <a:ext cx="582724" cy="6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t="77067" r="56388" b="11133"/>
          <a:stretch/>
        </p:blipFill>
        <p:spPr bwMode="auto">
          <a:xfrm>
            <a:off x="3809228" y="3963916"/>
            <a:ext cx="180048" cy="60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8" t="32614" r="18168" b="52892"/>
          <a:stretch/>
        </p:blipFill>
        <p:spPr bwMode="auto">
          <a:xfrm>
            <a:off x="6092318" y="1677460"/>
            <a:ext cx="1387474" cy="7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Дуга 52"/>
          <p:cNvSpPr/>
          <p:nvPr/>
        </p:nvSpPr>
        <p:spPr>
          <a:xfrm>
            <a:off x="5448441" y="1677460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5387909" y="1731340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09" y="1731340"/>
                <a:ext cx="261610" cy="20005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Дуга 54"/>
          <p:cNvSpPr/>
          <p:nvPr/>
        </p:nvSpPr>
        <p:spPr>
          <a:xfrm>
            <a:off x="6012333" y="1677459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951801" y="1731339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801" y="1731339"/>
                <a:ext cx="261610" cy="20005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7" t="35493" r="13903" b="53005"/>
          <a:stretch/>
        </p:blipFill>
        <p:spPr bwMode="auto">
          <a:xfrm>
            <a:off x="7479792" y="1831366"/>
            <a:ext cx="393192" cy="59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5" t="34618" r="10415" b="53381"/>
          <a:stretch/>
        </p:blipFill>
        <p:spPr bwMode="auto">
          <a:xfrm>
            <a:off x="7872984" y="1786401"/>
            <a:ext cx="320040" cy="6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5" t="54925" r="25753" b="31961"/>
          <a:stretch/>
        </p:blipFill>
        <p:spPr bwMode="auto">
          <a:xfrm>
            <a:off x="6012333" y="2825054"/>
            <a:ext cx="773722" cy="6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 t="77980" r="21451" b="9151"/>
          <a:stretch/>
        </p:blipFill>
        <p:spPr bwMode="auto">
          <a:xfrm>
            <a:off x="5751576" y="4016718"/>
            <a:ext cx="1426464" cy="6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5" t="78093" r="10415" b="9885"/>
          <a:stretch/>
        </p:blipFill>
        <p:spPr bwMode="auto">
          <a:xfrm>
            <a:off x="7178040" y="4016718"/>
            <a:ext cx="1014984" cy="6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5" t="76301" r="2766" b="9933"/>
          <a:stretch/>
        </p:blipFill>
        <p:spPr bwMode="auto">
          <a:xfrm>
            <a:off x="8193024" y="3927063"/>
            <a:ext cx="699456" cy="7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060178" y="1878153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090185" y="1724551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85" y="1724551"/>
                <a:ext cx="300082" cy="2616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119537" y="2220858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37" y="2220858"/>
                <a:ext cx="300082" cy="2616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2057294" y="2186290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09228" y="4080665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839235" y="3927063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235" y="3927063"/>
                <a:ext cx="300082" cy="2616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839235" y="4440037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235" y="4440037"/>
                <a:ext cx="300082" cy="2616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>
            <a:off x="3808725" y="4405469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4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3" grpId="0"/>
      <p:bldP spid="19" grpId="0" animBg="1"/>
      <p:bldP spid="23" grpId="0"/>
      <p:bldP spid="34" grpId="0"/>
      <p:bldP spid="39" grpId="0" animBg="1"/>
      <p:bldP spid="40" grpId="0"/>
      <p:bldP spid="41" grpId="0" animBg="1"/>
      <p:bldP spid="42" grpId="0"/>
      <p:bldP spid="48" grpId="0"/>
      <p:bldP spid="57" grpId="0"/>
      <p:bldP spid="53" grpId="0" animBg="1"/>
      <p:bldP spid="54" grpId="0"/>
      <p:bldP spid="55" grpId="0" animBg="1"/>
      <p:bldP spid="56" grpId="0"/>
      <p:bldP spid="25" grpId="0"/>
      <p:bldP spid="26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8289" y="297199"/>
            <a:ext cx="6115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Действия над обыкновенными дробями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89910" y="843344"/>
                <a:ext cx="1154098" cy="46435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den>
                      </m:f>
                      <m:r>
                        <a:rPr lang="ru-RU" sz="1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𝐜</m:t>
                          </m:r>
                        </m:num>
                        <m:den>
                          <m:r>
                            <a:rPr lang="en-US" sz="1400" b="1" i="0" smtClean="0">
                              <a:latin typeface="Cambria Math"/>
                            </a:rPr>
                            <m:t>𝐝</m:t>
                          </m:r>
                        </m:den>
                      </m:f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𝐜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𝐝</m:t>
                          </m:r>
                        </m:den>
                      </m:f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10" y="843344"/>
                <a:ext cx="1154098" cy="4643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28288" y="890857"/>
            <a:ext cx="175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ea typeface="Open Sans Light" pitchFamily="34" charset="0"/>
                <a:cs typeface="Open Sans Light" pitchFamily="34" charset="0"/>
              </a:rPr>
              <a:t>Умножение</a:t>
            </a:r>
            <a:endParaRPr lang="ru-RU" b="1" dirty="0">
              <a:ea typeface="Open Sans Light" pitchFamily="34" charset="0"/>
              <a:cs typeface="Open Sans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6011" y="843344"/>
                <a:ext cx="1158907" cy="46435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den>
                      </m:f>
                      <m:r>
                        <a:rPr lang="ru-RU" sz="1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𝐧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𝐧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den>
                      </m:f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11" y="843344"/>
                <a:ext cx="1158907" cy="4643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8288" y="1786402"/>
                <a:ext cx="240482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8" y="1786402"/>
                <a:ext cx="2404826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8288" y="2920937"/>
                <a:ext cx="193674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8" y="2920937"/>
                <a:ext cx="1936749" cy="6183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28287" y="4037725"/>
                <a:ext cx="269977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7" y="4037725"/>
                <a:ext cx="2699778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4564380" y="1735894"/>
            <a:ext cx="0" cy="298504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71236" y="1818558"/>
            <a:ext cx="3495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Числа </a:t>
            </a:r>
            <a:r>
              <a:rPr lang="en-US" sz="1500" b="1" dirty="0" smtClean="0"/>
              <a:t>a</a:t>
            </a:r>
            <a:r>
              <a:rPr lang="en-US" sz="1500" dirty="0" smtClean="0"/>
              <a:t> </a:t>
            </a:r>
            <a:r>
              <a:rPr lang="ru-RU" sz="1500" dirty="0" smtClean="0"/>
              <a:t>и </a:t>
            </a:r>
            <a:r>
              <a:rPr lang="en-US" sz="1500" b="1" dirty="0" smtClean="0"/>
              <a:t>b</a:t>
            </a:r>
            <a:r>
              <a:rPr lang="en-US" sz="1500" dirty="0" smtClean="0"/>
              <a:t> </a:t>
            </a:r>
            <a:r>
              <a:rPr lang="ru-RU" sz="1500" dirty="0" smtClean="0"/>
              <a:t>называют</a:t>
            </a:r>
            <a:endParaRPr lang="en-US" sz="1500" dirty="0" smtClean="0"/>
          </a:p>
          <a:p>
            <a:r>
              <a:rPr lang="ru-RU" sz="1500" dirty="0" smtClean="0">
                <a:solidFill>
                  <a:srgbClr val="002060"/>
                </a:solidFill>
              </a:rPr>
              <a:t>взаимно обратными</a:t>
            </a:r>
            <a:r>
              <a:rPr lang="ru-RU" sz="1500" dirty="0" smtClean="0"/>
              <a:t>,</a:t>
            </a:r>
            <a:r>
              <a:rPr lang="en-US" sz="1500" dirty="0" smtClean="0"/>
              <a:t> </a:t>
            </a:r>
            <a:r>
              <a:rPr lang="ru-RU" sz="1500" dirty="0" smtClean="0"/>
              <a:t>если </a:t>
            </a:r>
            <a:r>
              <a:rPr lang="en-US" sz="1500" b="1" dirty="0" smtClean="0"/>
              <a:t>a ∙ b = 1</a:t>
            </a:r>
            <a:r>
              <a:rPr lang="en-US" sz="1500" dirty="0" smtClean="0"/>
              <a:t>.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1236" y="2436118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</m:oMath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36" y="2436118"/>
                <a:ext cx="70564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71236" y="2931790"/>
                <a:ext cx="644728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36" y="2931790"/>
                <a:ext cx="644728" cy="489365"/>
              </a:xfrm>
              <a:prstGeom prst="rect">
                <a:avLst/>
              </a:prstGeom>
              <a:blipFill rotWithShape="1"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71236" y="3536429"/>
                <a:ext cx="675185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36" y="3536429"/>
                <a:ext cx="675185" cy="489365"/>
              </a:xfrm>
              <a:prstGeom prst="rect">
                <a:avLst/>
              </a:prstGeom>
              <a:blipFill rotWithShape="1"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71236" y="4165003"/>
                <a:ext cx="1007007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36" y="4165003"/>
                <a:ext cx="1007007" cy="485454"/>
              </a:xfrm>
              <a:prstGeom prst="rect">
                <a:avLst/>
              </a:prstGeom>
              <a:blipFill rotWithShape="1"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TextBox 2048"/>
              <p:cNvSpPr txBox="1"/>
              <p:nvPr/>
            </p:nvSpPr>
            <p:spPr>
              <a:xfrm>
                <a:off x="6444208" y="2436118"/>
                <a:ext cx="1090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∙2=2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49" name="TextBox 2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436118"/>
                <a:ext cx="109036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44208" y="2983575"/>
                <a:ext cx="1029449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b="0" dirty="0" smtClean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83575"/>
                <a:ext cx="1029449" cy="48968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44208" y="3535554"/>
                <a:ext cx="1459054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ru-RU" b="0" dirty="0" smtClean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535554"/>
                <a:ext cx="1459054" cy="485774"/>
              </a:xfrm>
              <a:prstGeom prst="rect">
                <a:avLst/>
              </a:prstGeom>
              <a:blipFill rotWithShape="1">
                <a:blip r:embed="rId15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44208" y="4164683"/>
                <a:ext cx="2244525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ru-RU" b="0" dirty="0" smtClean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164683"/>
                <a:ext cx="2244525" cy="485454"/>
              </a:xfrm>
              <a:prstGeom prst="rect">
                <a:avLst/>
              </a:prstGeom>
              <a:blipFill rotWithShape="1">
                <a:blip r:embed="rId1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71235" y="2931470"/>
                <a:ext cx="644728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35" y="2931470"/>
                <a:ext cx="644728" cy="489365"/>
              </a:xfrm>
              <a:prstGeom prst="rect">
                <a:avLst/>
              </a:prstGeom>
              <a:blipFill rotWithShape="1">
                <a:blip r:embed="rId1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71235" y="3536109"/>
                <a:ext cx="675185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00206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35" y="3536109"/>
                <a:ext cx="675185" cy="489365"/>
              </a:xfrm>
              <a:prstGeom prst="rect">
                <a:avLst/>
              </a:prstGeom>
              <a:blipFill rotWithShape="1">
                <a:blip r:embed="rId1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71235" y="4164683"/>
                <a:ext cx="1007007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35" y="4164683"/>
                <a:ext cx="1007007" cy="485454"/>
              </a:xfrm>
              <a:prstGeom prst="rect">
                <a:avLst/>
              </a:prstGeom>
              <a:blipFill rotWithShape="1">
                <a:blip r:embed="rId1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t="34731" r="77542" b="53873"/>
          <a:stretch/>
        </p:blipFill>
        <p:spPr bwMode="auto">
          <a:xfrm>
            <a:off x="1572478" y="1786401"/>
            <a:ext cx="478002" cy="5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3" t="34731" r="70980" b="53248"/>
          <a:stretch/>
        </p:blipFill>
        <p:spPr bwMode="auto">
          <a:xfrm>
            <a:off x="2031206" y="1786402"/>
            <a:ext cx="624258" cy="6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34618" r="82818" b="52750"/>
          <a:stretch/>
        </p:blipFill>
        <p:spPr bwMode="auto">
          <a:xfrm>
            <a:off x="877824" y="1786401"/>
            <a:ext cx="694655" cy="6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56887" r="82818" b="31374"/>
          <a:stretch/>
        </p:blipFill>
        <p:spPr bwMode="auto">
          <a:xfrm>
            <a:off x="877824" y="2931790"/>
            <a:ext cx="694655" cy="6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6789" r="75246" b="31190"/>
          <a:stretch/>
        </p:blipFill>
        <p:spPr bwMode="auto">
          <a:xfrm>
            <a:off x="1572479" y="2920937"/>
            <a:ext cx="692558" cy="6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76818" r="79217" b="8473"/>
          <a:stretch/>
        </p:blipFill>
        <p:spPr bwMode="auto">
          <a:xfrm>
            <a:off x="1042416" y="3964384"/>
            <a:ext cx="858023" cy="7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77987" r="74376" b="9781"/>
          <a:stretch/>
        </p:blipFill>
        <p:spPr bwMode="auto">
          <a:xfrm>
            <a:off x="1843430" y="4021328"/>
            <a:ext cx="499905" cy="6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313077" y="4119530"/>
            <a:ext cx="235592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422438" y="3964384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38" y="3964384"/>
                <a:ext cx="300082" cy="2616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750398" y="4464422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398" y="4464422"/>
                <a:ext cx="300082" cy="2616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1699807" y="4452284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78259" r="67354" b="9834"/>
          <a:stretch/>
        </p:blipFill>
        <p:spPr bwMode="auto">
          <a:xfrm>
            <a:off x="2343334" y="4037724"/>
            <a:ext cx="644490" cy="6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417191" y="1735894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91" y="1735894"/>
                <a:ext cx="300082" cy="26161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1402665" y="1862268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324159" y="2216684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159" y="2216684"/>
                <a:ext cx="300082" cy="26161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1273568" y="2204546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0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/>
      <p:bldP spid="23" grpId="0"/>
      <p:bldP spid="26" grpId="0"/>
      <p:bldP spid="7" grpId="0"/>
      <p:bldP spid="8" grpId="0"/>
      <p:bldP spid="35" grpId="0"/>
      <p:bldP spid="35" grpId="1"/>
      <p:bldP spid="36" grpId="0"/>
      <p:bldP spid="36" grpId="1"/>
      <p:bldP spid="37" grpId="0"/>
      <p:bldP spid="37" grpId="1"/>
      <p:bldP spid="2049" grpId="0"/>
      <p:bldP spid="39" grpId="0"/>
      <p:bldP spid="40" grpId="0"/>
      <p:bldP spid="41" grpId="0"/>
      <p:bldP spid="42" grpId="0"/>
      <p:bldP spid="43" grpId="0"/>
      <p:bldP spid="44" grpId="0"/>
      <p:bldP spid="30" grpId="0"/>
      <p:bldP spid="31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791497" y="1975192"/>
                <a:ext cx="4129657" cy="636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ru-RU" b="0" i="1">
                          <a:latin typeface="Cambria Math"/>
                          <a:ea typeface="Cambria Math"/>
                        </a:rPr>
                        <m:t>∶</m:t>
                      </m:r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33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ru-RU" i="1">
                          <a:latin typeface="Cambria Math"/>
                          <a:ea typeface="Cambria Math"/>
                        </a:rPr>
                        <m:t>∶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ru-RU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33</m:t>
                          </m:r>
                        </m:num>
                        <m:den>
                          <m:r>
                            <a:rPr lang="ru-RU" b="0" i="0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ru-RU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497" y="1975192"/>
                <a:ext cx="4129657" cy="6366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8289" y="297199"/>
            <a:ext cx="6115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Действия над обыкновенными дробями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86435" y="824749"/>
                <a:ext cx="1730345" cy="50154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den>
                      </m:f>
                      <m:r>
                        <a:rPr lang="ru-RU" sz="1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𝐜</m:t>
                          </m:r>
                        </m:num>
                        <m:den>
                          <m:r>
                            <a:rPr lang="en-US" sz="1400" b="1" i="0" smtClean="0">
                              <a:latin typeface="Cambria Math"/>
                            </a:rPr>
                            <m:t>𝐝</m:t>
                          </m:r>
                        </m:den>
                      </m:f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ru-RU" sz="1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en-US" sz="1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𝐝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𝐜</m:t>
                          </m:r>
                        </m:den>
                      </m:f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35" y="824749"/>
                <a:ext cx="1730345" cy="5015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28288" y="890857"/>
            <a:ext cx="175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ea typeface="Open Sans Light" pitchFamily="34" charset="0"/>
                <a:cs typeface="Open Sans Light" pitchFamily="34" charset="0"/>
              </a:rPr>
              <a:t>Деление</a:t>
            </a:r>
            <a:endParaRPr lang="ru-RU" b="1" dirty="0">
              <a:ea typeface="Open Sans Light" pitchFamily="34" charset="0"/>
              <a:cs typeface="Open Sans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8288" y="1968730"/>
                <a:ext cx="227658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>
                          <a:latin typeface="Cambria Math"/>
                          <a:ea typeface="Cambria Math"/>
                        </a:rPr>
                        <m:t>∶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i="1" smtClean="0">
                          <a:latin typeface="Cambria Math"/>
                        </a:rPr>
                        <m:t>6</m:t>
                      </m:r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8" y="1968730"/>
                <a:ext cx="2276585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8289" y="3249560"/>
                <a:ext cx="374493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ru-RU" b="0" i="1">
                          <a:latin typeface="Cambria Math"/>
                          <a:ea typeface="Cambria Math"/>
                        </a:rPr>
                        <m:t>∶</m:t>
                      </m:r>
                      <m:r>
                        <a:rPr lang="ru-RU" i="1" smtClean="0">
                          <a:latin typeface="Cambria Math"/>
                        </a:rPr>
                        <m:t>7</m:t>
                      </m:r>
                      <m:r>
                        <a:rPr lang="en-US" b="0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ru-RU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  <m:r>
                            <a:rPr lang="ru-RU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ru-RU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8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∙7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b="0" i="0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" y="3249560"/>
                <a:ext cx="3744936" cy="6183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33964" r="84646" b="54124"/>
          <a:stretch/>
        </p:blipFill>
        <p:spPr bwMode="auto">
          <a:xfrm>
            <a:off x="904875" y="1968729"/>
            <a:ext cx="500061" cy="61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t="37278" r="82355" b="56623"/>
          <a:stretch/>
        </p:blipFill>
        <p:spPr bwMode="auto">
          <a:xfrm>
            <a:off x="1466580" y="2139241"/>
            <a:ext cx="143145" cy="3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33432" r="77194" b="54124"/>
          <a:stretch/>
        </p:blipFill>
        <p:spPr bwMode="auto">
          <a:xfrm>
            <a:off x="1609725" y="1941397"/>
            <a:ext cx="476711" cy="64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74382" y="2067771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888908" y="1941397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8" y="1941397"/>
                <a:ext cx="300082" cy="2616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914859" y="2393615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859" y="2393615"/>
                <a:ext cx="300082" cy="2616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1864268" y="2381477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3" t="37434" r="72768" b="56467"/>
          <a:stretch/>
        </p:blipFill>
        <p:spPr bwMode="auto">
          <a:xfrm>
            <a:off x="2038949" y="2139241"/>
            <a:ext cx="454342" cy="3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54200" r="80948" b="33779"/>
          <a:stretch/>
        </p:blipFill>
        <p:spPr bwMode="auto">
          <a:xfrm>
            <a:off x="1066799" y="3249560"/>
            <a:ext cx="676275" cy="6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t="54200" r="78727" b="33779"/>
          <a:stretch/>
        </p:blipFill>
        <p:spPr bwMode="auto">
          <a:xfrm>
            <a:off x="1743073" y="3249560"/>
            <a:ext cx="203119" cy="6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3" t="54199" r="69750" b="33780"/>
          <a:stretch/>
        </p:blipFill>
        <p:spPr bwMode="auto">
          <a:xfrm>
            <a:off x="1946192" y="3249560"/>
            <a:ext cx="822667" cy="6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8" t="52687" r="61430" b="33892"/>
          <a:stretch/>
        </p:blipFill>
        <p:spPr bwMode="auto">
          <a:xfrm>
            <a:off x="2799692" y="3177552"/>
            <a:ext cx="724404" cy="6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9" t="54087" r="56886" b="33892"/>
          <a:stretch/>
        </p:blipFill>
        <p:spPr bwMode="auto">
          <a:xfrm>
            <a:off x="3524096" y="3249560"/>
            <a:ext cx="419254" cy="6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1" t="16478" r="59010" b="74957"/>
          <a:stretch/>
        </p:blipFill>
        <p:spPr bwMode="auto">
          <a:xfrm>
            <a:off x="3176588" y="854870"/>
            <a:ext cx="571499" cy="4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131840" y="3352448"/>
            <a:ext cx="242215" cy="13523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252947" y="3177552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947" y="3177552"/>
                <a:ext cx="300082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374055" y="3678292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055" y="3678292"/>
                <a:ext cx="300082" cy="2616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3323464" y="3666154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4" t="76487" r="75228" b="11135"/>
          <a:stretch/>
        </p:blipFill>
        <p:spPr bwMode="auto">
          <a:xfrm>
            <a:off x="5868144" y="1975192"/>
            <a:ext cx="861183" cy="6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76487" r="66069" b="9982"/>
          <a:stretch/>
        </p:blipFill>
        <p:spPr bwMode="auto">
          <a:xfrm>
            <a:off x="6729328" y="1975192"/>
            <a:ext cx="832922" cy="6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2" t="76389" r="59819" b="12411"/>
          <a:stretch/>
        </p:blipFill>
        <p:spPr bwMode="auto">
          <a:xfrm>
            <a:off x="7562250" y="1975191"/>
            <a:ext cx="575095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0" t="76487" r="53657" b="8631"/>
          <a:stretch/>
        </p:blipFill>
        <p:spPr bwMode="auto">
          <a:xfrm>
            <a:off x="8137345" y="1975191"/>
            <a:ext cx="564488" cy="7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6956499" y="2078080"/>
            <a:ext cx="242215" cy="13523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077593" y="1886338"/>
                <a:ext cx="37061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93" y="1886338"/>
                <a:ext cx="370614" cy="2539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412209" y="2409553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209" y="2409553"/>
                <a:ext cx="300082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366869" y="2391785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387633" y="1888895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33" y="1888895"/>
                <a:ext cx="300082" cy="2616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>
            <a:off x="7366108" y="2069838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989853" y="2395532"/>
            <a:ext cx="242215" cy="13523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7132630" y="2413400"/>
                <a:ext cx="29527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630" y="2413400"/>
                <a:ext cx="295273" cy="25391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788157" y="3247985"/>
                <a:ext cx="2451312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>
                          <a:latin typeface="Cambria Math"/>
                          <a:ea typeface="Cambria Math"/>
                        </a:rPr>
                        <m:t>∶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57" y="3247985"/>
                <a:ext cx="2451312" cy="6183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4" t="76487" r="77013" b="11135"/>
          <a:stretch/>
        </p:blipFill>
        <p:spPr bwMode="auto">
          <a:xfrm>
            <a:off x="5386223" y="3229646"/>
            <a:ext cx="697946" cy="6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76487" r="70395" b="9982"/>
          <a:stretch/>
        </p:blipFill>
        <p:spPr bwMode="auto">
          <a:xfrm>
            <a:off x="6078878" y="3247985"/>
            <a:ext cx="437338" cy="6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2" t="76389" r="59819" b="12411"/>
          <a:stretch/>
        </p:blipFill>
        <p:spPr bwMode="auto">
          <a:xfrm>
            <a:off x="6557535" y="3279930"/>
            <a:ext cx="575095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 animBg="1"/>
      <p:bldP spid="2" grpId="0"/>
      <p:bldP spid="19" grpId="0"/>
      <p:bldP spid="14" grpId="0"/>
      <p:bldP spid="15" grpId="0"/>
      <p:bldP spid="22" grpId="0"/>
      <p:bldP spid="23" grpId="0"/>
      <p:bldP spid="27" grpId="0"/>
      <p:bldP spid="28" grpId="0"/>
      <p:bldP spid="30" grpId="0"/>
      <p:bldP spid="33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51538" y="411164"/>
            <a:ext cx="2755898" cy="429895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23143" y="718245"/>
                <a:ext cx="962123" cy="51405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43" y="718245"/>
                <a:ext cx="962123" cy="514051"/>
              </a:xfrm>
              <a:prstGeom prst="rect">
                <a:avLst/>
              </a:prstGeom>
              <a:blipFill rotWithShape="1">
                <a:blip r:embed="rId4"/>
                <a:stretch>
                  <a:fillRect r="-5000" b="-232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50919" y="717090"/>
                <a:ext cx="996170" cy="51520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ru-RU" sz="16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∶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∶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919" y="717090"/>
                <a:ext cx="996170" cy="515206"/>
              </a:xfrm>
              <a:prstGeom prst="rect">
                <a:avLst/>
              </a:prstGeom>
              <a:blipFill rotWithShape="1">
                <a:blip r:embed="rId5"/>
                <a:stretch>
                  <a:fillRect r="-4819" b="-232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18659" y="3162672"/>
                <a:ext cx="1290546" cy="51757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d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659" y="3162672"/>
                <a:ext cx="1290546" cy="517578"/>
              </a:xfrm>
              <a:prstGeom prst="rect">
                <a:avLst/>
              </a:prstGeom>
              <a:blipFill rotWithShape="1">
                <a:blip r:embed="rId6"/>
                <a:stretch>
                  <a:fillRect r="-1869" b="-1149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23143" y="1698129"/>
                <a:ext cx="1457258" cy="539635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43" y="1698129"/>
                <a:ext cx="1457258" cy="539635"/>
              </a:xfrm>
              <a:prstGeom prst="rect">
                <a:avLst/>
              </a:prstGeom>
              <a:blipFill rotWithShape="1">
                <a:blip r:embed="rId7"/>
                <a:stretch>
                  <a:fillRect r="-1660" b="-2222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18659" y="2442592"/>
                <a:ext cx="1457258" cy="51757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659" y="2442592"/>
                <a:ext cx="1457258" cy="517578"/>
              </a:xfrm>
              <a:prstGeom prst="rect">
                <a:avLst/>
              </a:prstGeom>
              <a:blipFill rotWithShape="1">
                <a:blip r:embed="rId8"/>
                <a:stretch>
                  <a:fillRect r="-2075" b="-1149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23528" y="28892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effectLst/>
                <a:latin typeface="+mj-lt"/>
                <a:cs typeface="Times New Roman" pitchFamily="18" charset="0"/>
              </a:rPr>
              <a:t>Найти значения выражений.</a:t>
            </a:r>
            <a:endParaRPr lang="ru-RU" sz="2200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3528" y="987574"/>
                <a:ext cx="1007327" cy="57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tabLst>
                    <a:tab pos="1703388" algn="l"/>
                    <a:tab pos="2868613" algn="l"/>
                  </a:tabLst>
                </a:pP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а) 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7574"/>
                <a:ext cx="1007327" cy="578107"/>
              </a:xfrm>
              <a:prstGeom prst="rect">
                <a:avLst/>
              </a:prstGeom>
              <a:blipFill rotWithShape="1">
                <a:blip r:embed="rId9"/>
                <a:stretch>
                  <a:fillRect r="-8485" b="-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23528" y="1923678"/>
                <a:ext cx="1681742" cy="645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б) </m:t>
                    </m:r>
                    <m:d>
                      <m:dPr>
                        <m:ctrlPr>
                          <a:rPr 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22</m:t>
                            </m:r>
                          </m:den>
                        </m:f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11</m:t>
                            </m:r>
                          </m:den>
                        </m:f>
                      </m:e>
                    </m:d>
                    <m:r>
                      <a:rPr lang="ru-RU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∙2</m:t>
                    </m:r>
                    <m:f>
                      <m:fPr>
                        <m:ctrlPr>
                          <a:rPr 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23678"/>
                <a:ext cx="1681742" cy="645113"/>
              </a:xfrm>
              <a:prstGeom prst="rect">
                <a:avLst/>
              </a:prstGeom>
              <a:blipFill rotWithShape="1">
                <a:blip r:embed="rId10"/>
                <a:stretch>
                  <a:fillRect r="-47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3528" y="3318074"/>
                <a:ext cx="1974387" cy="645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в) 1</m:t>
                    </m:r>
                    <m:f>
                      <m:fPr>
                        <m:ctrlPr>
                          <a:rPr 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∶</m:t>
                    </m:r>
                    <m:d>
                      <m:dPr>
                        <m:ctrlPr>
                          <a:rPr 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18074"/>
                <a:ext cx="1974387" cy="645113"/>
              </a:xfrm>
              <a:prstGeom prst="rect">
                <a:avLst/>
              </a:prstGeom>
              <a:blipFill rotWithShape="1">
                <a:blip r:embed="rId11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18659" y="3858369"/>
                <a:ext cx="1901674" cy="559961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d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ru-RU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659" y="3858369"/>
                <a:ext cx="1901674" cy="559961"/>
              </a:xfrm>
              <a:prstGeom prst="rect">
                <a:avLst/>
              </a:prstGeom>
              <a:blipFill rotWithShape="1">
                <a:blip r:embed="rId12"/>
                <a:stretch>
                  <a:fillRect r="-2548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42385" y="1122066"/>
                <a:ext cx="866648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85" y="1122066"/>
                <a:ext cx="866648" cy="441275"/>
              </a:xfrm>
              <a:prstGeom prst="rect">
                <a:avLst/>
              </a:prstGeom>
              <a:blipFill rotWithShape="1">
                <a:blip r:embed="rId13"/>
                <a:stretch>
                  <a:fillRect r="-9091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21410" y="1122066"/>
                <a:ext cx="953210" cy="4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10" y="1122066"/>
                <a:ext cx="953210" cy="442044"/>
              </a:xfrm>
              <a:prstGeom prst="rect">
                <a:avLst/>
              </a:prstGeom>
              <a:blipFill rotWithShape="1">
                <a:blip r:embed="rId14"/>
                <a:stretch>
                  <a:fillRect r="-8333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86268" y="1121594"/>
                <a:ext cx="621580" cy="4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68" y="1121594"/>
                <a:ext cx="621580" cy="442044"/>
              </a:xfrm>
              <a:prstGeom prst="rect">
                <a:avLst/>
              </a:prstGeom>
              <a:blipFill rotWithShape="1">
                <a:blip r:embed="rId15"/>
                <a:stretch>
                  <a:fillRect r="-13725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23853" y="1118128"/>
                <a:ext cx="683007" cy="445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53" y="1118128"/>
                <a:ext cx="683007" cy="445571"/>
              </a:xfrm>
              <a:prstGeom prst="rect">
                <a:avLst/>
              </a:prstGeom>
              <a:blipFill rotWithShape="1">
                <a:blip r:embed="rId16"/>
                <a:stretch>
                  <a:fillRect r="-12500" b="-4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685949" y="1194074"/>
            <a:ext cx="143623" cy="10070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0011" y="1412528"/>
            <a:ext cx="143623" cy="10070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93041" y="1063269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1" y="1063269"/>
                <a:ext cx="300082" cy="261610"/>
              </a:xfrm>
              <a:prstGeom prst="rect">
                <a:avLst/>
              </a:prstGeom>
              <a:blipFill rotWithShape="1">
                <a:blip r:embed="rId1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33399" y="1411170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99" y="1411170"/>
                <a:ext cx="300082" cy="261610"/>
              </a:xfrm>
              <a:prstGeom prst="rect">
                <a:avLst/>
              </a:prstGeom>
              <a:blipFill rotWithShape="1">
                <a:blip r:embed="rId18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Дуга 27"/>
          <p:cNvSpPr/>
          <p:nvPr/>
        </p:nvSpPr>
        <p:spPr>
          <a:xfrm>
            <a:off x="1486200" y="988337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1817859" y="987574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425668" y="1042217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68" y="1042217"/>
                <a:ext cx="261610" cy="200055"/>
              </a:xfrm>
              <a:prstGeom prst="rect">
                <a:avLst/>
              </a:prstGeom>
              <a:blipFill rotWithShape="1">
                <a:blip r:embed="rId1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759328" y="1042216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328" y="1042216"/>
                <a:ext cx="261610" cy="200055"/>
              </a:xfrm>
              <a:prstGeom prst="rect">
                <a:avLst/>
              </a:prstGeom>
              <a:blipFill rotWithShape="1">
                <a:blip r:embed="rId2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Дуга 31"/>
          <p:cNvSpPr/>
          <p:nvPr/>
        </p:nvSpPr>
        <p:spPr>
          <a:xfrm>
            <a:off x="1284102" y="1913337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223570" y="1967217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70" y="1967217"/>
                <a:ext cx="261610" cy="200055"/>
              </a:xfrm>
              <a:prstGeom prst="rect">
                <a:avLst/>
              </a:prstGeom>
              <a:blipFill rotWithShape="1">
                <a:blip r:embed="rId2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09505" y="2062482"/>
                <a:ext cx="1618007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22</m:t>
                            </m:r>
                          </m:den>
                        </m:f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16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22</m:t>
                            </m:r>
                          </m:den>
                        </m:f>
                      </m:e>
                    </m:d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∙2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505" y="2062482"/>
                <a:ext cx="1618007" cy="460832"/>
              </a:xfrm>
              <a:prstGeom prst="rect">
                <a:avLst/>
              </a:prstGeom>
              <a:blipFill rotWithShape="1">
                <a:blip r:embed="rId22"/>
                <a:stretch>
                  <a:fillRect r="-4528"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32998" y="2074513"/>
                <a:ext cx="1186672" cy="441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22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∙2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98" y="2074513"/>
                <a:ext cx="1186672" cy="441531"/>
              </a:xfrm>
              <a:prstGeom prst="rect">
                <a:avLst/>
              </a:prstGeom>
              <a:blipFill rotWithShape="1">
                <a:blip r:embed="rId23"/>
                <a:stretch>
                  <a:fillRect r="-6667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202436" y="2124213"/>
                <a:ext cx="3914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36" y="2124213"/>
                <a:ext cx="391453" cy="338554"/>
              </a:xfrm>
              <a:prstGeom prst="rect">
                <a:avLst/>
              </a:prstGeom>
              <a:blipFill rotWithShape="1">
                <a:blip r:embed="rId24"/>
                <a:stretch>
                  <a:fillRect t="-5357" r="-1538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23528" y="2601056"/>
                <a:ext cx="1038682" cy="441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01056"/>
                <a:ext cx="1038682" cy="441531"/>
              </a:xfrm>
              <a:prstGeom prst="rect">
                <a:avLst/>
              </a:prstGeom>
              <a:blipFill rotWithShape="1">
                <a:blip r:embed="rId25"/>
                <a:stretch>
                  <a:fillRect r="-8235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72760" y="2598675"/>
                <a:ext cx="809645" cy="441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760" y="2598675"/>
                <a:ext cx="809645" cy="441531"/>
              </a:xfrm>
              <a:prstGeom prst="rect">
                <a:avLst/>
              </a:prstGeom>
              <a:blipFill rotWithShape="1">
                <a:blip r:embed="rId26"/>
                <a:stretch>
                  <a:fillRect r="-10526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797842" y="2598674"/>
                <a:ext cx="923458" cy="441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=−1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42" y="2598674"/>
                <a:ext cx="923458" cy="441531"/>
              </a:xfrm>
              <a:prstGeom prst="rect">
                <a:avLst/>
              </a:prstGeom>
              <a:blipFill rotWithShape="1">
                <a:blip r:embed="rId27"/>
                <a:stretch>
                  <a:fillRect r="-8609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Дуга 38"/>
          <p:cNvSpPr/>
          <p:nvPr/>
        </p:nvSpPr>
        <p:spPr>
          <a:xfrm>
            <a:off x="1436502" y="3307070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375970" y="3360950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970" y="3360950"/>
                <a:ext cx="261610" cy="200055"/>
              </a:xfrm>
              <a:prstGeom prst="rect">
                <a:avLst/>
              </a:prstGeom>
              <a:blipFill rotWithShape="1">
                <a:blip r:embed="rId2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099918" y="3454596"/>
                <a:ext cx="2034596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∶</m:t>
                    </m:r>
                    <m:d>
                      <m:d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18</m:t>
                            </m:r>
                          </m:den>
                        </m:f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18" y="3454596"/>
                <a:ext cx="2034596" cy="460832"/>
              </a:xfrm>
              <a:prstGeom prst="rect">
                <a:avLst/>
              </a:prstGeom>
              <a:blipFill rotWithShape="1">
                <a:blip r:embed="rId29"/>
                <a:stretch>
                  <a:fillRect r="-3593"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906915" y="3517013"/>
                <a:ext cx="3914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915" y="3517013"/>
                <a:ext cx="391453" cy="338554"/>
              </a:xfrm>
              <a:prstGeom prst="rect">
                <a:avLst/>
              </a:prstGeom>
              <a:blipFill rotWithShape="1">
                <a:blip r:embed="rId30"/>
                <a:stretch>
                  <a:fillRect t="-5455" r="-1562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23528" y="4005133"/>
                <a:ext cx="2034596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∶</m:t>
                    </m:r>
                    <m:d>
                      <m:d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28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18</m:t>
                            </m:r>
                          </m:den>
                        </m:f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05133"/>
                <a:ext cx="2034596" cy="460832"/>
              </a:xfrm>
              <a:prstGeom prst="rect">
                <a:avLst/>
              </a:prstGeom>
              <a:blipFill rotWithShape="1">
                <a:blip r:embed="rId31"/>
                <a:stretch>
                  <a:fillRect r="-3593"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2160248" y="4015504"/>
                <a:ext cx="1119217" cy="445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∶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8" y="4015504"/>
                <a:ext cx="1119217" cy="445699"/>
              </a:xfrm>
              <a:prstGeom prst="rect">
                <a:avLst/>
              </a:prstGeom>
              <a:blipFill rotWithShape="1">
                <a:blip r:embed="rId32"/>
                <a:stretch>
                  <a:fillRect r="-7065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785683" y="4016672"/>
                <a:ext cx="850617" cy="4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683" y="4016672"/>
                <a:ext cx="850617" cy="442044"/>
              </a:xfrm>
              <a:prstGeom prst="rect">
                <a:avLst/>
              </a:prstGeom>
              <a:blipFill rotWithShape="1">
                <a:blip r:embed="rId33"/>
                <a:stretch>
                  <a:fillRect r="-10000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090521" y="4014291"/>
                <a:ext cx="884666" cy="445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∶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21" y="4014291"/>
                <a:ext cx="884666" cy="445571"/>
              </a:xfrm>
              <a:prstGeom prst="rect">
                <a:avLst/>
              </a:prstGeom>
              <a:blipFill rotWithShape="1">
                <a:blip r:embed="rId34"/>
                <a:stretch>
                  <a:fillRect r="-8966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450919" y="4016778"/>
                <a:ext cx="621580" cy="4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19" y="4016778"/>
                <a:ext cx="621580" cy="442044"/>
              </a:xfrm>
              <a:prstGeom prst="rect">
                <a:avLst/>
              </a:prstGeom>
              <a:blipFill rotWithShape="1">
                <a:blip r:embed="rId35"/>
                <a:stretch>
                  <a:fillRect r="-13725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886981" y="4016778"/>
                <a:ext cx="769570" cy="4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=1</m:t>
                    </m:r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81" y="4016778"/>
                <a:ext cx="769570" cy="442044"/>
              </a:xfrm>
              <a:prstGeom prst="rect">
                <a:avLst/>
              </a:prstGeom>
              <a:blipFill rotWithShape="1">
                <a:blip r:embed="rId36"/>
                <a:stretch>
                  <a:fillRect r="-10317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>
            <a:off x="3731714" y="2148385"/>
            <a:ext cx="143623" cy="10070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745776" y="2366839"/>
            <a:ext cx="143623" cy="10070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767381" y="2017580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81" y="2017580"/>
                <a:ext cx="300082" cy="261610"/>
              </a:xfrm>
              <a:prstGeom prst="rect">
                <a:avLst/>
              </a:prstGeom>
              <a:blipFill rotWithShape="1">
                <a:blip r:embed="rId37"/>
                <a:stretch>
                  <a:fillRect r="-204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3779164" y="2365481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164" y="2365481"/>
                <a:ext cx="300082" cy="261610"/>
              </a:xfrm>
              <a:prstGeom prst="rect">
                <a:avLst/>
              </a:prstGeom>
              <a:blipFill rotWithShape="1">
                <a:blip r:embed="rId38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2971182" y="4094239"/>
            <a:ext cx="143623" cy="10070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985244" y="4312693"/>
            <a:ext cx="143623" cy="10070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025899" y="3963434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99" y="3963434"/>
                <a:ext cx="300082" cy="261610"/>
              </a:xfrm>
              <a:prstGeom prst="rect">
                <a:avLst/>
              </a:prstGeom>
              <a:blipFill rotWithShape="1">
                <a:blip r:embed="rId39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3018632" y="4311335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32" y="4311335"/>
                <a:ext cx="300082" cy="261610"/>
              </a:xfrm>
              <a:prstGeom prst="rect">
                <a:avLst/>
              </a:prstGeom>
              <a:blipFill rotWithShape="1">
                <a:blip r:embed="rId40"/>
                <a:stretch>
                  <a:fillRect r="-204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>
            <a:off x="4408821" y="4089533"/>
            <a:ext cx="79897" cy="10502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090321" y="4304219"/>
            <a:ext cx="166702" cy="10918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352285" y="3932947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285" y="3932947"/>
                <a:ext cx="300082" cy="2616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4140053" y="4327964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53" y="4327964"/>
                <a:ext cx="300082" cy="2616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23528" y="4603338"/>
                <a:ext cx="2997872" cy="368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2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en-US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u-RU" sz="12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ru-RU" sz="12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18</m:t>
                            </m:r>
                          </m:den>
                        </m:f>
                      </m:e>
                    </m:d>
                    <m:r>
                      <a:rPr lang="en-US" sz="12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ctrlPr>
                          <a:rPr lang="en-US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2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2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ru-RU" sz="12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18</m:t>
                            </m:r>
                          </m:den>
                        </m:f>
                        <m:r>
                          <a:rPr lang="en-US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12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ru-RU" sz="12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18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ru-RU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ru-RU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endPara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03338"/>
                <a:ext cx="2997872" cy="36875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90599" r="81500" b="3801"/>
          <a:stretch/>
        </p:blipFill>
        <p:spPr bwMode="auto">
          <a:xfrm>
            <a:off x="683568" y="4659982"/>
            <a:ext cx="100811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90599" r="81500" b="3801"/>
          <a:stretch/>
        </p:blipFill>
        <p:spPr bwMode="auto">
          <a:xfrm>
            <a:off x="1701800" y="4658159"/>
            <a:ext cx="1019500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88777" r="87830" b="2823"/>
          <a:stretch/>
        </p:blipFill>
        <p:spPr bwMode="auto">
          <a:xfrm>
            <a:off x="2769715" y="4587974"/>
            <a:ext cx="43413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2" grpId="0" animBg="1"/>
      <p:bldP spid="16" grpId="0" animBg="1"/>
      <p:bldP spid="18" grpId="0" animBg="1"/>
      <p:bldP spid="19" grpId="0" animBg="1"/>
      <p:bldP spid="21" grpId="0"/>
      <p:bldP spid="5" grpId="0"/>
      <p:bldP spid="22" grpId="0"/>
      <p:bldP spid="23" grpId="0"/>
      <p:bldP spid="24" grpId="0" animBg="1"/>
      <p:bldP spid="3" grpId="0"/>
      <p:bldP spid="4" grpId="0"/>
      <p:bldP spid="6" grpId="0"/>
      <p:bldP spid="7" grpId="0"/>
      <p:bldP spid="20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4" grpId="0"/>
      <p:bldP spid="8" grpId="0"/>
      <p:bldP spid="14" grpId="0"/>
      <p:bldP spid="17" grpId="0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5" grpId="0"/>
      <p:bldP spid="56" grpId="0"/>
      <p:bldP spid="59" grpId="0"/>
      <p:bldP spid="6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32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498" y="267494"/>
            <a:ext cx="3420000" cy="192120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29" y="2160340"/>
            <a:ext cx="3420000" cy="192357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2160340"/>
            <a:ext cx="3420000" cy="192357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8" y="2952428"/>
            <a:ext cx="3420000" cy="192357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7568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Обыкновенные дроби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05048" y="943164"/>
                <a:ext cx="213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∶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=с (</m:t>
                    </m:r>
                  </m:oMath>
                </a14:m>
                <a:r>
                  <a:rPr lang="ru-RU" sz="1400" b="0" dirty="0" smtClean="0">
                    <a:latin typeface="+mj-lt"/>
                    <a:ea typeface="Cambria Math"/>
                  </a:rPr>
                  <a:t>остаток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r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048" y="943164"/>
                <a:ext cx="2132315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571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3" t="18235" r="37403" b="74584"/>
          <a:stretch/>
        </p:blipFill>
        <p:spPr bwMode="auto">
          <a:xfrm>
            <a:off x="4102873" y="943165"/>
            <a:ext cx="1621652" cy="3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7568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Обыкновенные дроби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1071" y="845417"/>
                <a:ext cx="1109598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a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∶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071" y="845417"/>
                <a:ext cx="1109598" cy="5667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3248" y="77737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числитель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117027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знаменатель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494029" y="956098"/>
            <a:ext cx="195244" cy="402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94029" y="1283910"/>
            <a:ext cx="195244" cy="402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6" b="11921"/>
          <a:stretch/>
        </p:blipFill>
        <p:spPr bwMode="auto">
          <a:xfrm>
            <a:off x="0" y="3045417"/>
            <a:ext cx="9144000" cy="21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929146" y="3210530"/>
            <a:ext cx="327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Основное свойство дроби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4496" y="3723878"/>
                <a:ext cx="1086516" cy="566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96" y="3723878"/>
                <a:ext cx="1086516" cy="5666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00066" y="3723878"/>
                <a:ext cx="1098378" cy="5680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∶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∶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066" y="3723878"/>
                <a:ext cx="1098378" cy="5680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12324" y="4494398"/>
            <a:ext cx="3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приведение к новому знаменателю</a:t>
            </a:r>
            <a:endParaRPr lang="ru-RU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05104" y="4494397"/>
            <a:ext cx="248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сокращение</a:t>
            </a:r>
            <a:endParaRPr lang="ru-RU" sz="1400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8546" y="1775729"/>
            <a:ext cx="3924301" cy="94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787899" y="1775730"/>
            <a:ext cx="3922713" cy="9400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67544" y="1842379"/>
            <a:ext cx="19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solidFill>
                  <a:schemeClr val="accent6">
                    <a:lumMod val="50000"/>
                  </a:schemeClr>
                </a:solidFill>
                <a:ea typeface="Open Sans Light" pitchFamily="34" charset="0"/>
                <a:cs typeface="Open Sans Light" pitchFamily="34" charset="0"/>
              </a:rPr>
              <a:t>Правильные</a:t>
            </a:r>
            <a:endParaRPr lang="ru-RU" dirty="0">
              <a:solidFill>
                <a:schemeClr val="accent6">
                  <a:lumMod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23643" y="1846643"/>
            <a:ext cx="188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solidFill>
                  <a:schemeClr val="accent3">
                    <a:lumMod val="50000"/>
                  </a:schemeClr>
                </a:solidFill>
                <a:ea typeface="Open Sans Light" pitchFamily="34" charset="0"/>
                <a:cs typeface="Open Sans Light" pitchFamily="34" charset="0"/>
              </a:rPr>
              <a:t>Неправильные</a:t>
            </a:r>
            <a:endParaRPr lang="ru-RU" dirty="0">
              <a:solidFill>
                <a:schemeClr val="accent3">
                  <a:lumMod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2079" y="1908124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</a:t>
            </a:r>
            <a:r>
              <a:rPr lang="ru-RU" sz="1100" dirty="0" smtClean="0"/>
              <a:t>числитель </a:t>
            </a:r>
            <a:r>
              <a:rPr lang="en-US" sz="1100" dirty="0" smtClean="0"/>
              <a:t>&lt; </a:t>
            </a:r>
            <a:r>
              <a:rPr lang="ru-RU" sz="1100" dirty="0" smtClean="0"/>
              <a:t>знаменатель)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591071" y="1846643"/>
            <a:ext cx="2085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(числитель </a:t>
            </a:r>
            <a:r>
              <a:rPr lang="en-US" sz="1100" i="0" dirty="0" smtClean="0">
                <a:ea typeface="Cambria Math"/>
              </a:rPr>
              <a:t>≥</a:t>
            </a:r>
            <a:r>
              <a:rPr lang="en-US" sz="1100" dirty="0" smtClean="0"/>
              <a:t> </a:t>
            </a:r>
            <a:r>
              <a:rPr lang="ru-RU" sz="1100" dirty="0" smtClean="0"/>
              <a:t>знаменатель)</a:t>
            </a:r>
            <a:r>
              <a:rPr lang="ru-RU" sz="1600" dirty="0" smtClean="0"/>
              <a:t> 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7911" y="2245445"/>
                <a:ext cx="905569" cy="398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400" b="0" i="0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400" b="0" i="0" smtClean="0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1400" b="0" i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1400" b="0" i="0" smtClean="0">
                        <a:latin typeface="Cambria Math"/>
                      </a:rPr>
                      <m:t>;</m:t>
                    </m:r>
                    <m:r>
                      <a:rPr lang="ru-RU" sz="1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0">
                            <a:latin typeface="Cambria Math"/>
                          </a:rPr>
                          <m:t>33</m:t>
                        </m:r>
                      </m:num>
                      <m:den>
                        <m:r>
                          <a:rPr lang="en-US" sz="1400" b="0" i="0" smtClean="0">
                            <a:latin typeface="Cambria Math"/>
                          </a:rPr>
                          <m:t>34</m:t>
                        </m:r>
                      </m:den>
                    </m:f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911" y="2245445"/>
                <a:ext cx="905569" cy="398314"/>
              </a:xfrm>
              <a:prstGeom prst="rect">
                <a:avLst/>
              </a:prstGeom>
              <a:blipFill rotWithShape="0">
                <a:blip r:embed="rId8"/>
                <a:stretch>
                  <a:fillRect r="-1351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28390" y="2245748"/>
                <a:ext cx="1239378" cy="398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1400" b="0" i="0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400" b="0" i="0" smtClean="0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0" smtClean="0"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en-US" sz="1400" b="0" i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1400" b="0" i="0" smtClean="0">
                        <a:latin typeface="Cambria Math"/>
                      </a:rPr>
                      <m:t>;</m:t>
                    </m:r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0">
                            <a:latin typeface="Cambria Math"/>
                          </a:rPr>
                          <m:t>33</m:t>
                        </m:r>
                      </m:num>
                      <m:den>
                        <m:r>
                          <a:rPr lang="en-US" sz="1400" b="0" i="0" smtClean="0">
                            <a:latin typeface="Cambria Math"/>
                          </a:rPr>
                          <m:t>33</m:t>
                        </m:r>
                      </m:den>
                    </m:f>
                    <m:r>
                      <a:rPr lang="en-US" sz="1400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90" y="2245748"/>
                <a:ext cx="1239378" cy="398314"/>
              </a:xfrm>
              <a:prstGeom prst="rect">
                <a:avLst/>
              </a:prstGeom>
              <a:blipFill rotWithShape="0">
                <a:blip r:embed="rId9"/>
                <a:stretch>
                  <a:fillRect r="-490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6927735" y="2332550"/>
            <a:ext cx="452577" cy="224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" grpId="0"/>
      <p:bldP spid="11" grpId="0" animBg="1"/>
      <p:bldP spid="28" grpId="0" animBg="1"/>
      <p:bldP spid="27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-1558"/>
            <a:ext cx="9144000" cy="142118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292515"/>
                <a:ext cx="6120680" cy="101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ru-RU" sz="2200" dirty="0" smtClean="0">
                    <a:effectLst/>
                    <a:latin typeface="+mj-lt"/>
                    <a:cs typeface="Times New Roman" pitchFamily="18" charset="0"/>
                  </a:rPr>
                  <a:t>Привести дроби к общему знаменателю:</a:t>
                </a:r>
              </a:p>
              <a:p>
                <a:pPr>
                  <a:spcAft>
                    <a:spcPts val="1200"/>
                  </a:spcAft>
                  <a:defRPr/>
                </a:pPr>
                <a:r>
                  <a:rPr lang="ru-RU" sz="2000" dirty="0" smtClean="0">
                    <a:latin typeface="+mj-lt"/>
                    <a:cs typeface="Times New Roman" pitchFamily="18" charset="0"/>
                  </a:rPr>
                  <a:t>а)</a:t>
                </a:r>
                <a:r>
                  <a:rPr lang="ru-RU" sz="2200" dirty="0" smtClean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 smtClean="0">
                    <a:effectLst/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effectLst/>
                    <a:latin typeface="+mj-lt"/>
                    <a:cs typeface="Times New Roman" pitchFamily="18" charset="0"/>
                  </a:rPr>
                  <a:t>и</a:t>
                </a:r>
                <a:r>
                  <a:rPr lang="ru-RU" sz="2200" dirty="0" smtClean="0">
                    <a:effectLst/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200" b="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sz="2200" dirty="0" smtClean="0">
                    <a:effectLst/>
                    <a:latin typeface="+mj-lt"/>
                    <a:cs typeface="Times New Roman" pitchFamily="18" charset="0"/>
                  </a:rPr>
                  <a:t>;             </a:t>
                </a:r>
                <a:r>
                  <a:rPr lang="ru-RU" sz="2000" dirty="0" smtClean="0">
                    <a:effectLst/>
                    <a:latin typeface="+mj-lt"/>
                    <a:cs typeface="Times New Roman" pitchFamily="18" charset="0"/>
                  </a:rPr>
                  <a:t>б</a:t>
                </a:r>
                <a:r>
                  <a:rPr lang="ru-RU" sz="2000" dirty="0" smtClean="0">
                    <a:latin typeface="+mj-lt"/>
                    <a:cs typeface="Times New Roman" pitchFamily="18" charset="0"/>
                  </a:rPr>
                  <a:t>)</a:t>
                </a:r>
                <a:r>
                  <a:rPr lang="ru-RU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dirty="0" smtClean="0">
                    <a:cs typeface="Times New Roman" pitchFamily="18" charset="0"/>
                  </a:rPr>
                  <a:t>;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cs typeface="Times New Roman" pitchFamily="18" charset="0"/>
                  </a:rPr>
                  <a:t>             </a:t>
                </a:r>
                <a:r>
                  <a:rPr lang="ru-RU" sz="2000" dirty="0" smtClean="0">
                    <a:latin typeface="+mj-lt"/>
                    <a:cs typeface="Times New Roman" pitchFamily="18" charset="0"/>
                  </a:rPr>
                  <a:t>в)</a:t>
                </a:r>
                <a:r>
                  <a:rPr lang="ru-RU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200" dirty="0" smtClean="0">
                    <a:cs typeface="Times New Roman" pitchFamily="18" charset="0"/>
                  </a:rPr>
                  <a:t>.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endParaRPr lang="ru-RU" sz="2200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515"/>
                <a:ext cx="6120680" cy="1016560"/>
              </a:xfrm>
              <a:prstGeom prst="rect">
                <a:avLst/>
              </a:prstGeom>
              <a:blipFill rotWithShape="0">
                <a:blip r:embed="rId4"/>
                <a:stretch>
                  <a:fillRect l="-1295" t="-4192" b="-1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596336" y="411510"/>
                <a:ext cx="1086516" cy="566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11510"/>
                <a:ext cx="1086516" cy="5666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23528" y="1563638"/>
                <a:ext cx="3672800" cy="3301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ru-RU" sz="1600" dirty="0" smtClean="0"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sz="1600" dirty="0">
                    <a:cs typeface="Times New Roman" pitchFamily="18" charset="0"/>
                  </a:rPr>
                  <a:t>и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ru-RU" dirty="0" smtClean="0">
                  <a:cs typeface="Times New Roman" pitchFamily="18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∙8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∙8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ru-RU" dirty="0" smtClean="0"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ru-RU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ru-RU" dirty="0"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  <a:defRPr/>
                </a:pPr>
                <a:r>
                  <a:rPr lang="ru-RU" sz="1600" dirty="0" smtClean="0">
                    <a:cs typeface="Times New Roman" pitchFamily="18" charset="0"/>
                  </a:rPr>
                  <a:t>б</a:t>
                </a:r>
                <a:r>
                  <a:rPr lang="ru-RU" sz="1600" dirty="0">
                    <a:cs typeface="Times New Roman" pitchFamily="18" charset="0"/>
                  </a:rPr>
                  <a:t>)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sz="1600" dirty="0">
                    <a:cs typeface="Times New Roman" pitchFamily="18" charset="0"/>
                  </a:rPr>
                  <a:t>и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dirty="0" smtClean="0">
                  <a:cs typeface="Times New Roman" pitchFamily="18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ru-RU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ru-RU" dirty="0" smtClean="0"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  <a:defRPr/>
                </a:pPr>
                <a:r>
                  <a:rPr lang="ru-RU" sz="1600" dirty="0">
                    <a:cs typeface="Times New Roman" pitchFamily="18" charset="0"/>
                  </a:rPr>
                  <a:t>в)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sz="1600" dirty="0">
                    <a:cs typeface="Times New Roman" pitchFamily="18" charset="0"/>
                  </a:rPr>
                  <a:t>и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 </a:t>
                </a:r>
                <a:endParaRPr lang="ru-RU" dirty="0" smtClean="0">
                  <a:cs typeface="Times New Roman" pitchFamily="18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ru-RU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49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  <m:r>
                      <a:rPr lang="ru-RU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50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63638"/>
                <a:ext cx="3672800" cy="3301930"/>
              </a:xfrm>
              <a:prstGeom prst="rect">
                <a:avLst/>
              </a:prstGeom>
              <a:blipFill rotWithShape="1">
                <a:blip r:embed="rId6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83967" y="1641634"/>
                <a:ext cx="29611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6=2</m:t>
                    </m:r>
                    <m:r>
                      <a:rPr lang="ru-RU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∙3;   16=2∙2∙2∙2</m:t>
                    </m:r>
                  </m:oMath>
                </a14:m>
                <a:r>
                  <a:rPr lang="ru-RU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</a:t>
                </a:r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1641634"/>
                <a:ext cx="2961195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3967" y="2803291"/>
                <a:ext cx="29611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8=2</m:t>
                    </m:r>
                    <m:r>
                      <a:rPr lang="ru-RU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∙2</m:t>
                    </m:r>
                    <m:r>
                      <a:rPr lang="ru-RU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2;   12=2∙2∙3</m:t>
                    </m:r>
                  </m:oMath>
                </a14:m>
                <a:r>
                  <a:rPr lang="ru-RU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</a:t>
                </a:r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2803291"/>
                <a:ext cx="2961195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84689" y="3965416"/>
                <a:ext cx="29776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10=2</m:t>
                    </m:r>
                    <m:r>
                      <a:rPr lang="ru-RU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∙5;   7=1∙7</m:t>
                    </m:r>
                  </m:oMath>
                </a14:m>
                <a:r>
                  <a:rPr lang="ru-RU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          </a:t>
                </a:r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89" y="3965416"/>
                <a:ext cx="297761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 70"/>
          <p:cNvSpPr/>
          <p:nvPr/>
        </p:nvSpPr>
        <p:spPr>
          <a:xfrm>
            <a:off x="4283967" y="2135451"/>
            <a:ext cx="1476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НОК (6; 16) =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047075" y="2803291"/>
            <a:ext cx="171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НОК (8; 12) = 24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047076" y="3965416"/>
            <a:ext cx="171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НОК (10; 7) = 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5603747" y="2135451"/>
                <a:ext cx="11202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/>
                        <a:ea typeface="Cambria Math"/>
                      </a:rPr>
                      <m:t>2∙2∙2∙2</m:t>
                    </m:r>
                  </m:oMath>
                </a14:m>
                <a:r>
                  <a:rPr lang="ru-RU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747" y="2135451"/>
                <a:ext cx="112024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6525619" y="2135451"/>
                <a:ext cx="4482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1600" b="0" i="1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619" y="2135451"/>
                <a:ext cx="448264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Прямоугольник 75"/>
          <p:cNvSpPr/>
          <p:nvPr/>
        </p:nvSpPr>
        <p:spPr>
          <a:xfrm>
            <a:off x="6791312" y="2135451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= 48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7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6" t="38386" r="64615" b="47491"/>
          <a:stretch/>
        </p:blipFill>
        <p:spPr bwMode="auto">
          <a:xfrm>
            <a:off x="2159928" y="1980187"/>
            <a:ext cx="1077048" cy="7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39753" r="82415" b="50247"/>
          <a:stretch/>
        </p:blipFill>
        <p:spPr bwMode="auto">
          <a:xfrm>
            <a:off x="1097280" y="2057399"/>
            <a:ext cx="512064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t="39853" r="58713" b="50147"/>
          <a:stretch/>
        </p:blipFill>
        <p:spPr bwMode="auto">
          <a:xfrm>
            <a:off x="3236976" y="2057399"/>
            <a:ext cx="539496" cy="5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62385" r="64615" b="27580"/>
          <a:stretch/>
        </p:blipFill>
        <p:spPr bwMode="auto">
          <a:xfrm>
            <a:off x="2159928" y="3214603"/>
            <a:ext cx="1077048" cy="5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62386" r="82415" b="27579"/>
          <a:stretch/>
        </p:blipFill>
        <p:spPr bwMode="auto">
          <a:xfrm>
            <a:off x="1097280" y="3214603"/>
            <a:ext cx="512064" cy="5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62351" r="58721" b="27614"/>
          <a:stretch/>
        </p:blipFill>
        <p:spPr bwMode="auto">
          <a:xfrm>
            <a:off x="3236976" y="3214603"/>
            <a:ext cx="539496" cy="5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t="83530" r="63715" b="5551"/>
          <a:stretch/>
        </p:blipFill>
        <p:spPr bwMode="auto">
          <a:xfrm>
            <a:off x="2441448" y="4303970"/>
            <a:ext cx="877824" cy="5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85008" r="79615" b="5551"/>
          <a:stretch/>
        </p:blipFill>
        <p:spPr bwMode="auto">
          <a:xfrm>
            <a:off x="1280160" y="4379976"/>
            <a:ext cx="585216" cy="4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0" t="83565" r="57087" b="5516"/>
          <a:stretch/>
        </p:blipFill>
        <p:spPr bwMode="auto">
          <a:xfrm>
            <a:off x="3319272" y="4303969"/>
            <a:ext cx="604656" cy="5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65" grpId="0"/>
      <p:bldP spid="66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20077" y="3935869"/>
                <a:ext cx="27047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70=2</m:t>
                      </m:r>
                      <m:r>
                        <a:rPr lang="ru-RU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∙5</m:t>
                      </m:r>
                      <m:r>
                        <a:rPr lang="ru-RU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7;   28=2∙2∙7</m:t>
                      </m:r>
                    </m:oMath>
                  </m:oMathPara>
                </a14:m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77" y="3935869"/>
                <a:ext cx="2704715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6734" y="3862195"/>
                <a:ext cx="1782860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prstClr val="black"/>
                    </a:solidFill>
                    <a:cs typeface="Times New Roman" pitchFamily="18" charset="0"/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70</m:t>
                        </m:r>
                      </m:num>
                      <m:den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28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∶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28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∶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4" y="3862195"/>
                <a:ext cx="1782860" cy="489814"/>
              </a:xfrm>
              <a:prstGeom prst="rect">
                <a:avLst/>
              </a:prstGeom>
              <a:blipFill rotWithShape="1">
                <a:blip r:embed="rId4"/>
                <a:stretch>
                  <a:fillRect l="-3082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Прямоугольник 61"/>
          <p:cNvSpPr/>
          <p:nvPr/>
        </p:nvSpPr>
        <p:spPr>
          <a:xfrm>
            <a:off x="0" y="-1558"/>
            <a:ext cx="9144000" cy="142118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292515"/>
                <a:ext cx="6120680" cy="101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ru-RU" sz="2200" dirty="0" smtClean="0">
                    <a:effectLst/>
                    <a:latin typeface="+mj-lt"/>
                    <a:cs typeface="Times New Roman" pitchFamily="18" charset="0"/>
                  </a:rPr>
                  <a:t>Сократить дроби:</a:t>
                </a:r>
              </a:p>
              <a:p>
                <a:pPr>
                  <a:spcAft>
                    <a:spcPts val="1200"/>
                  </a:spcAft>
                  <a:defRPr/>
                </a:pPr>
                <a:r>
                  <a:rPr lang="ru-RU" sz="2200" dirty="0" smtClean="0">
                    <a:latin typeface="+mj-lt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76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200" dirty="0" smtClean="0">
                    <a:effectLst/>
                    <a:latin typeface="+mj-lt"/>
                    <a:cs typeface="Times New Roman" pitchFamily="18" charset="0"/>
                  </a:rPr>
                  <a:t>              б</a:t>
                </a:r>
                <a:r>
                  <a:rPr lang="ru-RU" sz="2200" dirty="0" smtClean="0"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34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ru-RU" sz="2200" dirty="0" smtClean="0">
                    <a:cs typeface="Times New Roman" pitchFamily="18" charset="0"/>
                  </a:rPr>
                  <a:t>            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70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ru-RU" sz="2200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515"/>
                <a:ext cx="6120680" cy="1016560"/>
              </a:xfrm>
              <a:prstGeom prst="rect">
                <a:avLst/>
              </a:prstGeom>
              <a:blipFill rotWithShape="1">
                <a:blip r:embed="rId6"/>
                <a:stretch>
                  <a:fillRect l="-1195" t="-3593" b="-1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596336" y="411510"/>
                <a:ext cx="1098378" cy="5680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∶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∶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11510"/>
                <a:ext cx="1098378" cy="5680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20077" y="1935611"/>
                <a:ext cx="324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76=2</m:t>
                      </m:r>
                      <m:r>
                        <a:rPr lang="ru-RU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ru-RU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19;   100=2∙2∙5∙5</m:t>
                      </m:r>
                    </m:oMath>
                  </m:oMathPara>
                </a14:m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77" y="1935611"/>
                <a:ext cx="324152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20077" y="2932943"/>
                <a:ext cx="2305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34=2</m:t>
                      </m:r>
                      <m:r>
                        <a:rPr lang="ru-RU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17;   35=5∙7</m:t>
                      </m:r>
                    </m:oMath>
                  </m:oMathPara>
                </a14:m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77" y="2932943"/>
                <a:ext cx="2305952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1862001"/>
                <a:ext cx="1970411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lang="ru-RU" dirty="0" smtClean="0"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76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76</m:t>
                        </m:r>
                        <m:r>
                          <a:rPr lang="ru-RU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∶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  <m:r>
                          <a:rPr lang="ru-RU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∶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19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62001"/>
                <a:ext cx="1970411" cy="485774"/>
              </a:xfrm>
              <a:prstGeom prst="rect">
                <a:avLst/>
              </a:prstGeom>
              <a:blipFill rotWithShape="1">
                <a:blip r:embed="rId10"/>
                <a:stretch>
                  <a:fillRect l="-2477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2859333"/>
                <a:ext cx="646331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34</m:t>
                        </m:r>
                      </m:num>
                      <m:den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9333"/>
                <a:ext cx="646331" cy="485774"/>
              </a:xfrm>
              <a:prstGeom prst="rect">
                <a:avLst/>
              </a:prstGeom>
              <a:blipFill rotWithShape="1">
                <a:blip r:embed="rId11"/>
                <a:stretch>
                  <a:fillRect l="-7547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364249" y="3935869"/>
            <a:ext cx="1838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НОД (70; 28) = 14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64698" y="1935611"/>
            <a:ext cx="1838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НОД (76; 100) =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6653" y="2886776"/>
            <a:ext cx="1445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несократимая</a:t>
            </a:r>
          </a:p>
          <a:p>
            <a:r>
              <a:rPr lang="ru-RU" sz="1100" i="1" dirty="0" smtClean="0"/>
              <a:t>дробь</a:t>
            </a:r>
            <a:endParaRPr lang="ru-RU" sz="1100" i="1" dirty="0"/>
          </a:p>
        </p:txBody>
      </p:sp>
      <p:pic>
        <p:nvPicPr>
          <p:cNvPr id="23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36088" r="81542" b="54467"/>
          <a:stretch/>
        </p:blipFill>
        <p:spPr bwMode="auto">
          <a:xfrm>
            <a:off x="969858" y="1862001"/>
            <a:ext cx="719347" cy="4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4" t="36075" r="74913" b="54480"/>
          <a:stretch/>
        </p:blipFill>
        <p:spPr bwMode="auto">
          <a:xfrm>
            <a:off x="1689206" y="1862000"/>
            <a:ext cx="60473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55487" r="76944" b="35602"/>
          <a:stretch/>
        </p:blipFill>
        <p:spPr bwMode="auto">
          <a:xfrm>
            <a:off x="966652" y="2859332"/>
            <a:ext cx="1142941" cy="4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74976" r="82276" b="15501"/>
          <a:stretch/>
        </p:blipFill>
        <p:spPr bwMode="auto">
          <a:xfrm>
            <a:off x="896111" y="3862196"/>
            <a:ext cx="722377" cy="4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t="74941" r="76943" b="15536"/>
          <a:stretch/>
        </p:blipFill>
        <p:spPr bwMode="auto">
          <a:xfrm>
            <a:off x="1672060" y="3862195"/>
            <a:ext cx="417913" cy="4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1" grpId="0"/>
      <p:bldP spid="61" grpId="0" animBg="1"/>
      <p:bldP spid="13" grpId="0"/>
      <p:bldP spid="15" grpId="0"/>
      <p:bldP spid="2" grpId="0"/>
      <p:bldP spid="4" grpId="0"/>
      <p:bldP spid="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5436" y="307134"/>
            <a:ext cx="8278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cs typeface="Times New Roman" pitchFamily="18" charset="0"/>
              </a:rPr>
              <a:t>Неправильная дробь   →   смешанная дробь</a:t>
            </a:r>
            <a:endParaRPr lang="ru-RU" sz="22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717" y="790900"/>
            <a:ext cx="747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ea typeface="Open Sans Light" pitchFamily="34" charset="0"/>
                <a:cs typeface="Open Sans Light" pitchFamily="34" charset="0"/>
              </a:rPr>
              <a:t>Разделить числитель на знаменатель с остатком.</a:t>
            </a:r>
            <a:endParaRPr lang="ru-RU" dirty="0"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71"/>
          <p:cNvSpPr/>
          <p:nvPr/>
        </p:nvSpPr>
        <p:spPr>
          <a:xfrm>
            <a:off x="431799" y="1500542"/>
            <a:ext cx="2029897" cy="3209571"/>
          </a:xfrm>
          <a:prstGeom prst="rect">
            <a:avLst/>
          </a:prstGeom>
          <a:solidFill>
            <a:schemeClr val="tx1">
              <a:alpha val="1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98876" y="1500542"/>
            <a:ext cx="2030400" cy="3209571"/>
          </a:xfrm>
          <a:prstGeom prst="rect">
            <a:avLst/>
          </a:prstGeom>
          <a:solidFill>
            <a:schemeClr val="tx1">
              <a:alpha val="1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74878" y="1498430"/>
            <a:ext cx="2030400" cy="3209571"/>
          </a:xfrm>
          <a:prstGeom prst="rect">
            <a:avLst/>
          </a:prstGeom>
          <a:solidFill>
            <a:schemeClr val="tx1">
              <a:alpha val="1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13025" y="1509686"/>
            <a:ext cx="2030400" cy="3209571"/>
          </a:xfrm>
          <a:prstGeom prst="rect">
            <a:avLst/>
          </a:prstGeom>
          <a:solidFill>
            <a:schemeClr val="tx1">
              <a:alpha val="1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9792" y="1849655"/>
                <a:ext cx="372218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92" y="1849655"/>
                <a:ext cx="372218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8317" y="1856898"/>
                <a:ext cx="62869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133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17" y="1856898"/>
                <a:ext cx="628698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01403" y="1847795"/>
                <a:ext cx="500458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46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03" y="1847795"/>
                <a:ext cx="500458" cy="612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63454" y="1847795"/>
                <a:ext cx="500458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38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454" y="1847795"/>
                <a:ext cx="500458" cy="6117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80190" y="2748623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0" y="2748623"/>
                <a:ext cx="37221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22557" y="2741786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57" y="2741786"/>
                <a:ext cx="37221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80190" y="3047198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0" y="3047198"/>
                <a:ext cx="37221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215051" y="3057323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51" y="3057323"/>
                <a:ext cx="37221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80190" y="3388233"/>
                <a:ext cx="37221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0" y="3388233"/>
                <a:ext cx="37221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1242697" y="2834003"/>
            <a:ext cx="0" cy="554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242697" y="3051157"/>
            <a:ext cx="25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00765" y="3385181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8515" y="2896719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15" y="2896719"/>
                <a:ext cx="41710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033877" y="2744664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46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77" y="2744664"/>
                <a:ext cx="50045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511645" y="2744664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645" y="2744664"/>
                <a:ext cx="50045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033877" y="3047198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34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77" y="3047198"/>
                <a:ext cx="50045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509167" y="3053364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67" y="3053364"/>
                <a:ext cx="37221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027847" y="3361370"/>
                <a:ext cx="50045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847" y="3361370"/>
                <a:ext cx="500458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5506333" y="2830044"/>
            <a:ext cx="0" cy="551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06333" y="3047198"/>
            <a:ext cx="3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185347" y="3381222"/>
            <a:ext cx="25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94246" y="2892760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46" y="2892760"/>
                <a:ext cx="417101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714650" y="2748623"/>
                <a:ext cx="628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133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50" y="2748623"/>
                <a:ext cx="628698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321909" y="2744664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909" y="2744664"/>
                <a:ext cx="50045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721000" y="3047161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000" y="3047161"/>
                <a:ext cx="500458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318141" y="3057323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41" y="3057323"/>
                <a:ext cx="372218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991693" y="3902035"/>
                <a:ext cx="37221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693" y="3902035"/>
                <a:ext cx="372218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>
            <a:off x="3307687" y="2834003"/>
            <a:ext cx="0" cy="540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307687" y="3051157"/>
            <a:ext cx="386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68191" y="3375656"/>
            <a:ext cx="25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70634" y="2896719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34" y="2896719"/>
                <a:ext cx="417101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988060" y="3326136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60" y="3326136"/>
                <a:ext cx="372218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868191" y="3581265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91" y="3581265"/>
                <a:ext cx="500458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14650" y="3435759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50" y="3435759"/>
                <a:ext cx="417101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>
            <a:off x="3028999" y="3927991"/>
            <a:ext cx="2088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Прямоугольник 2054"/>
              <p:cNvSpPr/>
              <p:nvPr/>
            </p:nvSpPr>
            <p:spPr>
              <a:xfrm>
                <a:off x="1160750" y="1992250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55" name="Прямоугольник 20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50" y="1992250"/>
                <a:ext cx="417102" cy="369332"/>
              </a:xfrm>
              <a:prstGeom prst="rect">
                <a:avLst/>
              </a:prstGeom>
              <a:blipFill rotWithShape="1">
                <a:blip r:embed="rId38"/>
                <a:stretch>
                  <a:fillRect t="-8333" r="-1884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Прямоугольник 2055"/>
              <p:cNvSpPr/>
              <p:nvPr/>
            </p:nvSpPr>
            <p:spPr>
              <a:xfrm>
                <a:off x="1391743" y="1992250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56" name="Прямоугольник 20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43" y="1992250"/>
                <a:ext cx="372218" cy="369332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3238027" y="1999071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027" y="1999071"/>
                <a:ext cx="417102" cy="369332"/>
              </a:xfrm>
              <a:prstGeom prst="rect">
                <a:avLst/>
              </a:prstGeom>
              <a:blipFill rotWithShape="1">
                <a:blip r:embed="rId43"/>
                <a:stretch>
                  <a:fillRect t="-8197" r="-188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3469020" y="1999071"/>
                <a:ext cx="500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ru-RU" b="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20" y="1999071"/>
                <a:ext cx="500457" cy="369332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3829473" y="1827615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473" y="1827615"/>
                <a:ext cx="372218" cy="369332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3765353" y="2151386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353" y="2151386"/>
                <a:ext cx="500458" cy="369332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Прямая соединительная линия 89"/>
          <p:cNvCxnSpPr/>
          <p:nvPr/>
        </p:nvCxnSpPr>
        <p:spPr>
          <a:xfrm>
            <a:off x="3884224" y="2196947"/>
            <a:ext cx="255728" cy="0"/>
          </a:xfrm>
          <a:prstGeom prst="line">
            <a:avLst/>
          </a:prstGeom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5388165" y="1991440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165" y="1991440"/>
                <a:ext cx="417102" cy="369332"/>
              </a:xfrm>
              <a:prstGeom prst="rect">
                <a:avLst/>
              </a:prstGeom>
              <a:blipFill rotWithShape="1">
                <a:blip r:embed="rId47"/>
                <a:stretch>
                  <a:fillRect t="-8333" r="-19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5620894" y="1990679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b="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894" y="1990679"/>
                <a:ext cx="372218" cy="369332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5786612" y="1817281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12" y="1817281"/>
                <a:ext cx="500458" cy="369332"/>
              </a:xfrm>
              <a:prstGeom prst="rect">
                <a:avLst/>
              </a:prstGeom>
              <a:blipFill rotWithShape="1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5786612" y="2143755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12" y="2143755"/>
                <a:ext cx="500458" cy="369332"/>
              </a:xfrm>
              <a:prstGeom prst="rect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Прямая соединительная линия 95"/>
          <p:cNvCxnSpPr/>
          <p:nvPr/>
        </p:nvCxnSpPr>
        <p:spPr>
          <a:xfrm>
            <a:off x="5909970" y="2186845"/>
            <a:ext cx="288000" cy="0"/>
          </a:xfrm>
          <a:prstGeom prst="line">
            <a:avLst/>
          </a:prstGeom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7572786" y="1990099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786" y="1990099"/>
                <a:ext cx="417102" cy="369332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7805515" y="1989338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b="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15" y="1989338"/>
                <a:ext cx="372218" cy="369332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Прямоугольник 2056"/>
              <p:cNvSpPr/>
              <p:nvPr/>
            </p:nvSpPr>
            <p:spPr>
              <a:xfrm>
                <a:off x="1560364" y="1818091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57" name="Прямоугольник 20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64" y="1818091"/>
                <a:ext cx="372218" cy="369332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Прямоугольник 2057"/>
              <p:cNvSpPr/>
              <p:nvPr/>
            </p:nvSpPr>
            <p:spPr>
              <a:xfrm>
                <a:off x="1560364" y="2144565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58" name="Прямоугольник 20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64" y="2144565"/>
                <a:ext cx="372218" cy="369332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3445332" y="3055781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332" y="3055781"/>
                <a:ext cx="372218" cy="369332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1682428" y="2183737"/>
            <a:ext cx="126000" cy="0"/>
          </a:xfrm>
          <a:prstGeom prst="line">
            <a:avLst/>
          </a:prstGeom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2865655" y="3326996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55" y="3326996"/>
                <a:ext cx="372218" cy="369332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7190617" y="2819053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38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617" y="2819053"/>
                <a:ext cx="500458" cy="369332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7668385" y="2819053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19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85" y="2819053"/>
                <a:ext cx="500458" cy="369332"/>
              </a:xfrm>
              <a:prstGeom prst="rect">
                <a:avLst/>
              </a:prstGeom>
              <a:blipFill rotWithShape="1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7190617" y="3121587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38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617" y="3121587"/>
                <a:ext cx="500458" cy="369332"/>
              </a:xfrm>
              <a:prstGeom prst="rect">
                <a:avLst/>
              </a:prstGeom>
              <a:blipFill rotWithShape="1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7665907" y="3127753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907" y="3127753"/>
                <a:ext cx="372218" cy="369332"/>
              </a:xfrm>
              <a:prstGeom prst="rect">
                <a:avLst/>
              </a:prstGeom>
              <a:blipFill rotWithShape="1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7325526" y="3435759"/>
                <a:ext cx="37221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526" y="3435759"/>
                <a:ext cx="372218" cy="369332"/>
              </a:xfrm>
              <a:prstGeom prst="rect">
                <a:avLst/>
              </a:prstGeom>
              <a:blipFill rotWithShape="1">
                <a:blip r:embed="rId6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Прямая соединительная линия 106"/>
          <p:cNvCxnSpPr/>
          <p:nvPr/>
        </p:nvCxnSpPr>
        <p:spPr>
          <a:xfrm>
            <a:off x="7663073" y="2904433"/>
            <a:ext cx="0" cy="551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663073" y="3121587"/>
            <a:ext cx="3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7342087" y="3455611"/>
            <a:ext cx="25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050986" y="2967149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986" y="2967149"/>
                <a:ext cx="417101" cy="369332"/>
              </a:xfrm>
              <a:prstGeom prst="rect">
                <a:avLst/>
              </a:prstGeom>
              <a:blipFill rotWithShape="1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4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50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5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500"/>
                            </p:stCondLst>
                            <p:childTnLst>
                              <p:par>
                                <p:cTn id="2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0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2" grpId="0" animBg="1"/>
      <p:bldP spid="73" grpId="0" animBg="1"/>
      <p:bldP spid="74" grpId="0" animBg="1"/>
      <p:bldP spid="75" grpId="0" animBg="1"/>
      <p:bldP spid="2" grpId="0"/>
      <p:bldP spid="16" grpId="0"/>
      <p:bldP spid="20" grpId="0"/>
      <p:bldP spid="21" grpId="0"/>
      <p:bldP spid="3" grpId="0"/>
      <p:bldP spid="4" grpId="0"/>
      <p:bldP spid="4" grpId="1"/>
      <p:bldP spid="5" grpId="0"/>
      <p:bldP spid="22" grpId="0"/>
      <p:bldP spid="22" grpId="1"/>
      <p:bldP spid="23" grpId="0"/>
      <p:bldP spid="23" grpId="1"/>
      <p:bldP spid="26" grpId="0"/>
      <p:bldP spid="29" grpId="0"/>
      <p:bldP spid="30" grpId="0"/>
      <p:bldP spid="30" grpId="1"/>
      <p:bldP spid="31" grpId="0"/>
      <p:bldP spid="32" grpId="0"/>
      <p:bldP spid="32" grpId="1"/>
      <p:bldP spid="33" grpId="0"/>
      <p:bldP spid="33" grpId="1"/>
      <p:bldP spid="37" grpId="0"/>
      <p:bldP spid="38" grpId="0"/>
      <p:bldP spid="39" grpId="0"/>
      <p:bldP spid="39" grpId="1"/>
      <p:bldP spid="40" grpId="0"/>
      <p:bldP spid="41" grpId="0"/>
      <p:bldP spid="41" grpId="1"/>
      <p:bldP spid="42" grpId="0"/>
      <p:bldP spid="42" grpId="1"/>
      <p:bldP spid="46" grpId="0"/>
      <p:bldP spid="47" grpId="0"/>
      <p:bldP spid="48" grpId="0"/>
      <p:bldP spid="49" grpId="0"/>
      <p:bldP spid="2055" grpId="0"/>
      <p:bldP spid="2056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7" grpId="0"/>
      <p:bldP spid="98" grpId="0"/>
      <p:bldP spid="2057" grpId="0"/>
      <p:bldP spid="2058" grpId="0"/>
      <p:bldP spid="81" grpId="0"/>
      <p:bldP spid="81" grpId="1"/>
      <p:bldP spid="89" grpId="0"/>
      <p:bldP spid="102" grpId="0"/>
      <p:bldP spid="103" grpId="0"/>
      <p:bldP spid="103" grpId="1"/>
      <p:bldP spid="104" grpId="0"/>
      <p:bldP spid="105" grpId="0"/>
      <p:bldP spid="105" grpId="1"/>
      <p:bldP spid="106" grpId="0"/>
      <p:bldP spid="106" grpId="1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00115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Сравнение обыкновенные дроби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23527" y="917833"/>
            <a:ext cx="85689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Из двух дробей с </a:t>
            </a:r>
            <a:r>
              <a:rPr lang="ru-RU" sz="1500" u="sng" dirty="0" smtClean="0"/>
              <a:t>одинаковыми знаменателями</a:t>
            </a:r>
            <a:r>
              <a:rPr lang="ru-RU" sz="1500" dirty="0" smtClean="0"/>
              <a:t> больше та, у которой числитель больше.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36268" y="1872937"/>
            <a:ext cx="85689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Из двух дробей с </a:t>
            </a:r>
            <a:r>
              <a:rPr lang="ru-RU" sz="1500" u="sng" dirty="0" smtClean="0"/>
              <a:t>одинаковыми числителями</a:t>
            </a:r>
            <a:r>
              <a:rPr lang="ru-RU" sz="1500" dirty="0" smtClean="0"/>
              <a:t> больше та, у которой знаменатель меньше.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7" y="1225610"/>
                <a:ext cx="1553630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1225610"/>
                <a:ext cx="1553630" cy="485774"/>
              </a:xfrm>
              <a:prstGeom prst="rect">
                <a:avLst/>
              </a:prstGeom>
              <a:blipFill rotWithShape="1"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6268" y="2180714"/>
                <a:ext cx="1651414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 smtClean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68" y="2180714"/>
                <a:ext cx="1651414" cy="485774"/>
              </a:xfrm>
              <a:prstGeom prst="rect">
                <a:avLst/>
              </a:prstGeom>
              <a:blipFill rotWithShape="1">
                <a:blip r:embed="rId5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36594" y="3207007"/>
                <a:ext cx="93006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94" y="3207007"/>
                <a:ext cx="930063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6268" y="4011910"/>
                <a:ext cx="105830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68" y="4011910"/>
                <a:ext cx="1058303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19441" y="4011910"/>
                <a:ext cx="105830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441" y="4011910"/>
                <a:ext cx="1058303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251520" y="2931790"/>
            <a:ext cx="864096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71206" y="3003798"/>
            <a:ext cx="0" cy="18002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932040" y="3207007"/>
                <a:ext cx="126348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07007"/>
                <a:ext cx="1263487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932040" y="4011910"/>
                <a:ext cx="139172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11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</a:rPr>
                        <m:t>11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11910"/>
                <a:ext cx="1391728" cy="6109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564648" y="4013706"/>
                <a:ext cx="80182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648" y="4013706"/>
                <a:ext cx="801822" cy="6109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24127" r="79948" b="66727"/>
          <a:stretch/>
        </p:blipFill>
        <p:spPr bwMode="auto">
          <a:xfrm>
            <a:off x="1005840" y="1240998"/>
            <a:ext cx="830754" cy="4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42584" r="78278" b="48271"/>
          <a:stretch/>
        </p:blipFill>
        <p:spPr bwMode="auto">
          <a:xfrm>
            <a:off x="1100342" y="2196101"/>
            <a:ext cx="887340" cy="4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80065" r="89015" b="10235"/>
          <a:stretch/>
        </p:blipFill>
        <p:spPr bwMode="auto">
          <a:xfrm>
            <a:off x="758952" y="4123943"/>
            <a:ext cx="246888" cy="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62350" r="74082" b="25737"/>
          <a:stretch/>
        </p:blipFill>
        <p:spPr bwMode="auto">
          <a:xfrm>
            <a:off x="2112264" y="3207006"/>
            <a:ext cx="254699" cy="61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80178" r="58996" b="11467"/>
          <a:stretch/>
        </p:blipFill>
        <p:spPr bwMode="auto">
          <a:xfrm>
            <a:off x="3511296" y="4123943"/>
            <a:ext cx="237296" cy="4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8" t="64355" r="38444" b="27289"/>
          <a:stretch/>
        </p:blipFill>
        <p:spPr bwMode="auto">
          <a:xfrm>
            <a:off x="5404104" y="3310128"/>
            <a:ext cx="223800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9" t="80161" r="22692" b="11483"/>
          <a:stretch/>
        </p:blipFill>
        <p:spPr bwMode="auto">
          <a:xfrm>
            <a:off x="6858000" y="4123942"/>
            <a:ext cx="210312" cy="4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9" t="80065" r="37115" b="12824"/>
          <a:stretch/>
        </p:blipFill>
        <p:spPr bwMode="auto">
          <a:xfrm>
            <a:off x="5516004" y="4123943"/>
            <a:ext cx="235572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349" y="3309009"/>
            <a:ext cx="1226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/>
              <a:t>неправильная</a:t>
            </a:r>
          </a:p>
          <a:p>
            <a:pPr algn="r"/>
            <a:r>
              <a:rPr lang="ru-RU" sz="1100" dirty="0" smtClean="0"/>
              <a:t>дробь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2699792" y="3297927"/>
            <a:ext cx="1226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правильная</a:t>
            </a:r>
          </a:p>
          <a:p>
            <a:r>
              <a:rPr lang="ru-RU" sz="1100" dirty="0" smtClean="0"/>
              <a:t>дробь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072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3" grpId="0"/>
      <p:bldP spid="11" grpId="0"/>
      <p:bldP spid="4" grpId="0"/>
      <p:bldP spid="15" grpId="0"/>
      <p:bldP spid="16" grpId="0"/>
      <p:bldP spid="22" grpId="0"/>
      <p:bldP spid="23" grpId="0"/>
      <p:bldP spid="24" grpId="0"/>
      <p:bldP spid="5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722" y="299991"/>
            <a:ext cx="8278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cs typeface="Times New Roman" pitchFamily="18" charset="0"/>
              </a:rPr>
              <a:t>Смешанная дробь   →   неправильная дробь</a:t>
            </a:r>
            <a:endParaRPr lang="ru-RU" sz="22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8622" y="1288889"/>
                <a:ext cx="209504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𝐚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𝐛</m:t>
                          </m:r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𝐜</m:t>
                          </m:r>
                        </m:den>
                      </m:f>
                    </m:oMath>
                  </m:oMathPara>
                </a14:m>
                <a:endParaRPr lang="ru-RU" b="1" dirty="0"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22" y="1288889"/>
                <a:ext cx="2095043" cy="634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71"/>
          <p:cNvSpPr/>
          <p:nvPr/>
        </p:nvSpPr>
        <p:spPr>
          <a:xfrm>
            <a:off x="431799" y="2571750"/>
            <a:ext cx="8278814" cy="2138363"/>
          </a:xfrm>
          <a:prstGeom prst="rect">
            <a:avLst/>
          </a:prstGeom>
          <a:solidFill>
            <a:schemeClr val="tx1">
              <a:alpha val="1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7244" y="3365241"/>
                <a:ext cx="65920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3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44" y="3365241"/>
                <a:ext cx="659202" cy="610936"/>
              </a:xfrm>
              <a:prstGeom prst="rect">
                <a:avLst/>
              </a:prstGeom>
              <a:blipFill rotWithShape="1">
                <a:blip r:embed="rId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366379" y="3365086"/>
                <a:ext cx="773573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13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379" y="3365086"/>
                <a:ext cx="773573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133405" y="3365086"/>
                <a:ext cx="59883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2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405" y="3365086"/>
                <a:ext cx="598835" cy="610936"/>
              </a:xfrm>
              <a:prstGeom prst="rect">
                <a:avLst/>
              </a:prstGeom>
              <a:blipFill rotWithShape="1">
                <a:blip r:embed="rId7"/>
                <a:stretch>
                  <a:fillRect r="-20408" b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57894" y="3507472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94" y="3507472"/>
                <a:ext cx="41710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91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292132" y="3365590"/>
                <a:ext cx="73770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40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132" y="3365590"/>
                <a:ext cx="737702" cy="610936"/>
              </a:xfrm>
              <a:prstGeom prst="rect">
                <a:avLst/>
              </a:prstGeom>
              <a:blipFill rotWithShape="1">
                <a:blip r:embed="rId15"/>
                <a:stretch>
                  <a:fillRect r="-10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281061" y="3341409"/>
                <a:ext cx="1218603" cy="63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/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Open Sans Light" pitchFamily="34" charset="0"/>
                            </a:rPr>
                            <m:t>                   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061" y="3341409"/>
                <a:ext cx="1218603" cy="634917"/>
              </a:xfrm>
              <a:prstGeom prst="rect">
                <a:avLst/>
              </a:prstGeom>
              <a:blipFill rotWithShape="1">
                <a:blip r:embed="rId16"/>
                <a:stretch>
                  <a:fillRect r="-6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3818586" y="3514482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86" y="3514482"/>
                <a:ext cx="417102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1884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4036707" y="3348355"/>
                <a:ext cx="1218603" cy="63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/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Open Sans Light" pitchFamily="34" charset="0"/>
                            </a:rPr>
                            <m:t>                   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07" y="3348355"/>
                <a:ext cx="1218603" cy="634917"/>
              </a:xfrm>
              <a:prstGeom prst="rect">
                <a:avLst/>
              </a:prstGeom>
              <a:blipFill rotWithShape="1">
                <a:blip r:embed="rId16"/>
                <a:stretch>
                  <a:fillRect r="-6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6586173" y="3515229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173" y="3515229"/>
                <a:ext cx="417102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1884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6804616" y="3347158"/>
                <a:ext cx="1218603" cy="63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/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Open Sans Light" pitchFamily="34" charset="0"/>
                            </a:rPr>
                            <m:t>                   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616" y="3347158"/>
                <a:ext cx="1218603" cy="634917"/>
              </a:xfrm>
              <a:prstGeom prst="rect">
                <a:avLst/>
              </a:prstGeom>
              <a:blipFill rotWithShape="1">
                <a:blip r:embed="rId16"/>
                <a:stretch>
                  <a:fillRect r="-6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98778" y="1263535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78" y="1263535"/>
                <a:ext cx="370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4656" y="1266149"/>
                <a:ext cx="465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  <a:ea typeface="Cambria Math"/>
                          <a:cs typeface="Open Sans Light" pitchFamily="34" charset="0"/>
                        </a:rPr>
                        <m:t>∙</m:t>
                      </m:r>
                      <m:r>
                        <a:rPr lang="en-US" b="1">
                          <a:latin typeface="Cambria Math"/>
                          <a:ea typeface="Cambria Math"/>
                          <a:cs typeface="Open Sans Light" pitchFamily="34" charset="0"/>
                        </a:rPr>
                        <m:t>𝐜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56" y="1266149"/>
                <a:ext cx="465191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1688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42345" y="1263769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 </m:t>
                      </m:r>
                      <m:r>
                        <a:rPr lang="en-US" b="1">
                          <a:latin typeface="Cambria Math"/>
                          <a:ea typeface="Cambria Math"/>
                          <a:cs typeface="Open Sans Light" pitchFamily="34" charset="0"/>
                        </a:rPr>
                        <m:t>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345" y="1263769"/>
                <a:ext cx="607859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13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62316" y="1438677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16" y="1438677"/>
                <a:ext cx="417102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191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94830" y="1438670"/>
                <a:ext cx="1064714" cy="467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 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30" y="1438670"/>
                <a:ext cx="1064714" cy="46788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1291268" y="3333358"/>
                <a:ext cx="372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68" y="3333358"/>
                <a:ext cx="372217" cy="369332"/>
              </a:xfrm>
              <a:prstGeom prst="rect">
                <a:avLst/>
              </a:prstGeom>
              <a:blipFill rotWithShape="1">
                <a:blip r:embed="rId23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470844" y="3334841"/>
                <a:ext cx="301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4" y="3334841"/>
                <a:ext cx="301685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197" r="-26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1578072" y="3334841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72" y="3334841"/>
                <a:ext cx="500458" cy="369332"/>
              </a:xfrm>
              <a:prstGeom prst="rect">
                <a:avLst/>
              </a:prstGeom>
              <a:blipFill rotWithShape="1">
                <a:blip r:embed="rId25"/>
                <a:stretch>
                  <a:fillRect t="-8197" r="-158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1881884" y="3333358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884" y="3333358"/>
                <a:ext cx="417102" cy="369332"/>
              </a:xfrm>
              <a:prstGeom prst="rect">
                <a:avLst/>
              </a:prstGeom>
              <a:blipFill rotWithShape="1">
                <a:blip r:embed="rId26"/>
                <a:stretch>
                  <a:fillRect t="-8333" r="-19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2105734" y="3333358"/>
                <a:ext cx="372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34" y="3333358"/>
                <a:ext cx="372217" cy="369332"/>
              </a:xfrm>
              <a:prstGeom prst="rect">
                <a:avLst/>
              </a:prstGeom>
              <a:blipFill rotWithShape="1">
                <a:blip r:embed="rId27"/>
                <a:stretch>
                  <a:fillRect t="-8333" r="-2295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1633996" y="3660002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996" y="3660002"/>
                <a:ext cx="500458" cy="369332"/>
              </a:xfrm>
              <a:prstGeom prst="rect">
                <a:avLst/>
              </a:prstGeom>
              <a:blipFill rotWithShape="1">
                <a:blip r:embed="rId28"/>
                <a:stretch>
                  <a:fillRect t="-8197" r="-1707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4051960" y="3340368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13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960" y="3340368"/>
                <a:ext cx="500458" cy="369332"/>
              </a:xfrm>
              <a:prstGeom prst="rect">
                <a:avLst/>
              </a:prstGeom>
              <a:blipFill rotWithShape="1">
                <a:blip r:embed="rId29"/>
                <a:stretch>
                  <a:fillRect t="-8197" r="-158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4354806" y="3341851"/>
                <a:ext cx="301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06" y="3341851"/>
                <a:ext cx="301685" cy="369332"/>
              </a:xfrm>
              <a:prstGeom prst="rect">
                <a:avLst/>
              </a:prstGeom>
              <a:blipFill rotWithShape="1">
                <a:blip r:embed="rId30"/>
                <a:stretch>
                  <a:fillRect t="-8197" r="-26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4466385" y="3341851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385" y="3341851"/>
                <a:ext cx="372218" cy="369332"/>
              </a:xfrm>
              <a:prstGeom prst="rect">
                <a:avLst/>
              </a:prstGeom>
              <a:blipFill rotWithShape="1">
                <a:blip r:embed="rId31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4642576" y="3340368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576" y="3340368"/>
                <a:ext cx="417102" cy="369332"/>
              </a:xfrm>
              <a:prstGeom prst="rect">
                <a:avLst/>
              </a:prstGeom>
              <a:blipFill rotWithShape="1">
                <a:blip r:embed="rId32"/>
                <a:stretch>
                  <a:fillRect t="-8197" r="-191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4866426" y="3340368"/>
                <a:ext cx="372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426" y="3340368"/>
                <a:ext cx="372217" cy="369332"/>
              </a:xfrm>
              <a:prstGeom prst="rect">
                <a:avLst/>
              </a:prstGeom>
              <a:blipFill rotWithShape="1">
                <a:blip r:embed="rId33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4461045" y="3667012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045" y="3667012"/>
                <a:ext cx="372218" cy="369332"/>
              </a:xfrm>
              <a:prstGeom prst="rect">
                <a:avLst/>
              </a:prstGeom>
              <a:blipFill rotWithShape="1">
                <a:blip r:embed="rId34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5055205" y="3365457"/>
                <a:ext cx="73770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53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05" y="3365457"/>
                <a:ext cx="737702" cy="610936"/>
              </a:xfrm>
              <a:prstGeom prst="rect">
                <a:avLst/>
              </a:prstGeom>
              <a:blipFill rotWithShape="1">
                <a:blip r:embed="rId35"/>
                <a:stretch>
                  <a:fillRect r="-10744" b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6821928" y="3340444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28" y="3340444"/>
                <a:ext cx="372218" cy="369332"/>
              </a:xfrm>
              <a:prstGeom prst="rect">
                <a:avLst/>
              </a:prstGeom>
              <a:blipFill rotWithShape="1">
                <a:blip r:embed="rId36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Прямоугольник 116"/>
              <p:cNvSpPr/>
              <p:nvPr/>
            </p:nvSpPr>
            <p:spPr>
              <a:xfrm>
                <a:off x="7000894" y="3342454"/>
                <a:ext cx="301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7" name="Прямоугольник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94" y="3342454"/>
                <a:ext cx="301685" cy="369332"/>
              </a:xfrm>
              <a:prstGeom prst="rect">
                <a:avLst/>
              </a:prstGeom>
              <a:blipFill rotWithShape="1">
                <a:blip r:embed="rId37"/>
                <a:stretch>
                  <a:fillRect t="-8197" r="-26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7107037" y="3341794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14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37" y="3341794"/>
                <a:ext cx="500458" cy="369332"/>
              </a:xfrm>
              <a:prstGeom prst="rect">
                <a:avLst/>
              </a:prstGeom>
              <a:blipFill rotWithShape="1">
                <a:blip r:embed="rId38"/>
                <a:stretch>
                  <a:fillRect t="-8197" r="-158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7411196" y="3340387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196" y="3340387"/>
                <a:ext cx="417102" cy="369332"/>
              </a:xfrm>
              <a:prstGeom prst="rect">
                <a:avLst/>
              </a:prstGeom>
              <a:blipFill rotWithShape="1">
                <a:blip r:embed="rId39"/>
                <a:stretch>
                  <a:fillRect t="-8197" r="-191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Прямоугольник 119"/>
              <p:cNvSpPr/>
              <p:nvPr/>
            </p:nvSpPr>
            <p:spPr>
              <a:xfrm>
                <a:off x="7632589" y="3342454"/>
                <a:ext cx="372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0" name="Прямоугольник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589" y="3342454"/>
                <a:ext cx="372217" cy="369332"/>
              </a:xfrm>
              <a:prstGeom prst="rect">
                <a:avLst/>
              </a:prstGeom>
              <a:blipFill rotWithShape="1">
                <a:blip r:embed="rId40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7164341" y="3667145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Open Sans Light" pitchFamily="34" charset="0"/>
                        </a:rPr>
                        <m:t>14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41" y="3667145"/>
                <a:ext cx="500458" cy="369332"/>
              </a:xfrm>
              <a:prstGeom prst="rect">
                <a:avLst/>
              </a:prstGeom>
              <a:blipFill rotWithShape="1">
                <a:blip r:embed="rId41"/>
                <a:stretch>
                  <a:fillRect t="-8333" r="-1707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7822192" y="3372384"/>
                <a:ext cx="73770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Open Sans Light" pitchFamily="34" charset="0"/>
                          <a:cs typeface="Open Sans Light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33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Open Sans Light" pitchFamily="34" charset="0"/>
                              <a:cs typeface="Open Sans Light" pitchFamily="34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192" y="3372384"/>
                <a:ext cx="737702" cy="610936"/>
              </a:xfrm>
              <a:prstGeom prst="rect">
                <a:avLst/>
              </a:prstGeom>
              <a:blipFill rotWithShape="1">
                <a:blip r:embed="rId42"/>
                <a:stretch>
                  <a:fillRect r="-10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249093" y="1581926"/>
                <a:ext cx="356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  <a:ea typeface="Cambria Math"/>
                          <a:cs typeface="Open Sans Light" pitchFamily="34" charset="0"/>
                        </a:rPr>
                        <m:t>𝐜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93" y="1581926"/>
                <a:ext cx="356187" cy="369332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2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2" grpId="0" animBg="1"/>
      <p:bldP spid="81" grpId="0"/>
      <p:bldP spid="82" grpId="0"/>
      <p:bldP spid="83" grpId="0"/>
      <p:bldP spid="6" grpId="0"/>
      <p:bldP spid="8" grpId="0"/>
      <p:bldP spid="9" grpId="0"/>
      <p:bldP spid="106" grpId="0"/>
      <p:bldP spid="114" grpId="0"/>
      <p:bldP spid="115" grpId="0"/>
      <p:bldP spid="123" grpId="0"/>
      <p:bldP spid="2" grpId="0"/>
      <p:bldP spid="4" grpId="0"/>
      <p:bldP spid="5" grpId="0"/>
      <p:bldP spid="7" grpId="0"/>
      <p:bldP spid="10" grpId="0"/>
      <p:bldP spid="89" grpId="0"/>
      <p:bldP spid="9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8289" y="297199"/>
            <a:ext cx="6115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Действия над обыкновенными дробями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288" y="890857"/>
            <a:ext cx="157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ea typeface="Open Sans Light" pitchFamily="34" charset="0"/>
                <a:cs typeface="Open Sans Light" pitchFamily="34" charset="0"/>
              </a:rPr>
              <a:t>Сложение</a:t>
            </a:r>
            <a:endParaRPr lang="ru-RU" b="1" dirty="0">
              <a:ea typeface="Open Sans Light" pitchFamily="34" charset="0"/>
              <a:cs typeface="Open Sans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84793" y="833693"/>
                <a:ext cx="1298368" cy="483659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𝐜</m:t>
                          </m:r>
                        </m:num>
                        <m:den>
                          <m:r>
                            <a:rPr lang="en-US" sz="1400" b="1" i="0" smtClean="0">
                              <a:latin typeface="Cambria Math"/>
                            </a:rPr>
                            <m:t>𝐛</m:t>
                          </m:r>
                        </m:den>
                      </m:f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𝐜</m:t>
                          </m:r>
                        </m:num>
                        <m:den>
                          <m: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den>
                      </m:f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793" y="833693"/>
                <a:ext cx="1298368" cy="483659"/>
              </a:xfrm>
              <a:prstGeom prst="rect">
                <a:avLst/>
              </a:prstGeom>
              <a:blipFill rotWithShape="1">
                <a:blip r:embed="rId3"/>
                <a:stretch>
                  <a:fillRect b="-1235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8288" y="1786402"/>
                <a:ext cx="2552302" cy="63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8" y="1786402"/>
                <a:ext cx="2552302" cy="6365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28288" y="2920937"/>
                <a:ext cx="346921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8" y="2920937"/>
                <a:ext cx="3469219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28287" y="4037725"/>
                <a:ext cx="863319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2+1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2+1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=3+1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7" y="4037725"/>
                <a:ext cx="8633197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34497" r="79861" b="53127"/>
          <a:stretch/>
        </p:blipFill>
        <p:spPr bwMode="auto">
          <a:xfrm>
            <a:off x="983976" y="1786402"/>
            <a:ext cx="857524" cy="6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34618" r="75341" b="53005"/>
          <a:stretch/>
        </p:blipFill>
        <p:spPr bwMode="auto">
          <a:xfrm>
            <a:off x="1841500" y="1786402"/>
            <a:ext cx="409028" cy="6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34731" r="70116" b="52893"/>
          <a:stretch/>
        </p:blipFill>
        <p:spPr bwMode="auto">
          <a:xfrm>
            <a:off x="2250528" y="1786402"/>
            <a:ext cx="483449" cy="6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56666" r="77640" b="31411"/>
          <a:stretch/>
        </p:blipFill>
        <p:spPr bwMode="auto">
          <a:xfrm>
            <a:off x="983976" y="2920415"/>
            <a:ext cx="1062039" cy="6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Дуга 30"/>
          <p:cNvSpPr/>
          <p:nvPr/>
        </p:nvSpPr>
        <p:spPr>
          <a:xfrm>
            <a:off x="903991" y="2812404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43459" y="2866284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9" y="2866284"/>
                <a:ext cx="261610" cy="2000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t="56676" r="70915" b="31412"/>
          <a:stretch/>
        </p:blipFill>
        <p:spPr bwMode="auto">
          <a:xfrm>
            <a:off x="2046014" y="2920937"/>
            <a:ext cx="614890" cy="6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56676" r="66400" b="31412"/>
          <a:stretch/>
        </p:blipFill>
        <p:spPr bwMode="auto">
          <a:xfrm>
            <a:off x="2660904" y="2920937"/>
            <a:ext cx="411480" cy="6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 t="56671" r="60200" b="31416"/>
          <a:stretch/>
        </p:blipFill>
        <p:spPr bwMode="auto">
          <a:xfrm>
            <a:off x="3072384" y="2920937"/>
            <a:ext cx="566928" cy="6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78501" r="60216" b="6637"/>
          <a:stretch/>
        </p:blipFill>
        <p:spPr bwMode="auto">
          <a:xfrm>
            <a:off x="1460500" y="4037724"/>
            <a:ext cx="2178811" cy="7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Дуга 33"/>
          <p:cNvSpPr/>
          <p:nvPr/>
        </p:nvSpPr>
        <p:spPr>
          <a:xfrm>
            <a:off x="3407353" y="3941705"/>
            <a:ext cx="159970" cy="216024"/>
          </a:xfrm>
          <a:prstGeom prst="arc">
            <a:avLst>
              <a:gd name="adj1" fmla="val 4978998"/>
              <a:gd name="adj2" fmla="val 909097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334916" y="3986061"/>
                <a:ext cx="26161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7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916" y="3986061"/>
                <a:ext cx="261610" cy="2000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9" t="78494" r="34490" b="7611"/>
          <a:stretch/>
        </p:blipFill>
        <p:spPr bwMode="auto">
          <a:xfrm>
            <a:off x="3639311" y="4037723"/>
            <a:ext cx="2351913" cy="7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1" t="78495" r="24186" b="7843"/>
          <a:stretch/>
        </p:blipFill>
        <p:spPr bwMode="auto">
          <a:xfrm>
            <a:off x="5991224" y="4049717"/>
            <a:ext cx="942976" cy="7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5" t="79329" r="11904" b="7716"/>
          <a:stretch/>
        </p:blipFill>
        <p:spPr bwMode="auto">
          <a:xfrm>
            <a:off x="6934201" y="4086087"/>
            <a:ext cx="1123950" cy="6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4" t="78495" r="3449" b="7843"/>
          <a:stretch/>
        </p:blipFill>
        <p:spPr bwMode="auto">
          <a:xfrm>
            <a:off x="8058151" y="4049717"/>
            <a:ext cx="771524" cy="7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Прямая соединительная линия 20"/>
          <p:cNvCxnSpPr/>
          <p:nvPr/>
        </p:nvCxnSpPr>
        <p:spPr>
          <a:xfrm>
            <a:off x="2060178" y="1878153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080660" y="1743601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660" y="1743601"/>
                <a:ext cx="300082" cy="2616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100487" y="2201808"/>
                <a:ext cx="3000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105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87" y="2201808"/>
                <a:ext cx="300082" cy="2616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2057294" y="2186290"/>
            <a:ext cx="143623" cy="1429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 animBg="1"/>
      <p:bldP spid="4" grpId="0"/>
      <p:bldP spid="26" grpId="0"/>
      <p:bldP spid="33" grpId="0"/>
      <p:bldP spid="31" grpId="0" animBg="1"/>
      <p:bldP spid="32" grpId="0"/>
      <p:bldP spid="34" grpId="0" animBg="1"/>
      <p:bldP spid="35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464</Words>
  <Application>Microsoft Office PowerPoint</Application>
  <PresentationFormat>Экран (16:9)</PresentationFormat>
  <Paragraphs>260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Open Sans</vt:lpstr>
      <vt:lpstr>Times New Roman</vt:lpstr>
      <vt:lpstr>Cambria Math</vt:lpstr>
      <vt:lpstr>Open Sans Light</vt:lpstr>
      <vt:lpstr>Roboto Slab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216</cp:revision>
  <dcterms:created xsi:type="dcterms:W3CDTF">2015-06-19T09:09:41Z</dcterms:created>
  <dcterms:modified xsi:type="dcterms:W3CDTF">2015-08-07T08:40:55Z</dcterms:modified>
</cp:coreProperties>
</file>