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71" r:id="rId3"/>
    <p:sldId id="279" r:id="rId4"/>
    <p:sldId id="280" r:id="rId5"/>
    <p:sldId id="281" r:id="rId6"/>
    <p:sldId id="276" r:id="rId7"/>
    <p:sldId id="272" r:id="rId8"/>
    <p:sldId id="277" r:id="rId9"/>
    <p:sldId id="274" r:id="rId10"/>
    <p:sldId id="278" r:id="rId11"/>
    <p:sldId id="275" r:id="rId12"/>
    <p:sldId id="266" r:id="rId13"/>
  </p:sldIdLst>
  <p:sldSz cx="9144000" cy="5143500" type="screen16x9"/>
  <p:notesSz cx="6858000" cy="9144000"/>
  <p:embeddedFontLst>
    <p:embeddedFont>
      <p:font typeface="Open Sans Light" panose="020B0604020202020204" charset="0"/>
      <p:regular r:id="rId14"/>
      <p:italic r:id="rId15"/>
    </p:embeddedFon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Roboto Slab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pos="5487">
          <p15:clr>
            <a:srgbClr val="A4A3A4"/>
          </p15:clr>
        </p15:guide>
        <p15:guide id="4" pos="3016">
          <p15:clr>
            <a:srgbClr val="A4A3A4"/>
          </p15:clr>
        </p15:guide>
        <p15:guide id="5" pos="2744">
          <p15:clr>
            <a:srgbClr val="A4A3A4"/>
          </p15:clr>
        </p15:guide>
        <p15:guide id="6" pos="272">
          <p15:clr>
            <a:srgbClr val="A4A3A4"/>
          </p15:clr>
        </p15:guide>
        <p15:guide id="7" pos="2018">
          <p15:clr>
            <a:srgbClr val="A4A3A4"/>
          </p15:clr>
        </p15:guide>
        <p15:guide id="8" pos="3459">
          <p15:clr>
            <a:srgbClr val="A4A3A4"/>
          </p15:clr>
        </p15:guide>
        <p15:guide id="9" pos="37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F2"/>
    <a:srgbClr val="F7F7F7"/>
    <a:srgbClr val="ABC674"/>
    <a:srgbClr val="007033"/>
    <a:srgbClr val="FF5050"/>
    <a:srgbClr val="5F3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8" autoAdjust="0"/>
    <p:restoredTop sz="94660" autoAdjust="0"/>
  </p:normalViewPr>
  <p:slideViewPr>
    <p:cSldViewPr showGuides="1">
      <p:cViewPr>
        <p:scale>
          <a:sx n="400" d="100"/>
          <a:sy n="400" d="100"/>
        </p:scale>
        <p:origin x="-9564" y="-3180"/>
      </p:cViewPr>
      <p:guideLst>
        <p:guide orient="horz" pos="2967"/>
        <p:guide orient="horz" pos="259"/>
        <p:guide pos="5487"/>
        <p:guide pos="3016"/>
        <p:guide pos="2744"/>
        <p:guide pos="272"/>
        <p:guide pos="2018"/>
        <p:guide pos="3459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7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5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86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00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2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8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7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4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9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4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2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61A69-8C78-48FB-9D0C-C30D9B06F252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7428-D9ED-43E8-9F6B-6B8A6C0EE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26" Type="http://schemas.openxmlformats.org/officeDocument/2006/relationships/image" Target="../media/image166.png"/><Relationship Id="rId39" Type="http://schemas.openxmlformats.org/officeDocument/2006/relationships/image" Target="../media/image179.png"/><Relationship Id="rId3" Type="http://schemas.openxmlformats.org/officeDocument/2006/relationships/image" Target="../media/image148.png"/><Relationship Id="rId21" Type="http://schemas.openxmlformats.org/officeDocument/2006/relationships/image" Target="../media/image1480.png"/><Relationship Id="rId34" Type="http://schemas.openxmlformats.org/officeDocument/2006/relationships/image" Target="../media/image174.png"/><Relationship Id="rId42" Type="http://schemas.openxmlformats.org/officeDocument/2006/relationships/image" Target="../media/image182.png"/><Relationship Id="rId47" Type="http://schemas.openxmlformats.org/officeDocument/2006/relationships/image" Target="../media/image187.png"/><Relationship Id="rId50" Type="http://schemas.openxmlformats.org/officeDocument/2006/relationships/image" Target="../media/image190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65.png"/><Relationship Id="rId33" Type="http://schemas.openxmlformats.org/officeDocument/2006/relationships/image" Target="../media/image173.png"/><Relationship Id="rId38" Type="http://schemas.openxmlformats.org/officeDocument/2006/relationships/image" Target="../media/image178.png"/><Relationship Id="rId46" Type="http://schemas.openxmlformats.org/officeDocument/2006/relationships/image" Target="../media/image186.png"/><Relationship Id="rId2" Type="http://schemas.openxmlformats.org/officeDocument/2006/relationships/image" Target="../media/image7.png"/><Relationship Id="rId16" Type="http://schemas.openxmlformats.org/officeDocument/2006/relationships/image" Target="../media/image161.png"/><Relationship Id="rId20" Type="http://schemas.openxmlformats.org/officeDocument/2006/relationships/image" Target="../media/image2.png"/><Relationship Id="rId29" Type="http://schemas.openxmlformats.org/officeDocument/2006/relationships/image" Target="../media/image169.png"/><Relationship Id="rId41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24" Type="http://schemas.openxmlformats.org/officeDocument/2006/relationships/image" Target="../media/image1520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80.png"/><Relationship Id="rId45" Type="http://schemas.openxmlformats.org/officeDocument/2006/relationships/image" Target="../media/image185.png"/><Relationship Id="rId53" Type="http://schemas.openxmlformats.org/officeDocument/2006/relationships/image" Target="../media/image193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23" Type="http://schemas.openxmlformats.org/officeDocument/2006/relationships/image" Target="../media/image1510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openxmlformats.org/officeDocument/2006/relationships/image" Target="../media/image189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31" Type="http://schemas.openxmlformats.org/officeDocument/2006/relationships/image" Target="../media/image171.png"/><Relationship Id="rId44" Type="http://schemas.openxmlformats.org/officeDocument/2006/relationships/image" Target="../media/image184.png"/><Relationship Id="rId52" Type="http://schemas.openxmlformats.org/officeDocument/2006/relationships/image" Target="../media/image192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500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3.png"/><Relationship Id="rId48" Type="http://schemas.openxmlformats.org/officeDocument/2006/relationships/image" Target="../media/image188.png"/><Relationship Id="rId8" Type="http://schemas.openxmlformats.org/officeDocument/2006/relationships/image" Target="../media/image153.png"/><Relationship Id="rId51" Type="http://schemas.openxmlformats.org/officeDocument/2006/relationships/image" Target="../media/image1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12" Type="http://schemas.openxmlformats.org/officeDocument/2006/relationships/image" Target="../media/image15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47.png"/><Relationship Id="rId5" Type="http://schemas.openxmlformats.org/officeDocument/2006/relationships/image" Target="../media/image80.png"/><Relationship Id="rId10" Type="http://schemas.openxmlformats.org/officeDocument/2006/relationships/image" Target="../media/image130.png"/><Relationship Id="rId4" Type="http://schemas.openxmlformats.org/officeDocument/2006/relationships/image" Target="../media/image70.png"/><Relationship Id="rId9" Type="http://schemas.openxmlformats.org/officeDocument/2006/relationships/image" Target="../media/image120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7.png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2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2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jects\Александр\Учебно-методический отдел\Подготовка к ОГЭ по математике\!send\math_b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187179" y="1209714"/>
            <a:ext cx="47696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2">
                    <a:lumMod val="90000"/>
                  </a:schemeClr>
                </a:solidFill>
                <a:latin typeface="+mj-lt"/>
                <a:ea typeface="Roboto Slab" pitchFamily="2" charset="0"/>
                <a:cs typeface="Open Sans" pitchFamily="34" charset="0"/>
              </a:rPr>
              <a:t>Числа и вычисления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83123" y="2695773"/>
            <a:ext cx="6177755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400" dirty="0" smtClean="0">
                <a:solidFill>
                  <a:schemeClr val="bg1"/>
                </a:solidFill>
                <a:latin typeface="+mj-lt"/>
                <a:ea typeface="Roboto Slab" pitchFamily="2" charset="0"/>
                <a:cs typeface="Open Sans" pitchFamily="34" charset="0"/>
              </a:rPr>
              <a:t>Десятичные дроби</a:t>
            </a:r>
            <a:endParaRPr lang="ru-RU" sz="3400" dirty="0">
              <a:solidFill>
                <a:schemeClr val="bg1"/>
              </a:solidFill>
              <a:latin typeface="+mj-lt"/>
              <a:ea typeface="Roboto Slab" pitchFamily="2" charset="0"/>
              <a:cs typeface="Open Sans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909763" y="1914525"/>
            <a:ext cx="5324475" cy="0"/>
          </a:xfrm>
          <a:prstGeom prst="line">
            <a:avLst/>
          </a:prstGeom>
          <a:ln>
            <a:solidFill>
              <a:schemeClr val="bg2">
                <a:lumMod val="90000"/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91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513" y="236306"/>
            <a:ext cx="209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itchFamily="18" charset="0"/>
              </a:rPr>
              <a:t>Округление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3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18512" y="917888"/>
            <a:ext cx="8501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Округлить </a:t>
            </a:r>
            <a:r>
              <a:rPr lang="ru-RU" sz="1600" dirty="0">
                <a:ea typeface="Calibri" panose="020F0502020204030204" pitchFamily="34" charset="0"/>
              </a:rPr>
              <a:t>число — это значит заменить его «круглым </a:t>
            </a:r>
            <a:r>
              <a:rPr lang="ru-RU" sz="1600" dirty="0" smtClean="0">
                <a:ea typeface="Calibri" panose="020F0502020204030204" pitchFamily="34" charset="0"/>
              </a:rPr>
              <a:t>числом»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с </a:t>
            </a:r>
            <a:r>
              <a:rPr lang="ru-RU" sz="1600" dirty="0">
                <a:ea typeface="Calibri" panose="020F0502020204030204" pitchFamily="34" charset="0"/>
              </a:rPr>
              <a:t>нулями на конце или с укороченной дробной </a:t>
            </a:r>
            <a:r>
              <a:rPr lang="ru-RU" sz="1600" dirty="0" smtClean="0">
                <a:ea typeface="Calibri" panose="020F0502020204030204" pitchFamily="34" charset="0"/>
              </a:rPr>
              <a:t>частью</a:t>
            </a:r>
          </a:p>
          <a:p>
            <a:r>
              <a:rPr lang="ru-RU" sz="1600" dirty="0" smtClean="0">
                <a:ea typeface="Calibri" panose="020F0502020204030204" pitchFamily="34" charset="0"/>
              </a:rPr>
              <a:t>в </a:t>
            </a:r>
            <a:r>
              <a:rPr lang="ru-RU" sz="1600" dirty="0">
                <a:ea typeface="Calibri" panose="020F0502020204030204" pitchFamily="34" charset="0"/>
              </a:rPr>
              <a:t>зависимости от </a:t>
            </a:r>
            <a:r>
              <a:rPr lang="ru-RU" sz="1600" dirty="0" smtClean="0">
                <a:ea typeface="Calibri" panose="020F0502020204030204" pitchFamily="34" charset="0"/>
              </a:rPr>
              <a:t>того, до </a:t>
            </a:r>
            <a:r>
              <a:rPr lang="ru-RU" sz="1600" dirty="0">
                <a:ea typeface="Calibri" panose="020F0502020204030204" pitchFamily="34" charset="0"/>
              </a:rPr>
              <a:t>какого разряда производится округление.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5061" y="2067694"/>
            <a:ext cx="3847404" cy="2679008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5061" y="2643758"/>
            <a:ext cx="384740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825">
              <a:lnSpc>
                <a:spcPct val="90000"/>
              </a:lnSpc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1. Подчеркнуть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цифру округляемого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разряда,</a:t>
            </a:r>
          </a:p>
          <a:p>
            <a:pPr marL="269875">
              <a:lnSpc>
                <a:spcPct val="90000"/>
              </a:lnSpc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обратить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внимание на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цифру,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которая стоит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справа.</a:t>
            </a:r>
          </a:p>
          <a:p>
            <a:pPr marL="123825">
              <a:lnSpc>
                <a:spcPct val="90000"/>
              </a:lnSpc>
              <a:spcBef>
                <a:spcPts val="1200"/>
              </a:spcBef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2. Если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это 0, 1, 2, 3 или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4,</a:t>
            </a:r>
          </a:p>
          <a:p>
            <a:pPr marL="269875">
              <a:lnSpc>
                <a:spcPct val="90000"/>
              </a:lnSpc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подчёркнутую цифру оставляем той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же.</a:t>
            </a:r>
          </a:p>
          <a:p>
            <a:pPr marL="269875">
              <a:lnSpc>
                <a:spcPct val="90000"/>
              </a:lnSpc>
              <a:spcBef>
                <a:spcPts val="600"/>
              </a:spcBef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это 5, 6, 7, 8 или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9,</a:t>
            </a:r>
          </a:p>
          <a:p>
            <a:pPr marL="269875">
              <a:lnSpc>
                <a:spcPct val="90000"/>
              </a:lnSpc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подчёркнутую цифру увеличиваем на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единицу.</a:t>
            </a:r>
          </a:p>
          <a:p>
            <a:pPr marL="123825">
              <a:lnSpc>
                <a:spcPct val="90000"/>
              </a:lnSpc>
              <a:spcBef>
                <a:spcPts val="1200"/>
              </a:spcBef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3. Цифры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справа от округляемого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разряда,</a:t>
            </a:r>
          </a:p>
          <a:p>
            <a:pPr marL="269875">
              <a:lnSpc>
                <a:spcPct val="90000"/>
              </a:lnSpc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стоящие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после запятой 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отбрасываем.</a:t>
            </a:r>
          </a:p>
          <a:p>
            <a:pPr marL="269875">
              <a:lnSpc>
                <a:spcPct val="90000"/>
              </a:lnSpc>
              <a:spcBef>
                <a:spcPts val="600"/>
              </a:spcBef>
            </a:pP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те, которые стоят до запятой, заменяем нулями.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692" y="2211710"/>
            <a:ext cx="2880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Алгоритм округления:</a:t>
            </a:r>
            <a:endParaRPr lang="ru-R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88024" y="2820867"/>
                <a:ext cx="373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/>
                  <a:t>До сотен:   2318,576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sz="2000" dirty="0" smtClean="0"/>
                  <a:t> 2300</a:t>
                </a:r>
                <a:endParaRPr lang="ru-R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820867"/>
                <a:ext cx="3730104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634" t="-9231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8024" y="3596986"/>
                <a:ext cx="39461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/>
                  <a:t>До сотых:   2318,576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sz="2000" dirty="0" smtClean="0"/>
                  <a:t> 2318,58</a:t>
                </a:r>
                <a:endParaRPr lang="ru-RU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3596986"/>
                <a:ext cx="3946128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1543" t="-7576" r="-463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единительная линия 6"/>
          <p:cNvCxnSpPr/>
          <p:nvPr/>
        </p:nvCxnSpPr>
        <p:spPr>
          <a:xfrm>
            <a:off x="6372200" y="3147814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39324" y="3920850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418610" y="2816105"/>
            <a:ext cx="338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92280" y="3591122"/>
            <a:ext cx="338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 smtClean="0">
                <a:solidFill>
                  <a:srgbClr val="00B050"/>
                </a:solidFill>
              </a:rPr>
              <a:t>6</a:t>
            </a:r>
            <a:endParaRPr lang="ru-RU" sz="2100" b="1" dirty="0">
              <a:solidFill>
                <a:srgbClr val="00B05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>
            <a:off x="7101549" y="3549709"/>
            <a:ext cx="169008" cy="210969"/>
          </a:xfrm>
          <a:prstGeom prst="arc">
            <a:avLst>
              <a:gd name="adj1" fmla="val 10535384"/>
              <a:gd name="adj2" fmla="val 0"/>
            </a:avLst>
          </a:prstGeom>
          <a:ln>
            <a:solidFill>
              <a:schemeClr val="bg1">
                <a:lumMod val="50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3003" y="3339104"/>
            <a:ext cx="356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+1</a:t>
            </a:r>
            <a:endParaRPr lang="ru-RU" sz="1000" b="1" dirty="0">
              <a:solidFill>
                <a:srgbClr val="C00000"/>
              </a:solidFill>
            </a:endParaRPr>
          </a:p>
        </p:txBody>
      </p:sp>
      <p:pic>
        <p:nvPicPr>
          <p:cNvPr id="22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0" t="55570" r="5085" b="20630"/>
          <a:stretch/>
        </p:blipFill>
        <p:spPr bwMode="auto">
          <a:xfrm>
            <a:off x="7380312" y="2859782"/>
            <a:ext cx="129614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4" grpId="0"/>
      <p:bldP spid="5" grpId="0"/>
      <p:bldP spid="14" grpId="0"/>
      <p:bldP spid="11" grpId="0"/>
      <p:bldP spid="19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Windows\TEMP\Rar$DRa0.356\math_bg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601947" y="2687467"/>
                <a:ext cx="917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0048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947" y="2687467"/>
                <a:ext cx="917238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1" t="53200" r="29927" b="41200"/>
          <a:stretch/>
        </p:blipFill>
        <p:spPr bwMode="auto">
          <a:xfrm>
            <a:off x="5724128" y="2715766"/>
            <a:ext cx="21602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323528" y="2619930"/>
                <a:ext cx="2627964" cy="1145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б) 3</m:t>
                      </m:r>
                      <m:f>
                        <m:fPr>
                          <m:ctrlP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25</m:t>
                              </m:r>
                            </m:den>
                          </m:f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+16,84−0,02</m:t>
                          </m:r>
                        </m:num>
                        <m:den>
                          <m:f>
                            <m:fPr>
                              <m:ctrlP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den>
                          </m:f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+18,75+</m:t>
                          </m:r>
                          <m:f>
                            <m:fPr>
                              <m:ctrlP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ru-RU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28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619930"/>
                <a:ext cx="2627964" cy="1145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495592" y="1545501"/>
                <a:ext cx="596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25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592" y="1545501"/>
                <a:ext cx="59663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4677804" y="1551436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804" y="1551436"/>
                <a:ext cx="32412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866917" y="1545501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917" y="1545501"/>
                <a:ext cx="43633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61503" y="1812745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503" y="1812745"/>
                <a:ext cx="43633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5042757" y="1819384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57" y="1819384"/>
                <a:ext cx="3241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566914" y="1812745"/>
                <a:ext cx="564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914" y="1812745"/>
                <a:ext cx="56457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27984" y="1698829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698829"/>
                <a:ext cx="365805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4747748" y="2054320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748" y="2054320"/>
                <a:ext cx="404278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Прямая соединительная линия 37"/>
          <p:cNvCxnSpPr/>
          <p:nvPr/>
        </p:nvCxnSpPr>
        <p:spPr>
          <a:xfrm>
            <a:off x="5001931" y="1645124"/>
            <a:ext cx="0" cy="48340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711088" y="2120815"/>
            <a:ext cx="25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001931" y="1870159"/>
            <a:ext cx="324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5085086" y="1815590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086" y="1815590"/>
                <a:ext cx="404278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835822" y="1555893"/>
                <a:ext cx="676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0,8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822" y="1555893"/>
                <a:ext cx="676788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62505" y="2136064"/>
                <a:ext cx="75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048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505" y="2136064"/>
                <a:ext cx="756938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Прямая соединительная линия 35"/>
          <p:cNvCxnSpPr/>
          <p:nvPr/>
        </p:nvCxnSpPr>
        <p:spPr>
          <a:xfrm>
            <a:off x="5964709" y="2167536"/>
            <a:ext cx="414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727300" y="1731520"/>
                <a:ext cx="359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300" y="1731520"/>
                <a:ext cx="359394" cy="30777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608525" y="2349652"/>
                <a:ext cx="75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525" y="2349652"/>
                <a:ext cx="756938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598263" y="2209871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263" y="2209871"/>
                <a:ext cx="365805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5945413" y="2691670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413" y="2691670"/>
                <a:ext cx="324127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Прямая соединительная линия 48"/>
          <p:cNvCxnSpPr/>
          <p:nvPr/>
        </p:nvCxnSpPr>
        <p:spPr>
          <a:xfrm>
            <a:off x="5803685" y="2687467"/>
            <a:ext cx="576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3735"/>
            <a:ext cx="9144000" cy="98913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403871" y="290950"/>
            <a:ext cx="43553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dirty="0" smtClean="0">
                <a:effectLst/>
                <a:latin typeface="+mj-lt"/>
                <a:cs typeface="Times New Roman" pitchFamily="18" charset="0"/>
              </a:rPr>
              <a:t>Найти значение выражения.</a:t>
            </a:r>
            <a:endParaRPr lang="ru-RU" sz="2200" dirty="0">
              <a:effectLst/>
              <a:latin typeface="+mj-lt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23528" y="1242340"/>
                <a:ext cx="2313069" cy="825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а) </m:t>
                      </m:r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,5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∶5+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0,8∙0,6</m:t>
                          </m:r>
                        </m:num>
                        <m:den>
                          <m:r>
                            <a:rPr lang="ru-RU" sz="16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0,48</m:t>
                          </m:r>
                        </m:den>
                      </m:f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42340"/>
                <a:ext cx="2313069" cy="825354"/>
              </a:xfrm>
              <a:prstGeom prst="rect">
                <a:avLst/>
              </a:prstGeom>
              <a:blipFill rotWithShape="1">
                <a:blip r:embed="rId21"/>
                <a:stretch>
                  <a:fillRect r="-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406251" y="1551305"/>
                <a:ext cx="7177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=0,5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51" y="1551305"/>
                <a:ext cx="717761" cy="338554"/>
              </a:xfrm>
              <a:prstGeom prst="rect">
                <a:avLst/>
              </a:prstGeom>
              <a:blipFill rotWithShape="1">
                <a:blip r:embed="rId22"/>
                <a:stretch>
                  <a:fillRect t="-5357" r="-854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927721" y="1552408"/>
                <a:ext cx="7056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0,5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721" y="1552408"/>
                <a:ext cx="705642" cy="338554"/>
              </a:xfrm>
              <a:prstGeom prst="rect">
                <a:avLst/>
              </a:prstGeom>
              <a:blipFill rotWithShape="1">
                <a:blip r:embed="rId23"/>
                <a:stretch>
                  <a:fillRect t="-5455" r="-8621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437117" y="1551305"/>
                <a:ext cx="550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ru-RU" sz="1600" b="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117" y="1551305"/>
                <a:ext cx="550151" cy="338554"/>
              </a:xfrm>
              <a:prstGeom prst="rect">
                <a:avLst/>
              </a:prstGeom>
              <a:blipFill rotWithShape="1">
                <a:blip r:embed="rId24"/>
                <a:stretch>
                  <a:fillRect t="-5357" r="-1111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802625" y="1552408"/>
                <a:ext cx="9211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1−1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625" y="1552408"/>
                <a:ext cx="921150" cy="338554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835822" y="1822869"/>
                <a:ext cx="676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0,6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822" y="1822869"/>
                <a:ext cx="676788" cy="369332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749653" y="1567108"/>
                <a:ext cx="1628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0,48</m:t>
                      </m:r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∶0,48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53" y="1567108"/>
                <a:ext cx="1628972" cy="369332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8055576" y="1567108"/>
                <a:ext cx="7056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576" y="1567108"/>
                <a:ext cx="705642" cy="369332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Дуга 53"/>
          <p:cNvSpPr/>
          <p:nvPr/>
        </p:nvSpPr>
        <p:spPr>
          <a:xfrm>
            <a:off x="1510263" y="1309177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1449731" y="1363057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7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31" y="1363057"/>
                <a:ext cx="261610" cy="20005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4543922" y="1551968"/>
                <a:ext cx="5622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922" y="1551968"/>
                <a:ext cx="562270" cy="33855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5256470" y="2780067"/>
                <a:ext cx="2753895" cy="753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0,28+16,84−0,02</m:t>
                          </m:r>
                        </m:num>
                        <m:den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28</m:t>
                              </m:r>
                            </m:den>
                          </m:f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+18</m:t>
                          </m:r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21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28</m:t>
                              </m:r>
                            </m:den>
                          </m:f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28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470" y="2780067"/>
                <a:ext cx="2753895" cy="753540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844915" y="2909783"/>
                <a:ext cx="391454" cy="569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915" y="2909783"/>
                <a:ext cx="391454" cy="569387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660599" y="3664859"/>
                <a:ext cx="1269898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</a:rPr>
                        <m:t>=3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∶0,9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599" y="3664859"/>
                <a:ext cx="1269898" cy="553357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740593" y="3663282"/>
                <a:ext cx="1228220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593" y="3663282"/>
                <a:ext cx="1228220" cy="554960"/>
              </a:xfrm>
              <a:prstGeom prst="rect">
                <a:avLst/>
              </a:prstGeom>
              <a:blipFill rotWithShape="0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3776459" y="3661489"/>
                <a:ext cx="1080231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42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459" y="3661489"/>
                <a:ext cx="1080231" cy="554960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669151" y="3662980"/>
                <a:ext cx="1052596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42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51" y="3662980"/>
                <a:ext cx="1052596" cy="554960"/>
              </a:xfrm>
              <a:prstGeom prst="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5533478" y="3663215"/>
                <a:ext cx="789896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140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478" y="3663215"/>
                <a:ext cx="789896" cy="554960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144149" y="3661489"/>
                <a:ext cx="824072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=4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149" y="3661489"/>
                <a:ext cx="824072" cy="554960"/>
              </a:xfrm>
              <a:prstGeom prst="rect">
                <a:avLst/>
              </a:prstGeom>
              <a:blipFill rotWithShape="0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Дуга 56"/>
          <p:cNvSpPr/>
          <p:nvPr/>
        </p:nvSpPr>
        <p:spPr>
          <a:xfrm>
            <a:off x="1369746" y="2499742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1309214" y="2553622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7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214" y="2553622"/>
                <a:ext cx="261610" cy="200055"/>
              </a:xfrm>
              <a:prstGeom prst="rect">
                <a:avLst/>
              </a:prstGeom>
              <a:blipFill rotWithShape="0"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704893" y="2779675"/>
                <a:ext cx="2753895" cy="753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0,28+16,84−0,02</m:t>
                          </m:r>
                        </m:num>
                        <m:den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den>
                          </m:f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+18</m:t>
                          </m:r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ru-RU" sz="16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28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893" y="2779675"/>
                <a:ext cx="2753895" cy="753540"/>
              </a:xfrm>
              <a:prstGeom prst="rect">
                <a:avLst/>
              </a:prstGeom>
              <a:blipFill rotWithShape="0"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Дуга 59"/>
          <p:cNvSpPr/>
          <p:nvPr/>
        </p:nvSpPr>
        <p:spPr>
          <a:xfrm>
            <a:off x="3936505" y="2979473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3875973" y="3033353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ru-RU" sz="7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973" y="3033353"/>
                <a:ext cx="261610" cy="20005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Дуга 61"/>
          <p:cNvSpPr/>
          <p:nvPr/>
        </p:nvSpPr>
        <p:spPr>
          <a:xfrm>
            <a:off x="4568767" y="2979473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4508235" y="3033353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ru-RU" sz="7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235" y="3033353"/>
                <a:ext cx="261610" cy="200055"/>
              </a:xfrm>
              <a:prstGeom prst="rect">
                <a:avLst/>
              </a:prstGeom>
              <a:blipFill rotWithShape="0"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469786" y="3662284"/>
                <a:ext cx="1383712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</a:rPr>
                        <m:t>=3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∶</m:t>
                      </m:r>
                      <m:f>
                        <m:fPr>
                          <m:ctrlPr>
                            <a:rPr lang="ru-RU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17,1</m:t>
                          </m:r>
                        </m:num>
                        <m:den>
                          <m:r>
                            <a:rPr lang="ru-RU" sz="16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19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86" y="3662284"/>
                <a:ext cx="1383712" cy="554960"/>
              </a:xfrm>
              <a:prstGeom prst="rect">
                <a:avLst/>
              </a:prstGeom>
              <a:blipFill rotWithShape="0"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60528" r="41338" b="31072"/>
          <a:stretch/>
        </p:blipFill>
        <p:spPr bwMode="auto">
          <a:xfrm>
            <a:off x="3563888" y="3107337"/>
            <a:ext cx="180020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78571" r="80682" b="17229"/>
          <a:stretch/>
        </p:blipFill>
        <p:spPr bwMode="auto">
          <a:xfrm>
            <a:off x="1331640" y="4000006"/>
            <a:ext cx="432048" cy="21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215635" y="3796374"/>
                <a:ext cx="756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171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635" y="3796374"/>
                <a:ext cx="756938" cy="369332"/>
              </a:xfrm>
              <a:prstGeom prst="rect">
                <a:avLst/>
              </a:prstGeom>
              <a:blipFill rotWithShape="0"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7558148" y="3802309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148" y="3802309"/>
                <a:ext cx="324127" cy="369332"/>
              </a:xfrm>
              <a:prstGeom prst="rect">
                <a:avLst/>
              </a:prstGeom>
              <a:blipFill rotWithShape="0"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7841847" y="4063618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847" y="4063618"/>
                <a:ext cx="436338" cy="369332"/>
              </a:xfrm>
              <a:prstGeom prst="rect">
                <a:avLst/>
              </a:prstGeom>
              <a:blipFill rotWithShape="0"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7923101" y="4070257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101" y="4070257"/>
                <a:ext cx="324127" cy="369332"/>
              </a:xfrm>
              <a:prstGeom prst="rect">
                <a:avLst/>
              </a:prstGeom>
              <a:blipFill rotWithShape="0"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7286958" y="4063618"/>
                <a:ext cx="724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171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58" y="4063618"/>
                <a:ext cx="724878" cy="369332"/>
              </a:xfrm>
              <a:prstGeom prst="rect">
                <a:avLst/>
              </a:prstGeom>
              <a:blipFill rotWithShape="0"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170626" y="3949702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626" y="3949702"/>
                <a:ext cx="365805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7628092" y="4305193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092" y="4305193"/>
                <a:ext cx="404278" cy="369332"/>
              </a:xfrm>
              <a:prstGeom prst="rect">
                <a:avLst/>
              </a:prstGeom>
              <a:blipFill rotWithShape="0"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Прямая соединительная линия 72"/>
          <p:cNvCxnSpPr/>
          <p:nvPr/>
        </p:nvCxnSpPr>
        <p:spPr>
          <a:xfrm>
            <a:off x="7882275" y="3895997"/>
            <a:ext cx="0" cy="48340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7433935" y="4371688"/>
            <a:ext cx="403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882275" y="4121032"/>
            <a:ext cx="324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7965430" y="4066463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30" y="4066463"/>
                <a:ext cx="404278" cy="369332"/>
              </a:xfrm>
              <a:prstGeom prst="rect">
                <a:avLst/>
              </a:prstGeom>
              <a:blipFill rotWithShape="0"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7742455" y="3796374"/>
                <a:ext cx="596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455" y="3796374"/>
                <a:ext cx="596638" cy="369332"/>
              </a:xfrm>
              <a:prstGeom prst="rect">
                <a:avLst/>
              </a:prstGeom>
              <a:blipFill rotWithShape="0"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Прямая соединительная линия 78"/>
          <p:cNvCxnSpPr/>
          <p:nvPr/>
        </p:nvCxnSpPr>
        <p:spPr>
          <a:xfrm>
            <a:off x="5018692" y="3734019"/>
            <a:ext cx="194631" cy="15123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408510" y="4045246"/>
            <a:ext cx="143623" cy="10070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5073065" y="3565807"/>
                <a:ext cx="37061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ru-RU" sz="105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065" y="3565807"/>
                <a:ext cx="370614" cy="253916"/>
              </a:xfrm>
              <a:prstGeom prst="rect">
                <a:avLst/>
              </a:prstGeom>
              <a:blipFill rotWithShape="0"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5441898" y="4043888"/>
                <a:ext cx="30008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5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ru-RU" sz="105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898" y="4043888"/>
                <a:ext cx="300082" cy="261610"/>
              </a:xfrm>
              <a:prstGeom prst="rect">
                <a:avLst/>
              </a:prstGeom>
              <a:blipFill rotWithShape="0"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9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25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25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00"/>
                            </p:stCondLst>
                            <p:childTnLst>
                              <p:par>
                                <p:cTn id="3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22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7" grpId="0"/>
      <p:bldP spid="37" grpId="1"/>
      <p:bldP spid="42" grpId="0"/>
      <p:bldP spid="42" grpId="1"/>
      <p:bldP spid="26" grpId="0"/>
      <p:bldP spid="26" grpId="1"/>
      <p:bldP spid="35" grpId="0"/>
      <p:bldP spid="35" grpId="1"/>
      <p:bldP spid="41" grpId="0"/>
      <p:bldP spid="41" grpId="1"/>
      <p:bldP spid="43" grpId="0"/>
      <p:bldP spid="43" grpId="1"/>
      <p:bldP spid="44" grpId="0"/>
      <p:bldP spid="44" grpId="1"/>
      <p:bldP spid="48" grpId="0"/>
      <p:bldP spid="48" grpId="1"/>
      <p:bldP spid="17" grpId="0" animBg="1"/>
      <p:bldP spid="21" grpId="0"/>
      <p:bldP spid="5" grpId="0"/>
      <p:bldP spid="2" grpId="0"/>
      <p:bldP spid="12" grpId="0"/>
      <p:bldP spid="3" grpId="0"/>
      <p:bldP spid="4" grpId="0"/>
      <p:bldP spid="51" grpId="0"/>
      <p:bldP spid="51" grpId="1"/>
      <p:bldP spid="53" grpId="0"/>
      <p:bldP spid="53" grpId="1"/>
      <p:bldP spid="6" grpId="0"/>
      <p:bldP spid="6" grpId="1"/>
      <p:bldP spid="54" grpId="0" animBg="1"/>
      <p:bldP spid="55" grpId="0"/>
      <p:bldP spid="56" grpId="0"/>
      <p:bldP spid="8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57" grpId="0" animBg="1"/>
      <p:bldP spid="58" grpId="0"/>
      <p:bldP spid="7" grpId="0"/>
      <p:bldP spid="60" grpId="0" animBg="1"/>
      <p:bldP spid="61" grpId="0"/>
      <p:bldP spid="62" grpId="0" animBg="1"/>
      <p:bldP spid="63" grpId="0"/>
      <p:bldP spid="24" grpId="0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6" grpId="0"/>
      <p:bldP spid="76" grpId="1"/>
      <p:bldP spid="78" grpId="0"/>
      <p:bldP spid="78" grpId="1"/>
      <p:bldP spid="81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483123" y="299862"/>
            <a:ext cx="617775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Roboto Slab" pitchFamily="2" charset="0"/>
                <a:cs typeface="Open Sans" pitchFamily="34" charset="0"/>
              </a:rPr>
              <a:t>Десятичные дроби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Roboto Slab" pitchFamily="2" charset="0"/>
              <a:cs typeface="Open San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94" y="917508"/>
            <a:ext cx="2520000" cy="141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092" y="882516"/>
            <a:ext cx="2520000" cy="141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532565"/>
            <a:ext cx="2520000" cy="141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28" y="3208265"/>
            <a:ext cx="2736000" cy="153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000" y="3208265"/>
            <a:ext cx="2736000" cy="153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092" y="3208265"/>
            <a:ext cx="2736000" cy="153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8392" y="1531665"/>
            <a:ext cx="2521600" cy="141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4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181" y="275686"/>
            <a:ext cx="827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itchFamily="18" charset="0"/>
              </a:rPr>
              <a:t>Десятичные дроби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3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9553" y="1217482"/>
                <a:ext cx="1106393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=0,3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3" y="1217482"/>
                <a:ext cx="1106393" cy="6127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3126" y="1222383"/>
                <a:ext cx="152958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=1,33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126" y="1222383"/>
                <a:ext cx="1529586" cy="6127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70447" y="1238938"/>
                <a:ext cx="204254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</a:rPr>
                        <m:t>5</m:t>
                      </m:r>
                      <m:r>
                        <a:rPr lang="ru-RU" b="0" i="1" smtClean="0">
                          <a:latin typeface="Cambria Math"/>
                        </a:rPr>
                        <m:t>5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=55,001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447" y="1238938"/>
                <a:ext cx="2042547" cy="6127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24824" r="83873" b="66776"/>
          <a:stretch/>
        </p:blipFill>
        <p:spPr bwMode="auto">
          <a:xfrm>
            <a:off x="899592" y="1361498"/>
            <a:ext cx="57606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42928" r="77553" b="48672"/>
          <a:stretch/>
        </p:blipFill>
        <p:spPr bwMode="auto">
          <a:xfrm>
            <a:off x="4161197" y="1338341"/>
            <a:ext cx="86409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59800" r="72828" b="30400"/>
          <a:stretch/>
        </p:blipFill>
        <p:spPr bwMode="auto">
          <a:xfrm>
            <a:off x="7606551" y="1289840"/>
            <a:ext cx="100811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260" y="2497693"/>
            <a:ext cx="276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… * * * *</a:t>
            </a:r>
            <a:r>
              <a:rPr lang="ru-RU" dirty="0" smtClean="0">
                <a:solidFill>
                  <a:srgbClr val="C00000"/>
                </a:solidFill>
              </a:rPr>
              <a:t>,</a:t>
            </a:r>
            <a:r>
              <a:rPr lang="ru-RU" dirty="0" smtClean="0"/>
              <a:t> * * * * …</a:t>
            </a:r>
            <a:endParaRPr lang="ru-RU" dirty="0"/>
          </a:p>
        </p:txBody>
      </p:sp>
      <p:sp>
        <p:nvSpPr>
          <p:cNvPr id="20" name="Полилиния 19"/>
          <p:cNvSpPr/>
          <p:nvPr/>
        </p:nvSpPr>
        <p:spPr>
          <a:xfrm>
            <a:off x="4354311" y="2758430"/>
            <a:ext cx="114300" cy="619125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184492" y="2758430"/>
            <a:ext cx="114300" cy="468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994808" y="2758430"/>
            <a:ext cx="114300" cy="324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3824989" y="2758430"/>
            <a:ext cx="114300" cy="180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4712593" y="2757622"/>
            <a:ext cx="114300" cy="619125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4899963" y="2757622"/>
            <a:ext cx="114300" cy="468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flipH="1">
            <a:off x="5087333" y="2757622"/>
            <a:ext cx="114300" cy="324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flipH="1">
            <a:off x="5260548" y="2758430"/>
            <a:ext cx="114300" cy="180000"/>
          </a:xfrm>
          <a:custGeom>
            <a:avLst/>
            <a:gdLst>
              <a:gd name="connsiteX0" fmla="*/ 114300 w 114300"/>
              <a:gd name="connsiteY0" fmla="*/ 0 h 619125"/>
              <a:gd name="connsiteX1" fmla="*/ 114300 w 114300"/>
              <a:gd name="connsiteY1" fmla="*/ 619125 h 619125"/>
              <a:gd name="connsiteX2" fmla="*/ 0 w 114300"/>
              <a:gd name="connsiteY2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619125">
                <a:moveTo>
                  <a:pt x="114300" y="0"/>
                </a:moveTo>
                <a:lnTo>
                  <a:pt x="114300" y="619125"/>
                </a:lnTo>
                <a:lnTo>
                  <a:pt x="0" y="619125"/>
                </a:lnTo>
              </a:path>
            </a:pathLst>
          </a:cu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632027" y="3269091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/>
              <a:t>единицы</a:t>
            </a:r>
            <a:endParaRPr lang="ru-RU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3461458" y="3117948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/>
              <a:t>десятки</a:t>
            </a:r>
            <a:endParaRPr lang="ru-RU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3274933" y="2973948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/>
              <a:t>сотни</a:t>
            </a:r>
            <a:endParaRPr lang="ru-RU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3108800" y="2830504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/>
              <a:t>тысячи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4779470" y="3265804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десятые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4958143" y="3117900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сотые</a:t>
            </a:r>
            <a:endParaRPr lang="ru-RU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5132857" y="2969996"/>
            <a:ext cx="792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тысячные</a:t>
            </a:r>
            <a:endParaRPr lang="ru-RU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5313583" y="2830504"/>
            <a:ext cx="10670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десятитысячные</a:t>
            </a:r>
            <a:endParaRPr lang="ru-RU" sz="800" dirty="0"/>
          </a:p>
        </p:txBody>
      </p:sp>
      <p:pic>
        <p:nvPicPr>
          <p:cNvPr id="4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1" t="35927" r="33474" b="61273"/>
          <a:stretch/>
        </p:blipFill>
        <p:spPr bwMode="auto">
          <a:xfrm>
            <a:off x="4398488" y="2571750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4" t="34682" r="35044" b="61118"/>
          <a:stretch/>
        </p:blipFill>
        <p:spPr bwMode="auto">
          <a:xfrm>
            <a:off x="4182463" y="2499742"/>
            <a:ext cx="216025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0" t="36078" r="37425" b="61122"/>
          <a:stretch/>
        </p:blipFill>
        <p:spPr bwMode="auto">
          <a:xfrm>
            <a:off x="4038448" y="2571750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33186" r="41338" b="59814"/>
          <a:stretch/>
        </p:blipFill>
        <p:spPr bwMode="auto">
          <a:xfrm>
            <a:off x="3534392" y="2427734"/>
            <a:ext cx="28803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7" t="34617" r="38940" b="61183"/>
          <a:stretch/>
        </p:blipFill>
        <p:spPr bwMode="auto">
          <a:xfrm>
            <a:off x="3822424" y="2499742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6" t="37399" r="32706" b="58401"/>
          <a:stretch/>
        </p:blipFill>
        <p:spPr bwMode="auto">
          <a:xfrm>
            <a:off x="4516312" y="2643758"/>
            <a:ext cx="97019" cy="1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5" t="34528" r="30323" b="61272"/>
          <a:stretch/>
        </p:blipFill>
        <p:spPr bwMode="auto">
          <a:xfrm>
            <a:off x="4614512" y="2499742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2" t="34534" r="28763" b="61266"/>
          <a:stretch/>
        </p:blipFill>
        <p:spPr bwMode="auto">
          <a:xfrm>
            <a:off x="4830536" y="2499742"/>
            <a:ext cx="144016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34600" r="26386" b="61200"/>
          <a:stretch/>
        </p:blipFill>
        <p:spPr bwMode="auto">
          <a:xfrm>
            <a:off x="4974552" y="2499742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3" t="35934" r="24792" b="61266"/>
          <a:stretch/>
        </p:blipFill>
        <p:spPr bwMode="auto">
          <a:xfrm>
            <a:off x="5190576" y="2571750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8" t="36000" r="21622" b="58400"/>
          <a:stretch/>
        </p:blipFill>
        <p:spPr bwMode="auto">
          <a:xfrm>
            <a:off x="5334592" y="2571750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31591" y="4013651"/>
            <a:ext cx="81734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В </a:t>
            </a:r>
            <a:r>
              <a:rPr lang="ru-RU" dirty="0">
                <a:ea typeface="Calibri" panose="020F0502020204030204" pitchFamily="34" charset="0"/>
              </a:rPr>
              <a:t>конце дробной части десятичной дроби </a:t>
            </a:r>
            <a:r>
              <a:rPr lang="ru-RU" dirty="0" smtClean="0">
                <a:ea typeface="Calibri" panose="020F0502020204030204" pitchFamily="34" charset="0"/>
              </a:rPr>
              <a:t>можно дописывать </a:t>
            </a:r>
            <a:r>
              <a:rPr lang="ru-RU" dirty="0">
                <a:ea typeface="Calibri" panose="020F0502020204030204" pitchFamily="34" charset="0"/>
              </a:rPr>
              <a:t>и отбрасывать нули, при этом значение дроби не изменится.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9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5" grpId="0"/>
      <p:bldP spid="26" grpId="0"/>
      <p:bldP spid="20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Windows\TEMP\Rar$DRa0.356\math_bg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3735"/>
            <a:ext cx="9144000" cy="98913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74848" y="113580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dirty="0">
                <a:latin typeface="+mj-lt"/>
                <a:cs typeface="Times New Roman" pitchFamily="18" charset="0"/>
              </a:rPr>
              <a:t>Пользуясь словесной записью </a:t>
            </a:r>
            <a:r>
              <a:rPr lang="ru-RU" sz="2200" dirty="0" smtClean="0">
                <a:latin typeface="+mj-lt"/>
                <a:cs typeface="Times New Roman" pitchFamily="18" charset="0"/>
              </a:rPr>
              <a:t>дроби,</a:t>
            </a:r>
          </a:p>
          <a:p>
            <a:pPr algn="ctr">
              <a:defRPr/>
            </a:pPr>
            <a:r>
              <a:rPr lang="ru-RU" sz="2200" dirty="0" smtClean="0">
                <a:latin typeface="+mj-lt"/>
                <a:cs typeface="Times New Roman" pitchFamily="18" charset="0"/>
              </a:rPr>
              <a:t>составить её </a:t>
            </a:r>
            <a:r>
              <a:rPr lang="ru-RU" sz="2200" dirty="0" smtClean="0">
                <a:effectLst/>
                <a:latin typeface="+mj-lt"/>
                <a:cs typeface="Times New Roman" pitchFamily="18" charset="0"/>
              </a:rPr>
              <a:t>десятичную запись.</a:t>
            </a:r>
            <a:endParaRPr lang="ru-RU" sz="2200" dirty="0"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5360" y="1275606"/>
            <a:ext cx="3474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</a:rPr>
              <a:t>Одна целая две </a:t>
            </a:r>
            <a:r>
              <a:rPr lang="ru-RU" dirty="0" smtClean="0">
                <a:ea typeface="Calibri" panose="020F0502020204030204" pitchFamily="34" charset="0"/>
              </a:rPr>
              <a:t>десятые:  </a:t>
            </a:r>
            <a:r>
              <a:rPr lang="ru-RU" b="1" dirty="0" smtClean="0">
                <a:ea typeface="Calibri" panose="020F0502020204030204" pitchFamily="34" charset="0"/>
              </a:rPr>
              <a:t>1,2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5360" y="2050954"/>
            <a:ext cx="426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Нуль целых пятнадцать сотых:  </a:t>
            </a:r>
            <a:r>
              <a:rPr lang="ru-RU" b="1" dirty="0" smtClean="0">
                <a:ea typeface="Calibri" panose="020F0502020204030204" pitchFamily="34" charset="0"/>
              </a:rPr>
              <a:t>0,15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821522"/>
            <a:ext cx="5783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Двенадцать целых двенадцать тысячных:  </a:t>
            </a:r>
            <a:r>
              <a:rPr lang="ru-RU" b="1" dirty="0" smtClean="0">
                <a:ea typeface="Calibri" panose="020F0502020204030204" pitchFamily="34" charset="0"/>
              </a:rPr>
              <a:t>12,012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3590577"/>
            <a:ext cx="5004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Шестьдесят три целых семь сотых:  </a:t>
            </a:r>
            <a:r>
              <a:rPr lang="ru-RU" b="1" dirty="0" smtClean="0">
                <a:ea typeface="Calibri" panose="020F0502020204030204" pitchFamily="34" charset="0"/>
              </a:rPr>
              <a:t>63,07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5360" y="4362658"/>
            <a:ext cx="5339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Шестьсот три целых семь тысячных:  </a:t>
            </a:r>
            <a:r>
              <a:rPr lang="ru-RU" b="1" dirty="0" smtClean="0">
                <a:ea typeface="Calibri" panose="020F0502020204030204" pitchFamily="34" charset="0"/>
              </a:rPr>
              <a:t>603,007</a:t>
            </a:r>
            <a:endParaRPr lang="ru-RU" dirty="0"/>
          </a:p>
        </p:txBody>
      </p:sp>
      <p:pic>
        <p:nvPicPr>
          <p:cNvPr id="16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24728" r="60237" b="68272"/>
          <a:stretch/>
        </p:blipFill>
        <p:spPr bwMode="auto">
          <a:xfrm>
            <a:off x="3419872" y="1275606"/>
            <a:ext cx="216024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9000" r="59450" b="68200"/>
          <a:stretch/>
        </p:blipFill>
        <p:spPr bwMode="auto">
          <a:xfrm>
            <a:off x="3633515" y="1491630"/>
            <a:ext cx="7200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24748" r="57900" b="68252"/>
          <a:stretch/>
        </p:blipFill>
        <p:spPr bwMode="auto">
          <a:xfrm>
            <a:off x="3707904" y="1275605"/>
            <a:ext cx="144016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24728" r="60237" b="68272"/>
          <a:stretch/>
        </p:blipFill>
        <p:spPr bwMode="auto">
          <a:xfrm>
            <a:off x="4064373" y="2111702"/>
            <a:ext cx="216024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9000" r="59450" b="68200"/>
          <a:stretch/>
        </p:blipFill>
        <p:spPr bwMode="auto">
          <a:xfrm>
            <a:off x="4281587" y="2274757"/>
            <a:ext cx="7200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24748" r="57900" b="68252"/>
          <a:stretch/>
        </p:blipFill>
        <p:spPr bwMode="auto">
          <a:xfrm>
            <a:off x="4355976" y="2058732"/>
            <a:ext cx="288032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3" t="24728" r="60308" b="68272"/>
          <a:stretch/>
        </p:blipFill>
        <p:spPr bwMode="auto">
          <a:xfrm>
            <a:off x="5375200" y="2819027"/>
            <a:ext cx="28803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9000" r="59450" b="68200"/>
          <a:stretch/>
        </p:blipFill>
        <p:spPr bwMode="auto">
          <a:xfrm>
            <a:off x="5668787" y="3049344"/>
            <a:ext cx="7200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3" t="24748" r="54035" b="68252"/>
          <a:stretch/>
        </p:blipFill>
        <p:spPr bwMode="auto">
          <a:xfrm>
            <a:off x="5730626" y="2819026"/>
            <a:ext cx="497558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3" t="24728" r="60237" b="68272"/>
          <a:stretch/>
        </p:blipFill>
        <p:spPr bwMode="auto">
          <a:xfrm>
            <a:off x="4572000" y="3621223"/>
            <a:ext cx="32193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9000" r="59450" b="68200"/>
          <a:stretch/>
        </p:blipFill>
        <p:spPr bwMode="auto">
          <a:xfrm>
            <a:off x="4896894" y="3805496"/>
            <a:ext cx="7200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4" t="24748" r="55767" b="68252"/>
          <a:stretch/>
        </p:blipFill>
        <p:spPr bwMode="auto">
          <a:xfrm>
            <a:off x="4952958" y="3591107"/>
            <a:ext cx="339122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24728" r="57962" b="68272"/>
          <a:stretch/>
        </p:blipFill>
        <p:spPr bwMode="auto">
          <a:xfrm>
            <a:off x="4796014" y="4374849"/>
            <a:ext cx="42405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29000" r="59450" b="68200"/>
          <a:stretch/>
        </p:blipFill>
        <p:spPr bwMode="auto">
          <a:xfrm>
            <a:off x="5220072" y="4584673"/>
            <a:ext cx="7200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6" t="24748" r="54749" b="68252"/>
          <a:stretch/>
        </p:blipFill>
        <p:spPr bwMode="auto">
          <a:xfrm>
            <a:off x="5292080" y="4371950"/>
            <a:ext cx="432048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Windows\TEMP\Rar$DRa0.356\math_bg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3735"/>
            <a:ext cx="9144000" cy="98913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07650" y="289809"/>
            <a:ext cx="8528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dirty="0" smtClean="0">
                <a:effectLst/>
                <a:latin typeface="+mj-lt"/>
                <a:cs typeface="Times New Roman" pitchFamily="18" charset="0"/>
              </a:rPr>
              <a:t>Представить десятичные дроби в виде обыкновенных.</a:t>
            </a:r>
            <a:endParaRPr lang="ru-RU" sz="2200" dirty="0">
              <a:effectLst/>
              <a:latin typeface="+mj-lt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39553" y="267494"/>
                <a:ext cx="1106393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=0,3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3" y="267494"/>
                <a:ext cx="1106393" cy="6127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513126" y="272395"/>
                <a:ext cx="152958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=1,33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126" y="272395"/>
                <a:ext cx="1529586" cy="6127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670447" y="288950"/>
                <a:ext cx="204254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</a:rPr>
                        <m:t>5</m:t>
                      </m:r>
                      <m:r>
                        <a:rPr lang="ru-RU" b="0" i="1" smtClean="0">
                          <a:latin typeface="Cambria Math"/>
                        </a:rPr>
                        <m:t>5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=55,001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447" y="288950"/>
                <a:ext cx="2042547" cy="6127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65178" y="1115876"/>
                <a:ext cx="134492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72,1=72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78" y="1115876"/>
                <a:ext cx="1344920" cy="5203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65178" y="2689797"/>
                <a:ext cx="1434687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0,011=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78" y="2689797"/>
                <a:ext cx="1434687" cy="5203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21945" r="79126" b="66856"/>
          <a:stretch/>
        </p:blipFill>
        <p:spPr bwMode="auto">
          <a:xfrm>
            <a:off x="1043608" y="1131589"/>
            <a:ext cx="864096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51500" r="77584" b="35900"/>
          <a:stretch/>
        </p:blipFill>
        <p:spPr bwMode="auto">
          <a:xfrm>
            <a:off x="1187624" y="2643758"/>
            <a:ext cx="86409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59126" y="1897531"/>
                <a:ext cx="2454198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55,05=55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=55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26" y="1897531"/>
                <a:ext cx="2454198" cy="5259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57530" y="3475779"/>
                <a:ext cx="2454198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3,065=3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30" y="3475779"/>
                <a:ext cx="2454198" cy="52597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65178" y="4261761"/>
                <a:ext cx="2710678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100,25=100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100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78" y="4261761"/>
                <a:ext cx="2710678" cy="5259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36063" r="66526" b="51337"/>
          <a:stretch/>
        </p:blipFill>
        <p:spPr bwMode="auto">
          <a:xfrm>
            <a:off x="2195736" y="1851670"/>
            <a:ext cx="86409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36000" r="75998" b="51400"/>
          <a:stretch/>
        </p:blipFill>
        <p:spPr bwMode="auto">
          <a:xfrm>
            <a:off x="1187624" y="1851670"/>
            <a:ext cx="100811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Прямая соединительная линия 101"/>
          <p:cNvCxnSpPr/>
          <p:nvPr/>
        </p:nvCxnSpPr>
        <p:spPr>
          <a:xfrm>
            <a:off x="1821600" y="1929931"/>
            <a:ext cx="230120" cy="1701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1756640" y="2260093"/>
            <a:ext cx="392588" cy="15034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899320" y="1804513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884276" y="2375384"/>
            <a:ext cx="495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20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66749" r="76017" b="22051"/>
          <a:stretch/>
        </p:blipFill>
        <p:spPr bwMode="auto">
          <a:xfrm>
            <a:off x="1187624" y="3435846"/>
            <a:ext cx="100811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82230" r="73625" b="6570"/>
          <a:stretch/>
        </p:blipFill>
        <p:spPr bwMode="auto">
          <a:xfrm>
            <a:off x="1331640" y="4227934"/>
            <a:ext cx="108012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t="66754" r="65726" b="22046"/>
          <a:stretch/>
        </p:blipFill>
        <p:spPr bwMode="auto">
          <a:xfrm>
            <a:off x="2195736" y="3435846"/>
            <a:ext cx="93610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2" t="82234" r="64198" b="6566"/>
          <a:stretch/>
        </p:blipFill>
        <p:spPr bwMode="auto">
          <a:xfrm>
            <a:off x="2411760" y="4227934"/>
            <a:ext cx="86409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" name="Прямая соединительная линия 104"/>
          <p:cNvCxnSpPr/>
          <p:nvPr/>
        </p:nvCxnSpPr>
        <p:spPr>
          <a:xfrm>
            <a:off x="1763625" y="3511726"/>
            <a:ext cx="230120" cy="1701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1603861" y="3830828"/>
            <a:ext cx="545367" cy="17092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2080676" y="4290147"/>
            <a:ext cx="230120" cy="1701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005461" y="4625080"/>
            <a:ext cx="392588" cy="15034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871748" y="3363944"/>
            <a:ext cx="370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13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947900" y="3945421"/>
            <a:ext cx="495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200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11101" y="4166840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96057" y="4737711"/>
            <a:ext cx="495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77" grpId="0"/>
      <p:bldP spid="77" grpId="1"/>
      <p:bldP spid="83" grpId="0"/>
      <p:bldP spid="83" grpId="1"/>
      <p:bldP spid="84" grpId="0"/>
      <p:bldP spid="84" grpId="1"/>
      <p:bldP spid="34" grpId="0"/>
      <p:bldP spid="86" grpId="0"/>
      <p:bldP spid="85" grpId="0"/>
      <p:bldP spid="87" grpId="0"/>
      <p:bldP spid="88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513" y="236306"/>
            <a:ext cx="209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itchFamily="18" charset="0"/>
              </a:rPr>
              <a:t>Сравнение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3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860032" y="1141115"/>
            <a:ext cx="3847404" cy="172819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17030" y="1305981"/>
            <a:ext cx="3533407" cy="139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ea typeface="Calibri" panose="020F0502020204030204" pitchFamily="34" charset="0"/>
              </a:rPr>
              <a:t>Десятичные </a:t>
            </a:r>
            <a:r>
              <a:rPr lang="ru-RU" dirty="0" smtClean="0">
                <a:ea typeface="Calibri" panose="020F0502020204030204" pitchFamily="34" charset="0"/>
              </a:rPr>
              <a:t>дроби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ea typeface="Calibri" panose="020F0502020204030204" pitchFamily="34" charset="0"/>
              </a:rPr>
              <a:t>сравнивают поразрядно,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ea typeface="Calibri" panose="020F0502020204030204" pitchFamily="34" charset="0"/>
              </a:rPr>
              <a:t>начиная </a:t>
            </a:r>
            <a:r>
              <a:rPr lang="ru-RU" dirty="0">
                <a:ea typeface="Calibri" panose="020F0502020204030204" pitchFamily="34" charset="0"/>
              </a:rPr>
              <a:t>со старшего </a:t>
            </a:r>
            <a:r>
              <a:rPr lang="ru-RU" dirty="0" smtClean="0">
                <a:ea typeface="Calibri" panose="020F0502020204030204" pitchFamily="34" charset="0"/>
              </a:rPr>
              <a:t>разряда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ea typeface="Calibri" panose="020F0502020204030204" pitchFamily="34" charset="0"/>
              </a:rPr>
              <a:t>(слева </a:t>
            </a:r>
            <a:r>
              <a:rPr lang="ru-RU" dirty="0">
                <a:ea typeface="Calibri" panose="020F0502020204030204" pitchFamily="34" charset="0"/>
              </a:rPr>
              <a:t>направо).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8513" y="1008424"/>
            <a:ext cx="209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5,113 </a:t>
            </a:r>
            <a:r>
              <a:rPr lang="en-US" sz="2400" dirty="0" smtClean="0"/>
              <a:t>&lt; 6,01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513" y="1815988"/>
            <a:ext cx="225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13</a:t>
            </a:r>
            <a:r>
              <a:rPr lang="ru-RU" sz="2400" dirty="0" smtClean="0"/>
              <a:t>,11 </a:t>
            </a:r>
            <a:r>
              <a:rPr lang="en-US" sz="2400" dirty="0" smtClean="0"/>
              <a:t>&gt; 13,011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8513" y="2623552"/>
            <a:ext cx="209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ru-RU" sz="2400" dirty="0" smtClean="0"/>
              <a:t>,</a:t>
            </a:r>
            <a:r>
              <a:rPr lang="en-US" sz="2400" dirty="0" smtClean="0"/>
              <a:t>004</a:t>
            </a:r>
            <a:r>
              <a:rPr lang="ru-RU" sz="2400" dirty="0" smtClean="0"/>
              <a:t> </a:t>
            </a:r>
            <a:r>
              <a:rPr lang="en-US" sz="2400" dirty="0" smtClean="0"/>
              <a:t>&lt; 2,104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8512" y="3431758"/>
            <a:ext cx="2381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ru-RU" sz="2400" dirty="0" smtClean="0"/>
              <a:t>,</a:t>
            </a:r>
            <a:r>
              <a:rPr lang="en-US" sz="2400" dirty="0" smtClean="0"/>
              <a:t>0158</a:t>
            </a:r>
            <a:r>
              <a:rPr lang="ru-RU" sz="2400" dirty="0" smtClean="0"/>
              <a:t> </a:t>
            </a:r>
            <a:r>
              <a:rPr lang="en-US" sz="2400" dirty="0" smtClean="0"/>
              <a:t>&gt; 0,015</a:t>
            </a:r>
            <a:endParaRPr lang="ru-RU" sz="2400" dirty="0"/>
          </a:p>
        </p:txBody>
      </p:sp>
      <p:pic>
        <p:nvPicPr>
          <p:cNvPr id="16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20516" r="83853" b="73884"/>
          <a:stretch/>
        </p:blipFill>
        <p:spPr bwMode="auto">
          <a:xfrm>
            <a:off x="1187624" y="1059582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36000" r="83853" b="58400"/>
          <a:stretch/>
        </p:blipFill>
        <p:spPr bwMode="auto">
          <a:xfrm>
            <a:off x="1187624" y="1851670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51344" r="83853" b="41656"/>
          <a:stretch/>
        </p:blipFill>
        <p:spPr bwMode="auto">
          <a:xfrm>
            <a:off x="1187624" y="2643758"/>
            <a:ext cx="28803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68200" r="81491" b="26200"/>
          <a:stretch/>
        </p:blipFill>
        <p:spPr bwMode="auto">
          <a:xfrm>
            <a:off x="1403648" y="3507854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4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544" y="1563638"/>
            <a:ext cx="8142972" cy="1195176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1702" y="250490"/>
            <a:ext cx="827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cs typeface="Times New Roman" pitchFamily="18" charset="0"/>
              </a:rPr>
              <a:t>Действия над десятичными дробями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939" y="96083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Сложение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93123" y="9576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Вычитание</a:t>
            </a:r>
            <a:endParaRPr lang="ru-RU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8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0553" y="3363838"/>
                <a:ext cx="805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37</m:t>
                      </m:r>
                      <m:r>
                        <a:rPr lang="ru-RU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11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553" y="3363838"/>
                <a:ext cx="805029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52037" y="3651198"/>
                <a:ext cx="805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</m:t>
                      </m:r>
                      <m:r>
                        <a:rPr lang="ru-RU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958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037" y="3651198"/>
                <a:ext cx="80502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25769" y="4001743"/>
                <a:ext cx="936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40</m:t>
                      </m:r>
                      <m:r>
                        <a:rPr lang="en-US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068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69" y="4001743"/>
                <a:ext cx="93647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/>
          <p:cNvCxnSpPr/>
          <p:nvPr/>
        </p:nvCxnSpPr>
        <p:spPr>
          <a:xfrm>
            <a:off x="2059879" y="4026908"/>
            <a:ext cx="666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787964" y="3535600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64" y="3535600"/>
                <a:ext cx="365805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308754" y="3363575"/>
                <a:ext cx="805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37</m:t>
                      </m:r>
                      <m:r>
                        <a:rPr lang="ru-RU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11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754" y="3363575"/>
                <a:ext cx="80502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440238" y="3650935"/>
                <a:ext cx="805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</m:t>
                      </m:r>
                      <m:r>
                        <a:rPr lang="ru-RU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958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38" y="3650935"/>
                <a:ext cx="805029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313970" y="4001480"/>
                <a:ext cx="933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34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152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970" y="4001480"/>
                <a:ext cx="93326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Прямая соединительная линия 55"/>
          <p:cNvCxnSpPr/>
          <p:nvPr/>
        </p:nvCxnSpPr>
        <p:spPr>
          <a:xfrm>
            <a:off x="6448080" y="4026645"/>
            <a:ext cx="666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176165" y="3535337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165" y="3535337"/>
                <a:ext cx="365805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4" name="Прямоугольник 2063"/>
              <p:cNvSpPr/>
              <p:nvPr/>
            </p:nvSpPr>
            <p:spPr>
              <a:xfrm>
                <a:off x="6873049" y="3363575"/>
                <a:ext cx="3722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64" name="Прямоугольник 20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49" y="3363575"/>
                <a:ext cx="372218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184770" y="4001480"/>
                <a:ext cx="2920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770" y="4001480"/>
                <a:ext cx="29206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6570619" y="4010772"/>
                <a:ext cx="2920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C00000"/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619" y="4010772"/>
                <a:ext cx="29206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1642937" y="1700712"/>
            <a:ext cx="588139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200" i="1" dirty="0" smtClean="0"/>
              <a:t>Записать числа друг под другом так, чтобы запятая была под запятой,</a:t>
            </a:r>
          </a:p>
          <a:p>
            <a:r>
              <a:rPr lang="ru-RU" sz="1200" i="1" dirty="0" smtClean="0"/>
              <a:t>а одноимённые разряды были записаны друг под другом. </a:t>
            </a:r>
            <a:endParaRPr lang="ru-RU" sz="1200" i="1" dirty="0"/>
          </a:p>
          <a:p>
            <a:pPr>
              <a:spcBef>
                <a:spcPts val="600"/>
              </a:spcBef>
            </a:pPr>
            <a:r>
              <a:rPr lang="ru-RU" sz="1200" i="1" dirty="0"/>
              <a:t>2. </a:t>
            </a:r>
            <a:r>
              <a:rPr lang="ru-RU" sz="1200" i="1" dirty="0" smtClean="0"/>
              <a:t>Выполнить вычисления.</a:t>
            </a:r>
          </a:p>
          <a:p>
            <a:pPr>
              <a:spcBef>
                <a:spcPts val="600"/>
              </a:spcBef>
            </a:pPr>
            <a:r>
              <a:rPr lang="ru-RU" sz="1200" i="1" dirty="0" smtClean="0"/>
              <a:t>3. Снести запятую.</a:t>
            </a:r>
            <a:endParaRPr lang="ru-RU" sz="1200" i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9792" y="915566"/>
            <a:ext cx="1" cy="417118"/>
          </a:xfrm>
          <a:prstGeom prst="line">
            <a:avLst/>
          </a:prstGeom>
          <a:ln>
            <a:solidFill>
              <a:srgbClr val="F8F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569792" y="3000382"/>
            <a:ext cx="1" cy="1746321"/>
          </a:xfrm>
          <a:prstGeom prst="line">
            <a:avLst/>
          </a:prstGeom>
          <a:ln>
            <a:solidFill>
              <a:srgbClr val="F8F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2" grpId="0"/>
      <p:bldP spid="9" grpId="0"/>
      <p:bldP spid="3" grpId="0"/>
      <p:bldP spid="23" grpId="0"/>
      <p:bldP spid="24" grpId="0"/>
      <p:bldP spid="25" grpId="0"/>
      <p:bldP spid="53" grpId="0"/>
      <p:bldP spid="54" grpId="0"/>
      <p:bldP spid="55" grpId="0"/>
      <p:bldP spid="57" grpId="0"/>
      <p:bldP spid="2064" grpId="0"/>
      <p:bldP spid="4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52129" y="845816"/>
            <a:ext cx="3922215" cy="3886174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5" t="16401" r="6024" b="8000"/>
          <a:stretch/>
        </p:blipFill>
        <p:spPr bwMode="auto">
          <a:xfrm>
            <a:off x="4788023" y="843558"/>
            <a:ext cx="3888433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1702" y="250490"/>
            <a:ext cx="827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cs typeface="Times New Roman" pitchFamily="18" charset="0"/>
              </a:rPr>
              <a:t>Действия над десятичными дробями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8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32002" y="85137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Умножение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250105" y="1203598"/>
                <a:ext cx="756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</m:t>
                      </m:r>
                      <m:r>
                        <a:rPr lang="ru-RU" b="0" i="1" spc="250" smtClean="0">
                          <a:solidFill>
                            <a:srgbClr val="007033"/>
                          </a:solidFill>
                          <a:latin typeface="Cambria Math"/>
                        </a:rPr>
                        <m:t>34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05" y="1203598"/>
                <a:ext cx="75693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19179" y="1455968"/>
                <a:ext cx="596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</m:t>
                      </m:r>
                      <m:r>
                        <a:rPr lang="ru-RU" b="0" i="1" spc="250" smtClean="0">
                          <a:solidFill>
                            <a:srgbClr val="007033"/>
                          </a:solidFill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ru-RU" spc="2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179" y="1455968"/>
                <a:ext cx="59663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256938" y="1783769"/>
                <a:ext cx="756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670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938" y="1783769"/>
                <a:ext cx="75693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Прямая соединительная линия 35"/>
          <p:cNvCxnSpPr/>
          <p:nvPr/>
        </p:nvCxnSpPr>
        <p:spPr>
          <a:xfrm>
            <a:off x="6459141" y="1815241"/>
            <a:ext cx="414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221732" y="1379225"/>
                <a:ext cx="359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732" y="1379225"/>
                <a:ext cx="359394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102958" y="1997357"/>
                <a:ext cx="756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268</m:t>
                      </m:r>
                    </m:oMath>
                  </m:oMathPara>
                </a14:m>
                <a:endParaRPr lang="ru-RU" kern="0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958" y="1997357"/>
                <a:ext cx="75693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092695" y="1857576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695" y="1857576"/>
                <a:ext cx="365805" cy="3077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096379" y="2335172"/>
                <a:ext cx="917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3</m:t>
                      </m:r>
                      <m:r>
                        <a:rPr lang="ru-RU" b="0" i="1" kern="0" spc="250" smtClean="0">
                          <a:solidFill>
                            <a:srgbClr val="007033"/>
                          </a:solidFill>
                          <a:latin typeface="Cambria Math"/>
                        </a:rPr>
                        <m:t>350</m:t>
                      </m:r>
                    </m:oMath>
                  </m:oMathPara>
                </a14:m>
                <a:endParaRPr lang="ru-RU" kern="0" spc="250" dirty="0">
                  <a:solidFill>
                    <a:srgbClr val="007033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79" y="2335172"/>
                <a:ext cx="917238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8" name="Прямоугольник 2047"/>
              <p:cNvSpPr/>
              <p:nvPr/>
            </p:nvSpPr>
            <p:spPr>
              <a:xfrm>
                <a:off x="6431581" y="1208455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48" name="Прямоугольник 20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581" y="1208455"/>
                <a:ext cx="32412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6601425" y="1458689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425" y="1458689"/>
                <a:ext cx="32412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6276818" y="2339375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818" y="2339375"/>
                <a:ext cx="32412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Прямая соединительная линия 40"/>
          <p:cNvCxnSpPr/>
          <p:nvPr/>
        </p:nvCxnSpPr>
        <p:spPr>
          <a:xfrm>
            <a:off x="6298117" y="2335172"/>
            <a:ext cx="576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29917" y="1275606"/>
            <a:ext cx="39224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 smtClean="0"/>
              <a:t>1. Перемножить десятичные дроби как натуральные числа, не обращая внимания на запятую.</a:t>
            </a:r>
          </a:p>
          <a:p>
            <a:pPr>
              <a:spcBef>
                <a:spcPts val="600"/>
              </a:spcBef>
            </a:pPr>
            <a:r>
              <a:rPr lang="ru-RU" sz="1050" i="1" dirty="0"/>
              <a:t>2. </a:t>
            </a:r>
            <a:r>
              <a:rPr lang="ru-RU" sz="1050" i="1" dirty="0" smtClean="0"/>
              <a:t>В произведении поставить запятую,</a:t>
            </a:r>
          </a:p>
          <a:p>
            <a:r>
              <a:rPr lang="ru-RU" sz="1050" i="1" dirty="0" smtClean="0"/>
              <a:t>отделив справа столько цифр,</a:t>
            </a:r>
          </a:p>
          <a:p>
            <a:r>
              <a:rPr lang="ru-RU" sz="1050" i="1" dirty="0" smtClean="0"/>
              <a:t>сколько их имеется в обоих множителях.</a:t>
            </a:r>
          </a:p>
          <a:p>
            <a:pPr>
              <a:spcBef>
                <a:spcPts val="600"/>
              </a:spcBef>
            </a:pPr>
            <a:r>
              <a:rPr lang="ru-RU" sz="1050" i="1" dirty="0" smtClean="0"/>
              <a:t>3. Если в произведении меньше цифр,</a:t>
            </a:r>
          </a:p>
          <a:p>
            <a:r>
              <a:rPr lang="ru-RU" sz="1050" i="1" dirty="0" smtClean="0"/>
              <a:t>чем нужно отделить запятой,</a:t>
            </a:r>
          </a:p>
          <a:p>
            <a:r>
              <a:rPr lang="ru-RU" sz="1050" i="1" dirty="0" smtClean="0"/>
              <a:t>то слева дописать необходимое число нулей.</a:t>
            </a:r>
            <a:endParaRPr lang="ru-RU" sz="105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451877" y="3362335"/>
            <a:ext cx="39005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 smtClean="0"/>
              <a:t>Чтобы умножить десятичную дробь на 10, 100 и т. д.,</a:t>
            </a:r>
          </a:p>
          <a:p>
            <a:r>
              <a:rPr lang="ru-RU" sz="1050" i="1" dirty="0" smtClean="0"/>
              <a:t>необходимо в делимом запятую перенести </a:t>
            </a:r>
            <a:r>
              <a:rPr lang="ru-RU" sz="1050" i="1" u="sng" dirty="0" smtClean="0"/>
              <a:t>вправо</a:t>
            </a:r>
          </a:p>
          <a:p>
            <a:r>
              <a:rPr lang="ru-RU" sz="1050" i="1" dirty="0" smtClean="0"/>
              <a:t>на количество нулей в разрядной единице.</a:t>
            </a:r>
          </a:p>
          <a:p>
            <a:pPr>
              <a:spcBef>
                <a:spcPts val="600"/>
              </a:spcBef>
            </a:pPr>
            <a:r>
              <a:rPr lang="ru-RU" sz="1050" i="1" dirty="0"/>
              <a:t>Чтобы </a:t>
            </a:r>
            <a:r>
              <a:rPr lang="ru-RU" sz="1050" i="1" dirty="0" smtClean="0"/>
              <a:t>умножить </a:t>
            </a:r>
            <a:r>
              <a:rPr lang="ru-RU" sz="1050" i="1" dirty="0"/>
              <a:t>десятичную дробь на </a:t>
            </a:r>
            <a:r>
              <a:rPr lang="ru-RU" sz="1050" i="1" dirty="0" smtClean="0"/>
              <a:t>0,1, 0,01 и </a:t>
            </a:r>
            <a:r>
              <a:rPr lang="ru-RU" sz="1050" i="1" dirty="0"/>
              <a:t>т. д.,</a:t>
            </a:r>
          </a:p>
          <a:p>
            <a:r>
              <a:rPr lang="ru-RU" sz="1050" i="1" dirty="0"/>
              <a:t>необходимо в делимом запятую перенести </a:t>
            </a:r>
            <a:r>
              <a:rPr lang="ru-RU" sz="1050" i="1" u="sng" dirty="0"/>
              <a:t>влево</a:t>
            </a:r>
          </a:p>
          <a:p>
            <a:r>
              <a:rPr lang="ru-RU" sz="1050" i="1" dirty="0"/>
              <a:t>на количество нулей в разрядной </a:t>
            </a:r>
            <a:r>
              <a:rPr lang="ru-RU" sz="1050" i="1" dirty="0" smtClean="0"/>
              <a:t>единице.</a:t>
            </a:r>
            <a:endParaRPr lang="ru-RU" sz="1050" i="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451877" y="3051423"/>
            <a:ext cx="2199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на </a:t>
            </a:r>
            <a:r>
              <a:rPr lang="ru-RU" sz="1400" dirty="0" smtClean="0"/>
              <a:t>разрядную единицу</a:t>
            </a:r>
            <a:endParaRPr lang="ru-RU" sz="1400" dirty="0"/>
          </a:p>
        </p:txBody>
      </p:sp>
      <p:pic>
        <p:nvPicPr>
          <p:cNvPr id="28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6" t="45760" r="24981" b="48640"/>
          <a:stretch/>
        </p:blipFill>
        <p:spPr bwMode="auto">
          <a:xfrm>
            <a:off x="6732240" y="2355726"/>
            <a:ext cx="21602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93358" y="3425896"/>
                <a:ext cx="1807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11,34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=113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358" y="3425896"/>
                <a:ext cx="1807587" cy="33855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66806" r="28825" b="27594"/>
          <a:stretch/>
        </p:blipFill>
        <p:spPr bwMode="auto">
          <a:xfrm>
            <a:off x="6012160" y="3435846"/>
            <a:ext cx="57606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5895528" y="3425896"/>
                <a:ext cx="7344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528" y="3425896"/>
                <a:ext cx="734496" cy="33855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94123" y="3425896"/>
                <a:ext cx="1804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∙1000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=250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123" y="3425896"/>
                <a:ext cx="1804270" cy="33855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0" t="66844" r="9219" b="27555"/>
          <a:stretch/>
        </p:blipFill>
        <p:spPr bwMode="auto">
          <a:xfrm>
            <a:off x="8028384" y="3435846"/>
            <a:ext cx="470008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7909465" y="3430137"/>
                <a:ext cx="506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465" y="3430137"/>
                <a:ext cx="506869" cy="3385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7909464" y="3430137"/>
                <a:ext cx="506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464" y="3430137"/>
                <a:ext cx="506869" cy="33855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7908178" y="3425685"/>
                <a:ext cx="6206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178" y="3425685"/>
                <a:ext cx="620683" cy="33855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908179" y="3430137"/>
                <a:ext cx="6206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179" y="3430137"/>
                <a:ext cx="620683" cy="338554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92123" y="4055260"/>
                <a:ext cx="1807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5,1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∙0,1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23" y="4055260"/>
                <a:ext cx="1807587" cy="338554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6" t="79363" r="32765" b="15036"/>
          <a:stretch/>
        </p:blipFill>
        <p:spPr bwMode="auto">
          <a:xfrm>
            <a:off x="5796136" y="4083918"/>
            <a:ext cx="432048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5863830" y="4054225"/>
                <a:ext cx="506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830" y="4054225"/>
                <a:ext cx="506869" cy="338554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92888" y="4055260"/>
                <a:ext cx="1985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1,3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∙0,001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0013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888" y="4055260"/>
                <a:ext cx="1985036" cy="33855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6" t="79363" r="6856" b="15037"/>
          <a:stretch/>
        </p:blipFill>
        <p:spPr bwMode="auto">
          <a:xfrm>
            <a:off x="7956376" y="4083918"/>
            <a:ext cx="64807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7834471" y="4057156"/>
                <a:ext cx="8483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471" y="4057156"/>
                <a:ext cx="848309" cy="338554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7834471" y="4054225"/>
                <a:ext cx="8483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471" y="4054225"/>
                <a:ext cx="848309" cy="33855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7834471" y="4055049"/>
                <a:ext cx="8483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471" y="4055049"/>
                <a:ext cx="848309" cy="33855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13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33" grpId="0"/>
      <p:bldP spid="34" grpId="0"/>
      <p:bldP spid="35" grpId="0"/>
      <p:bldP spid="37" grpId="0"/>
      <p:bldP spid="40" grpId="0"/>
      <p:bldP spid="42" grpId="0"/>
      <p:bldP spid="43" grpId="0"/>
      <p:bldP spid="2048" grpId="0"/>
      <p:bldP spid="45" grpId="0"/>
      <p:bldP spid="46" grpId="0"/>
      <p:bldP spid="67" grpId="0"/>
      <p:bldP spid="2" grpId="0"/>
      <p:bldP spid="3" grpId="0"/>
      <p:bldP spid="3" grpId="1"/>
      <p:bldP spid="29" grpId="0"/>
      <p:bldP spid="47" grpId="0"/>
      <p:bldP spid="47" grpId="1"/>
      <p:bldP spid="48" grpId="0"/>
      <p:bldP spid="48" grpId="1"/>
      <p:bldP spid="49" grpId="0"/>
      <p:bldP spid="49" grpId="1"/>
      <p:bldP spid="4" grpId="0"/>
      <p:bldP spid="4" grpId="1"/>
      <p:bldP spid="30" grpId="0"/>
      <p:bldP spid="50" grpId="0"/>
      <p:bldP spid="50" grpId="1"/>
      <p:bldP spid="31" grpId="0"/>
      <p:bldP spid="5" grpId="0"/>
      <p:bldP spid="5" grpId="1"/>
      <p:bldP spid="51" grpId="0"/>
      <p:bldP spid="51" grpId="1"/>
      <p:bldP spid="52" grpId="0"/>
      <p:bldP spid="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52129" y="845816"/>
            <a:ext cx="3922215" cy="3886174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1877" y="845816"/>
            <a:ext cx="17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Деление</a:t>
            </a:r>
            <a:endParaRPr lang="ru-RU" b="1" dirty="0"/>
          </a:p>
        </p:txBody>
      </p:sp>
      <p:sp>
        <p:nvSpPr>
          <p:cNvPr id="2063" name="TextBox 2062"/>
          <p:cNvSpPr txBox="1"/>
          <p:nvPr/>
        </p:nvSpPr>
        <p:spPr>
          <a:xfrm>
            <a:off x="451877" y="2273169"/>
            <a:ext cx="392246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 smtClean="0"/>
              <a:t>1. Перенести запятые в </a:t>
            </a:r>
            <a:r>
              <a:rPr lang="ru-RU" sz="1050" i="1" dirty="0"/>
              <a:t>делимом и </a:t>
            </a:r>
            <a:r>
              <a:rPr lang="ru-RU" sz="1050" i="1" dirty="0" smtClean="0"/>
              <a:t>делителе вправо</a:t>
            </a:r>
          </a:p>
          <a:p>
            <a:r>
              <a:rPr lang="ru-RU" sz="1050" i="1" dirty="0" smtClean="0"/>
              <a:t>на столько знаков, сколько их в дробной части делителя,</a:t>
            </a:r>
          </a:p>
          <a:p>
            <a:r>
              <a:rPr lang="ru-RU" sz="1050" i="1" dirty="0" smtClean="0"/>
              <a:t>то </a:t>
            </a:r>
            <a:r>
              <a:rPr lang="ru-RU" sz="1050" i="1" dirty="0"/>
              <a:t>есть </a:t>
            </a:r>
            <a:r>
              <a:rPr lang="ru-RU" sz="1050" i="1" u="sng" dirty="0" smtClean="0"/>
              <a:t>сделать </a:t>
            </a:r>
            <a:r>
              <a:rPr lang="ru-RU" sz="1050" i="1" u="sng" dirty="0"/>
              <a:t>делитель целым </a:t>
            </a:r>
            <a:r>
              <a:rPr lang="ru-RU" sz="1050" i="1" u="sng" dirty="0" smtClean="0"/>
              <a:t>числом</a:t>
            </a:r>
            <a:r>
              <a:rPr lang="ru-RU" sz="1050" i="1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ru-RU" sz="1050" i="1" dirty="0"/>
              <a:t>2. Разделить полученные </a:t>
            </a:r>
            <a:r>
              <a:rPr lang="ru-RU" sz="1050" i="1" dirty="0" smtClean="0"/>
              <a:t>числа.</a:t>
            </a:r>
            <a:endParaRPr lang="ru-RU" sz="10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1702" y="250490"/>
            <a:ext cx="827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/>
                <a:latin typeface="+mj-lt"/>
                <a:cs typeface="Times New Roman" pitchFamily="18" charset="0"/>
              </a:rPr>
              <a:t>Действия над десятичными дробями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8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5" t="16401" r="6024" b="8000"/>
          <a:stretch/>
        </p:blipFill>
        <p:spPr bwMode="auto">
          <a:xfrm>
            <a:off x="4788023" y="843558"/>
            <a:ext cx="3888433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2420" y="1270129"/>
            <a:ext cx="963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на число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51877" y="1995686"/>
            <a:ext cx="2073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на </a:t>
            </a:r>
            <a:r>
              <a:rPr lang="ru-RU" sz="1400" dirty="0" smtClean="0"/>
              <a:t>десятичную дробь</a:t>
            </a:r>
            <a:endParaRPr lang="ru-RU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456873" y="1546320"/>
            <a:ext cx="39224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 smtClean="0"/>
              <a:t>Делить как натуральные числа.</a:t>
            </a:r>
          </a:p>
          <a:p>
            <a:r>
              <a:rPr lang="ru-RU" sz="1050" i="1" dirty="0" smtClean="0"/>
              <a:t>Запятую поставить сразу после деления целой части.</a:t>
            </a:r>
            <a:endParaRPr lang="ru-RU" sz="1050" i="1" dirty="0"/>
          </a:p>
        </p:txBody>
      </p:sp>
      <p:sp>
        <p:nvSpPr>
          <p:cNvPr id="79" name="TextBox 78"/>
          <p:cNvSpPr txBox="1"/>
          <p:nvPr/>
        </p:nvSpPr>
        <p:spPr>
          <a:xfrm>
            <a:off x="451877" y="3415299"/>
            <a:ext cx="41921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 smtClean="0"/>
              <a:t>Чтобы разделить десятичную дробь на 10, 100 и т. д.,</a:t>
            </a:r>
          </a:p>
          <a:p>
            <a:r>
              <a:rPr lang="ru-RU" sz="1050" i="1" dirty="0" smtClean="0"/>
              <a:t>необходимо в делимом запятую перенести </a:t>
            </a:r>
            <a:r>
              <a:rPr lang="ru-RU" sz="1050" i="1" u="sng" dirty="0" smtClean="0"/>
              <a:t>влево</a:t>
            </a:r>
          </a:p>
          <a:p>
            <a:r>
              <a:rPr lang="ru-RU" sz="1050" i="1" dirty="0" smtClean="0"/>
              <a:t>на количество нулей в разрядной единице.</a:t>
            </a:r>
          </a:p>
          <a:p>
            <a:pPr>
              <a:spcBef>
                <a:spcPts val="600"/>
              </a:spcBef>
            </a:pPr>
            <a:r>
              <a:rPr lang="ru-RU" sz="1050" i="1" dirty="0"/>
              <a:t>Чтобы разделить десятичную дробь на </a:t>
            </a:r>
            <a:r>
              <a:rPr lang="ru-RU" sz="1050" i="1" dirty="0" smtClean="0"/>
              <a:t>0,1, 0,01 и </a:t>
            </a:r>
            <a:r>
              <a:rPr lang="ru-RU" sz="1050" i="1" dirty="0"/>
              <a:t>т. д.,</a:t>
            </a:r>
          </a:p>
          <a:p>
            <a:r>
              <a:rPr lang="ru-RU" sz="1050" i="1" dirty="0"/>
              <a:t>необходимо в делимом запятую перенести </a:t>
            </a:r>
            <a:r>
              <a:rPr lang="ru-RU" sz="1050" i="1" u="sng" dirty="0" smtClean="0"/>
              <a:t>вправо</a:t>
            </a:r>
            <a:endParaRPr lang="ru-RU" sz="1050" i="1" u="sng" dirty="0"/>
          </a:p>
          <a:p>
            <a:r>
              <a:rPr lang="ru-RU" sz="1050" i="1" dirty="0"/>
              <a:t>на количество нулей в разрядной </a:t>
            </a:r>
            <a:r>
              <a:rPr lang="ru-RU" sz="1050" i="1" dirty="0" smtClean="0"/>
              <a:t>единице.</a:t>
            </a:r>
            <a:endParaRPr lang="ru-RU" sz="1050" i="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451877" y="3147814"/>
            <a:ext cx="2199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на </a:t>
            </a:r>
            <a:r>
              <a:rPr lang="ru-RU" sz="1400" dirty="0" smtClean="0"/>
              <a:t>разрядную единицу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226240" y="1085463"/>
                <a:ext cx="756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134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240" y="1085463"/>
                <a:ext cx="75693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6568752" y="1091398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752" y="1091398"/>
                <a:ext cx="32412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757865" y="1085463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865" y="1085463"/>
                <a:ext cx="43633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852451" y="1352707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ru-RU" spc="25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451" y="1352707"/>
                <a:ext cx="43633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6933705" y="1359346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705" y="1359346"/>
                <a:ext cx="3241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6303927" y="1352707"/>
                <a:ext cx="564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927" y="1352707"/>
                <a:ext cx="56457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164997" y="1238791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997" y="1238791"/>
                <a:ext cx="365805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6504094" y="1623553"/>
                <a:ext cx="2628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094" y="1623553"/>
                <a:ext cx="262816" cy="369332"/>
              </a:xfrm>
              <a:prstGeom prst="rect">
                <a:avLst/>
              </a:prstGeom>
              <a:blipFill rotWithShape="0">
                <a:blip r:embed="rId12"/>
                <a:stretch>
                  <a:fillRect r="-25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331571" y="1756012"/>
                <a:ext cx="365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571" y="1756012"/>
                <a:ext cx="365805" cy="30777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6471544" y="1853876"/>
                <a:ext cx="564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14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544" y="1853876"/>
                <a:ext cx="564578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6638696" y="2099483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kern="0" spc="25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696" y="2099483"/>
                <a:ext cx="404278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58" name="Прямая соединительная линия 2057"/>
          <p:cNvCxnSpPr/>
          <p:nvPr/>
        </p:nvCxnSpPr>
        <p:spPr>
          <a:xfrm>
            <a:off x="6892879" y="1185086"/>
            <a:ext cx="0" cy="483404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6442661" y="1660777"/>
            <a:ext cx="25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6892879" y="1410121"/>
            <a:ext cx="324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627833" y="2160726"/>
            <a:ext cx="25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6976034" y="1355552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034" y="1355552"/>
                <a:ext cx="404278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627969" y="1617719"/>
                <a:ext cx="404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kern="0" spc="25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969" y="1617719"/>
                <a:ext cx="404278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81024" y="2643758"/>
                <a:ext cx="20566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1,71</m:t>
                      </m:r>
                      <m:r>
                        <a:rPr lang="ru-RU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∶0,3=17,1∶3</m:t>
                      </m:r>
                    </m:oMath>
                  </m:oMathPara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024" y="2643758"/>
                <a:ext cx="2056653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077" r="-2374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4" t="49978" r="20234" b="43021"/>
          <a:stretch/>
        </p:blipFill>
        <p:spPr bwMode="auto">
          <a:xfrm>
            <a:off x="5972808" y="2571751"/>
            <a:ext cx="11521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939671" y="3425896"/>
                <a:ext cx="1807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37∶1000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037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671" y="3425896"/>
                <a:ext cx="1807587" cy="3385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66806" r="28825" b="27594"/>
          <a:stretch/>
        </p:blipFill>
        <p:spPr bwMode="auto">
          <a:xfrm>
            <a:off x="6086465" y="3436930"/>
            <a:ext cx="57606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6031933" y="3425419"/>
                <a:ext cx="506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933" y="3425419"/>
                <a:ext cx="506870" cy="33855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6031933" y="3425543"/>
                <a:ext cx="506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933" y="3425543"/>
                <a:ext cx="506870" cy="33855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6028515" y="3425419"/>
                <a:ext cx="6206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515" y="3425419"/>
                <a:ext cx="620683" cy="338554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872186" y="3425896"/>
                <a:ext cx="1804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0,15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∶10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015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186" y="3425896"/>
                <a:ext cx="1804270" cy="338554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66806" r="28825" b="27594"/>
          <a:stretch/>
        </p:blipFill>
        <p:spPr bwMode="auto">
          <a:xfrm>
            <a:off x="7994021" y="3455591"/>
            <a:ext cx="57606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937713" y="4081551"/>
                <a:ext cx="20085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37∶0,001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=37000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713" y="4081551"/>
                <a:ext cx="2008550" cy="338554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870228" y="4081551"/>
                <a:ext cx="1804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0,15</m:t>
                      </m:r>
                      <m:r>
                        <a:rPr lang="ru-RU" sz="16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∶0,1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ru-RU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16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228" y="4081551"/>
                <a:ext cx="1804270" cy="33855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66806" r="28825" b="27594"/>
          <a:stretch/>
        </p:blipFill>
        <p:spPr bwMode="auto">
          <a:xfrm>
            <a:off x="7992063" y="4111246"/>
            <a:ext cx="57606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Windows\TEMP\Rar$DRa0.356\math_bg1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1" t="66806" r="28825" b="27594"/>
          <a:stretch/>
        </p:blipFill>
        <p:spPr bwMode="auto">
          <a:xfrm>
            <a:off x="6174165" y="4106812"/>
            <a:ext cx="576064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6069102" y="4081551"/>
                <a:ext cx="7344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700</m:t>
                      </m:r>
                      <m:r>
                        <a:rPr lang="ru-RU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102" y="4081551"/>
                <a:ext cx="734496" cy="338554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6069049" y="4080635"/>
                <a:ext cx="6206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ru-RU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049" y="4080635"/>
                <a:ext cx="620683" cy="33855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6066712" y="4080635"/>
                <a:ext cx="5068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712" y="4080635"/>
                <a:ext cx="506870" cy="33855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5" grpId="0"/>
      <p:bldP spid="80" grpId="0"/>
      <p:bldP spid="59" grpId="0"/>
      <p:bldP spid="60" grpId="0"/>
      <p:bldP spid="66" grpId="0"/>
      <p:bldP spid="68" grpId="0"/>
      <p:bldP spid="69" grpId="0"/>
      <p:bldP spid="70" grpId="0"/>
      <p:bldP spid="71" grpId="0"/>
      <p:bldP spid="73" grpId="0"/>
      <p:bldP spid="75" grpId="0"/>
      <p:bldP spid="76" grpId="0"/>
      <p:bldP spid="77" grpId="0"/>
      <p:bldP spid="6" grpId="0"/>
      <p:bldP spid="7" grpId="0"/>
      <p:bldP spid="2" grpId="0"/>
      <p:bldP spid="35" grpId="0"/>
      <p:bldP spid="37" grpId="0"/>
      <p:bldP spid="37" grpId="1"/>
      <p:bldP spid="44" grpId="0"/>
      <p:bldP spid="44" grpId="1"/>
      <p:bldP spid="45" grpId="0"/>
      <p:bldP spid="45" grpId="1"/>
      <p:bldP spid="53" grpId="0"/>
      <p:bldP spid="62" grpId="0"/>
      <p:bldP spid="84" grpId="0"/>
      <p:bldP spid="81" grpId="0"/>
      <p:bldP spid="81" grpId="1"/>
      <p:bldP spid="82" grpId="0"/>
      <p:bldP spid="82" grpId="1"/>
      <p:bldP spid="83" grpId="0"/>
      <p:bldP spid="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rojects\Александр\Учебно-методический отдел\Подготовка к ОГЭ по математике\!send\math_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512" y="236306"/>
            <a:ext cx="8278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Times New Roman" pitchFamily="18" charset="0"/>
              </a:rPr>
              <a:t>Представление обыкновенной дроби в виде десятичной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79935" y="4802175"/>
            <a:ext cx="1774601" cy="347122"/>
            <a:chOff x="7371843" y="4796378"/>
            <a:chExt cx="1774601" cy="347122"/>
          </a:xfrm>
        </p:grpSpPr>
        <p:sp>
          <p:nvSpPr>
            <p:cNvPr id="13" name="Прямоугольник 7"/>
            <p:cNvSpPr/>
            <p:nvPr/>
          </p:nvSpPr>
          <p:spPr>
            <a:xfrm>
              <a:off x="7371843" y="4796378"/>
              <a:ext cx="1774601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906198"/>
              <a:ext cx="1468777" cy="1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4785957" y="1131590"/>
            <a:ext cx="3924301" cy="36544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1720" y="1131590"/>
            <a:ext cx="3922713" cy="36544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924596" y="1277482"/>
            <a:ext cx="195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dirty="0" smtClean="0">
                <a:solidFill>
                  <a:schemeClr val="accent6">
                    <a:lumMod val="50000"/>
                  </a:schemeClr>
                </a:solidFill>
                <a:ea typeface="Open Sans Light" pitchFamily="34" charset="0"/>
                <a:cs typeface="Open Sans Light" pitchFamily="34" charset="0"/>
              </a:rPr>
              <a:t>Деление</a:t>
            </a:r>
            <a:endParaRPr lang="ru-RU" dirty="0">
              <a:solidFill>
                <a:schemeClr val="accent6">
                  <a:lumMod val="50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105" y="1277482"/>
            <a:ext cx="16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dirty="0" smtClean="0">
                <a:solidFill>
                  <a:schemeClr val="accent3">
                    <a:lumMod val="50000"/>
                  </a:schemeClr>
                </a:solidFill>
                <a:ea typeface="Open Sans Light" pitchFamily="34" charset="0"/>
                <a:cs typeface="Open Sans Light" pitchFamily="34" charset="0"/>
              </a:rPr>
              <a:t>Домножение</a:t>
            </a:r>
            <a:endParaRPr lang="ru-RU" dirty="0">
              <a:solidFill>
                <a:schemeClr val="accent3">
                  <a:lumMod val="50000"/>
                </a:schemeClr>
              </a:solidFill>
              <a:ea typeface="Open Sans Light" pitchFamily="34" charset="0"/>
              <a:cs typeface="Open Sans Light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7105" y="1927611"/>
                <a:ext cx="1869423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=1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=1,6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5" y="1927611"/>
                <a:ext cx="1869423" cy="612796"/>
              </a:xfrm>
              <a:prstGeom prst="rect">
                <a:avLst/>
              </a:prstGeom>
              <a:blipFill rotWithShape="1">
                <a:blip r:embed="rId4"/>
                <a:stretch>
                  <a:fillRect r="-19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67105" y="2893476"/>
                <a:ext cx="1920719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20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=0,05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5" y="2893476"/>
                <a:ext cx="1920719" cy="618311"/>
              </a:xfrm>
              <a:prstGeom prst="rect">
                <a:avLst/>
              </a:prstGeom>
              <a:blipFill rotWithShape="1">
                <a:blip r:embed="rId5"/>
                <a:stretch>
                  <a:fillRect r="-19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7105" y="3907103"/>
                <a:ext cx="3023585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</a:rPr>
                        <m:t>71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23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125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=71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184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=71,184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5" y="3907103"/>
                <a:ext cx="3023585" cy="612796"/>
              </a:xfrm>
              <a:prstGeom prst="rect">
                <a:avLst/>
              </a:prstGeom>
              <a:blipFill rotWithShape="1">
                <a:blip r:embed="rId6"/>
                <a:stretch>
                  <a:fillRect r="-10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24596" y="1927675"/>
                <a:ext cx="1491114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16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=0,8125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596" y="1927675"/>
                <a:ext cx="1491114" cy="612732"/>
              </a:xfrm>
              <a:prstGeom prst="rect">
                <a:avLst/>
              </a:prstGeom>
              <a:blipFill rotWithShape="1">
                <a:blip r:embed="rId7"/>
                <a:stretch>
                  <a:fillRect r="-5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924596" y="2896265"/>
                <a:ext cx="1465466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11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=0,</m:t>
                      </m:r>
                      <m:r>
                        <a:rPr lang="en-US" b="0" i="1" smtClean="0">
                          <a:latin typeface="Cambria Math"/>
                        </a:rPr>
                        <m:t>(4</m:t>
                      </m:r>
                      <m:r>
                        <a:rPr lang="ru-RU" b="0" i="1" smtClean="0">
                          <a:latin typeface="Cambria Math"/>
                        </a:rPr>
                        <m:t>5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596" y="2896265"/>
                <a:ext cx="1465466" cy="616515"/>
              </a:xfrm>
              <a:prstGeom prst="rect">
                <a:avLst/>
              </a:prstGeom>
              <a:blipFill rotWithShape="1">
                <a:blip r:embed="rId8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24596" y="3903384"/>
                <a:ext cx="1850186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59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1</m:t>
                      </m:r>
                      <m:r>
                        <a:rPr lang="ru-RU" b="0" i="1" smtClean="0">
                          <a:latin typeface="Cambria Math"/>
                        </a:rPr>
                        <m:t>,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5(</m:t>
                      </m:r>
                      <m:r>
                        <a:rPr lang="en-US" b="0" i="1" smtClean="0">
                          <a:latin typeface="Cambria Math"/>
                        </a:rPr>
                        <m:t>3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6)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596" y="3903384"/>
                <a:ext cx="1850186" cy="61831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812631" y="1995365"/>
            <a:ext cx="184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конечные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десятичные дроби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12631" y="3353713"/>
            <a:ext cx="1808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бесконечные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периодические</a:t>
            </a:r>
          </a:p>
          <a:p>
            <a:r>
              <a:rPr lang="ru-RU" sz="1400" i="1" dirty="0" smtClean="0">
                <a:solidFill>
                  <a:srgbClr val="002060"/>
                </a:solidFill>
              </a:rPr>
              <a:t>десятичные дроби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19529" y="1971600"/>
            <a:ext cx="672151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Дуга 23"/>
          <p:cNvSpPr/>
          <p:nvPr/>
        </p:nvSpPr>
        <p:spPr>
          <a:xfrm>
            <a:off x="926373" y="1816930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67842" y="1871572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42" y="1871572"/>
                <a:ext cx="261610" cy="20005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/>
          <p:cNvSpPr/>
          <p:nvPr/>
        </p:nvSpPr>
        <p:spPr>
          <a:xfrm>
            <a:off x="1733424" y="1971600"/>
            <a:ext cx="672151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926373" y="2923929"/>
            <a:ext cx="693299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619672" y="2923929"/>
            <a:ext cx="785903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Дуга 36"/>
          <p:cNvSpPr/>
          <p:nvPr/>
        </p:nvSpPr>
        <p:spPr>
          <a:xfrm>
            <a:off x="838148" y="2769259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779617" y="2823901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ru-RU" sz="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17" y="2823901"/>
                <a:ext cx="261610" cy="200055"/>
              </a:xfrm>
              <a:prstGeom prst="rect">
                <a:avLst/>
              </a:prstGeom>
              <a:blipFill rotWithShape="1"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Прямоугольник 39"/>
          <p:cNvSpPr/>
          <p:nvPr/>
        </p:nvSpPr>
        <p:spPr>
          <a:xfrm>
            <a:off x="1355604" y="3951091"/>
            <a:ext cx="1099014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Дуга 40"/>
          <p:cNvSpPr/>
          <p:nvPr/>
        </p:nvSpPr>
        <p:spPr>
          <a:xfrm>
            <a:off x="1272577" y="3742097"/>
            <a:ext cx="159970" cy="216024"/>
          </a:xfrm>
          <a:prstGeom prst="arc">
            <a:avLst>
              <a:gd name="adj1" fmla="val 4978998"/>
              <a:gd name="adj2" fmla="val 909097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1214046" y="3796739"/>
                <a:ext cx="261610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ru-RU" sz="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046" y="3796739"/>
                <a:ext cx="261610" cy="200055"/>
              </a:xfrm>
              <a:prstGeom prst="rect">
                <a:avLst/>
              </a:prstGeom>
              <a:blipFill rotWithShape="1">
                <a:blip r:embed="rId1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Прямоугольник 42"/>
          <p:cNvSpPr/>
          <p:nvPr/>
        </p:nvSpPr>
        <p:spPr>
          <a:xfrm>
            <a:off x="2454618" y="3951091"/>
            <a:ext cx="1037262" cy="5688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334077" y="1966055"/>
            <a:ext cx="1055985" cy="5688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5334076" y="2896265"/>
            <a:ext cx="1055985" cy="5688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5645999" y="3906771"/>
            <a:ext cx="1055985" cy="5688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67487"/>
            <a:ext cx="850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Обыкновенную несократимую дробь можно перевести в конечную десятичную дробь,</a:t>
            </a:r>
          </a:p>
          <a:p>
            <a:r>
              <a:rPr lang="ru-RU" sz="1200" dirty="0" smtClean="0"/>
              <a:t>если разложение знаменателя на простые множители содержит только цифры 2 и 5.</a:t>
            </a:r>
            <a:endParaRPr lang="ru-RU" sz="12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694262" y="2963426"/>
            <a:ext cx="108271" cy="1534616"/>
          </a:xfrm>
          <a:prstGeom prst="rightBrace">
            <a:avLst>
              <a:gd name="adj1" fmla="val 95290"/>
              <a:gd name="adj2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9" grpId="0" animBg="1"/>
      <p:bldP spid="20" grpId="0"/>
      <p:bldP spid="21" grpId="0"/>
      <p:bldP spid="5" grpId="0"/>
      <p:bldP spid="27" grpId="0"/>
      <p:bldP spid="28" grpId="0"/>
      <p:bldP spid="6" grpId="0"/>
      <p:bldP spid="29" grpId="0"/>
      <p:bldP spid="30" grpId="0"/>
      <p:bldP spid="2" grpId="0"/>
      <p:bldP spid="22" grpId="0"/>
      <p:bldP spid="26" grpId="0" animBg="1"/>
      <p:bldP spid="26" grpId="1" animBg="1"/>
      <p:bldP spid="24" grpId="0" animBg="1"/>
      <p:bldP spid="25" grpId="0"/>
      <p:bldP spid="31" grpId="0" animBg="1"/>
      <p:bldP spid="31" grpId="1" animBg="1"/>
      <p:bldP spid="36" grpId="0" animBg="1"/>
      <p:bldP spid="36" grpId="1" animBg="1"/>
      <p:bldP spid="39" grpId="0" animBg="1"/>
      <p:bldP spid="39" grpId="1" animBg="1"/>
      <p:bldP spid="37" grpId="0" animBg="1"/>
      <p:bldP spid="38" grpId="0"/>
      <p:bldP spid="40" grpId="0" animBg="1"/>
      <p:bldP spid="40" grpId="1" animBg="1"/>
      <p:bldP spid="41" grpId="0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754</Words>
  <Application>Microsoft Office PowerPoint</Application>
  <PresentationFormat>Экран (16:9)</PresentationFormat>
  <Paragraphs>236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Open Sans Light</vt:lpstr>
      <vt:lpstr>Open Sans</vt:lpstr>
      <vt:lpstr>Arial</vt:lpstr>
      <vt:lpstr>Times New Roman</vt:lpstr>
      <vt:lpstr>Roboto Slab</vt:lpstr>
      <vt:lpstr>Calibri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219</cp:revision>
  <dcterms:created xsi:type="dcterms:W3CDTF">2015-06-19T09:09:41Z</dcterms:created>
  <dcterms:modified xsi:type="dcterms:W3CDTF">2015-09-02T05:58:38Z</dcterms:modified>
</cp:coreProperties>
</file>