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660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D3F5-800C-456E-8F93-4CED0FFFBB3F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0101-F605-486D-B225-A483A4404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54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D3F5-800C-456E-8F93-4CED0FFFBB3F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0101-F605-486D-B225-A483A4404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8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D3F5-800C-456E-8F93-4CED0FFFBB3F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0101-F605-486D-B225-A483A4404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57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D3F5-800C-456E-8F93-4CED0FFFBB3F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0101-F605-486D-B225-A483A4404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8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D3F5-800C-456E-8F93-4CED0FFFBB3F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0101-F605-486D-B225-A483A4404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62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D3F5-800C-456E-8F93-4CED0FFFBB3F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0101-F605-486D-B225-A483A4404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08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D3F5-800C-456E-8F93-4CED0FFFBB3F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0101-F605-486D-B225-A483A4404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75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D3F5-800C-456E-8F93-4CED0FFFBB3F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0101-F605-486D-B225-A483A4404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98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D3F5-800C-456E-8F93-4CED0FFFBB3F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0101-F605-486D-B225-A483A4404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87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D3F5-800C-456E-8F93-4CED0FFFBB3F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0101-F605-486D-B225-A483A4404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28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D3F5-800C-456E-8F93-4CED0FFFBB3F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0101-F605-486D-B225-A483A4404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60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7D3F5-800C-456E-8F93-4CED0FFFBB3F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90101-F605-486D-B225-A483A4404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72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2.png"/><Relationship Id="rId21" Type="http://schemas.openxmlformats.org/officeDocument/2006/relationships/image" Target="../media/image67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76.png"/><Relationship Id="rId2" Type="http://schemas.openxmlformats.org/officeDocument/2006/relationships/image" Target="../media/image6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24" Type="http://schemas.openxmlformats.org/officeDocument/2006/relationships/image" Target="../media/image70.png"/><Relationship Id="rId32" Type="http://schemas.openxmlformats.org/officeDocument/2006/relationships/image" Target="../media/image60.png"/><Relationship Id="rId5" Type="http://schemas.openxmlformats.org/officeDocument/2006/relationships/image" Target="../media/image49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10" Type="http://schemas.openxmlformats.org/officeDocument/2006/relationships/image" Target="../media/image55.png"/><Relationship Id="rId19" Type="http://schemas.openxmlformats.org/officeDocument/2006/relationships/image" Target="../media/image65.png"/><Relationship Id="rId31" Type="http://schemas.openxmlformats.org/officeDocument/2006/relationships/image" Target="../media/image50.png"/><Relationship Id="rId4" Type="http://schemas.openxmlformats.org/officeDocument/2006/relationships/image" Target="../media/image48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0.png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.png"/><Relationship Id="rId12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0.png"/><Relationship Id="rId3" Type="http://schemas.openxmlformats.org/officeDocument/2006/relationships/image" Target="../media/image2.png"/><Relationship Id="rId7" Type="http://schemas.openxmlformats.org/officeDocument/2006/relationships/image" Target="../media/image14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0.png"/><Relationship Id="rId11" Type="http://schemas.openxmlformats.org/officeDocument/2006/relationships/image" Target="../media/image27.png"/><Relationship Id="rId5" Type="http://schemas.openxmlformats.org/officeDocument/2006/relationships/image" Target="../media/image92.png"/><Relationship Id="rId10" Type="http://schemas.openxmlformats.org/officeDocument/2006/relationships/image" Target="../media/image26.png"/><Relationship Id="rId4" Type="http://schemas.openxmlformats.org/officeDocument/2006/relationships/image" Target="../media/image86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2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5" Type="http://schemas.openxmlformats.org/officeDocument/2006/relationships/image" Target="../media/image101.png"/><Relationship Id="rId10" Type="http://schemas.openxmlformats.org/officeDocument/2006/relationships/image" Target="../media/image17.png"/><Relationship Id="rId4" Type="http://schemas.openxmlformats.org/officeDocument/2006/relationships/image" Target="../media/image91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12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4.png"/><Relationship Id="rId5" Type="http://schemas.openxmlformats.org/officeDocument/2006/relationships/image" Target="../media/image24.png"/><Relationship Id="rId10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s\Александр\Учебно-методический отдел\Подготовка к ОГЭ по математике\!send\math_bg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2187181" y="1209715"/>
            <a:ext cx="47696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bg2">
                    <a:lumMod val="90000"/>
                  </a:schemeClr>
                </a:solidFill>
                <a:latin typeface="+mj-lt"/>
                <a:ea typeface="Roboto Slab" pitchFamily="2" charset="0"/>
                <a:cs typeface="Open Sans" pitchFamily="34" charset="0"/>
              </a:rPr>
              <a:t>Числа и вычисления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483125" y="2434164"/>
            <a:ext cx="6177755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400" smtClean="0">
                <a:solidFill>
                  <a:schemeClr val="bg1"/>
                </a:solidFill>
                <a:latin typeface="+mj-lt"/>
                <a:ea typeface="Roboto Slab" pitchFamily="2" charset="0"/>
                <a:cs typeface="Open Sans" pitchFamily="34" charset="0"/>
              </a:rPr>
              <a:t>Множество действительных чисел</a:t>
            </a:r>
            <a:endParaRPr lang="ru-RU" sz="3400" dirty="0">
              <a:solidFill>
                <a:schemeClr val="bg1"/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1909765" y="1914525"/>
            <a:ext cx="5324475" cy="0"/>
          </a:xfrm>
          <a:prstGeom prst="line">
            <a:avLst/>
          </a:prstGeom>
          <a:ln>
            <a:solidFill>
              <a:schemeClr val="bg2">
                <a:lumMod val="90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7379937" y="4802175"/>
            <a:ext cx="1774601" cy="347122"/>
            <a:chOff x="7371843" y="4796378"/>
            <a:chExt cx="1774601" cy="347122"/>
          </a:xfrm>
        </p:grpSpPr>
        <p:sp>
          <p:nvSpPr>
            <p:cNvPr id="9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900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3736"/>
            <a:ext cx="9144000" cy="989132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7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903784" y="290951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effectLst/>
                <a:latin typeface="+mj-lt"/>
                <a:cs typeface="Times New Roman" pitchFamily="18" charset="0"/>
              </a:rPr>
              <a:t>Найти среди данных чисел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иррациональные</a:t>
            </a:r>
            <a:r>
              <a:rPr lang="ru-RU" sz="2400" dirty="0" smtClean="0">
                <a:effectLst/>
                <a:latin typeface="+mj-lt"/>
                <a:cs typeface="Times New Roman" pitchFamily="18" charset="0"/>
              </a:rPr>
              <a:t>.</a:t>
            </a:r>
            <a:endParaRPr lang="ru-RU" sz="2400" dirty="0">
              <a:effectLst/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4103" y="1601698"/>
                <a:ext cx="7474323" cy="1139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3200" dirty="0" smtClean="0"/>
                  <a:t>а) </a:t>
                </a:r>
                <a14:m>
                  <m:oMath xmlns:m="http://schemas.openxmlformats.org/officeDocument/2006/math">
                    <m:r>
                      <a:rPr lang="en-US" sz="3200" b="0" i="0" spc="15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200" b="0" i="0" spc="150" dirty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ru-RU" sz="3200" i="1" spc="150" dirty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pc="150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3200" i="1" spc="15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200" b="0" i="1" spc="150" dirty="0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sz="3200" b="0" i="0" spc="150" dirty="0" smtClean="0">
                        <a:latin typeface="Cambria Math" panose="02040503050406030204" pitchFamily="18" charset="0"/>
                      </a:rPr>
                      <m:t>; 0,65; 3,04</m:t>
                    </m:r>
                    <m:d>
                      <m:dPr>
                        <m:ctrlPr>
                          <a:rPr lang="en-US" sz="3200" b="0" i="1" spc="150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0" spc="15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3200" b="0" i="0" spc="150" dirty="0" smtClean="0">
                        <a:latin typeface="Cambria Math" panose="02040503050406030204" pitchFamily="18" charset="0"/>
                      </a:rPr>
                      <m:t>; 2</m:t>
                    </m:r>
                    <m:rad>
                      <m:radPr>
                        <m:degHide m:val="on"/>
                        <m:ctrlPr>
                          <a:rPr lang="en-US" sz="3200" b="0" i="1" spc="150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spc="15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3200" b="0" i="1" spc="150" dirty="0" smtClean="0">
                        <a:latin typeface="Cambria Math" panose="02040503050406030204" pitchFamily="18" charset="0"/>
                      </a:rPr>
                      <m:t>; −136; </m:t>
                    </m:r>
                    <m:r>
                      <a:rPr lang="en-US" sz="3200" b="0" i="1" spc="1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sz="3200" spc="150" dirty="0" smtClean="0"/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101" y="1601698"/>
                <a:ext cx="7474323" cy="1051955"/>
              </a:xfrm>
              <a:prstGeom prst="rect">
                <a:avLst/>
              </a:prstGeom>
              <a:blipFill rotWithShape="0">
                <a:blip r:embed="rId4"/>
                <a:stretch>
                  <a:fillRect l="-2121" r="-1958" b="-87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03785" y="2946648"/>
                <a:ext cx="7484641" cy="903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3200" dirty="0" smtClean="0"/>
                  <a:t>б) 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spc="150" dirty="0" smtClean="0"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3200" b="0" i="1" spc="150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spc="15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0" i="1" spc="150" dirty="0" smtClean="0">
                        <a:latin typeface="Cambria Math" panose="02040503050406030204" pitchFamily="18" charset="0"/>
                      </a:rPr>
                      <m:t> 27,3</m:t>
                    </m:r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0" i="1" spc="150" dirty="0" smtClean="0">
                        <a:latin typeface="Cambria Math" panose="02040503050406030204" pitchFamily="18" charset="0"/>
                      </a:rPr>
                      <m:t> −1,4</m:t>
                    </m:r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0" i="1" spc="150" dirty="0" smtClean="0">
                        <a:latin typeface="Cambria Math" panose="02040503050406030204" pitchFamily="18" charset="0"/>
                      </a:rPr>
                      <m:t> −6</m:t>
                    </m:r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0" i="1" spc="150" dirty="0" smtClean="0">
                        <a:latin typeface="Cambria Math" panose="02040503050406030204" pitchFamily="18" charset="0"/>
                      </a:rPr>
                      <m:t> 77</m:t>
                    </m:r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3200" b="0" i="1" spc="150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ru-RU" sz="3200" i="1" spc="15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0" i="1" spc="15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spc="15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sz="3200" spc="150" dirty="0" smtClean="0"/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83" y="2946648"/>
                <a:ext cx="7484641" cy="803490"/>
              </a:xfrm>
              <a:prstGeom prst="rect">
                <a:avLst/>
              </a:prstGeom>
              <a:blipFill rotWithShape="0">
                <a:blip r:embed="rId5"/>
                <a:stretch>
                  <a:fillRect l="-2036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311708" y="1906515"/>
                <a:ext cx="1055289" cy="642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pc="15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3200" i="1" spc="15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pc="15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ru-RU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706" y="1906515"/>
                <a:ext cx="1090555" cy="64286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747497" y="1962229"/>
                <a:ext cx="5638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pc="15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ru-RU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495" y="1962228"/>
                <a:ext cx="563809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422699" y="3107271"/>
                <a:ext cx="1302151" cy="642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pc="15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  <m:rad>
                        <m:radPr>
                          <m:degHide m:val="on"/>
                          <m:ctrlPr>
                            <a:rPr lang="en-US" sz="3200" i="1" spc="15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pc="15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ru-RU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698" y="3107271"/>
                <a:ext cx="1302151" cy="64286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7494906" y="3165881"/>
                <a:ext cx="5638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pc="15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ru-RU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904" y="3165880"/>
                <a:ext cx="563809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1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" grpId="0"/>
      <p:bldP spid="3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Прямоугольник 77"/>
          <p:cNvSpPr/>
          <p:nvPr/>
        </p:nvSpPr>
        <p:spPr>
          <a:xfrm>
            <a:off x="0" y="3736"/>
            <a:ext cx="9144000" cy="989132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0898" y="273380"/>
            <a:ext cx="846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  <a:ea typeface="Open Sans Light" pitchFamily="34" charset="0"/>
                <a:cs typeface="Open Sans Light" pitchFamily="34" charset="0"/>
              </a:rPr>
              <a:t>Расположить числа</a:t>
            </a:r>
            <a:r>
              <a:rPr lang="en-US" sz="2400" dirty="0" smtClean="0">
                <a:latin typeface="+mj-lt"/>
                <a:ea typeface="Open Sans Light" pitchFamily="34" charset="0"/>
                <a:cs typeface="Open Sans Light" pitchFamily="34" charset="0"/>
              </a:rPr>
              <a:t> </a:t>
            </a:r>
            <a:r>
              <a:rPr lang="ru-RU" sz="2400" dirty="0" smtClean="0">
                <a:latin typeface="+mj-lt"/>
                <a:ea typeface="Open Sans Light" pitchFamily="34" charset="0"/>
                <a:cs typeface="Open Sans Light" pitchFamily="34" charset="0"/>
              </a:rPr>
              <a:t>в порядке возрастания</a:t>
            </a:r>
            <a:r>
              <a:rPr lang="ru-RU" sz="2400" dirty="0">
                <a:latin typeface="+mj-lt"/>
                <a:ea typeface="Open Sans Light" pitchFamily="34" charset="0"/>
                <a:cs typeface="Open Sans Light" pitchFamily="34" charset="0"/>
              </a:rPr>
              <a:t>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7379938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3520" y="1499154"/>
                <a:ext cx="7301383" cy="1432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400" dirty="0" smtClean="0"/>
                  <a:t>а)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2400" dirty="0"/>
                  <a:t> </a:t>
                </a:r>
                <a:r>
                  <a:rPr lang="ru-RU" sz="2400" dirty="0" smtClean="0"/>
                  <a:t>   </a:t>
                </a:r>
                <a:r>
                  <a:rPr lang="ru-RU" sz="2200" dirty="0" smtClean="0"/>
                  <a:t>В порядке возрастания: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−8; −5; 0;  </m:t>
                    </m:r>
                    <m:f>
                      <m:fPr>
                        <m:ctrlPr>
                          <a:rPr lang="ru-RU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; 4,7; 4</m:t>
                    </m:r>
                    <m:f>
                      <m:fPr>
                        <m:ctrlPr>
                          <a:rPr lang="ru-RU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ru-RU" sz="2400" dirty="0" smtClean="0"/>
                  <a:t>.</a:t>
                </a:r>
                <a:endParaRPr lang="ru-RU" sz="2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18" y="1499154"/>
                <a:ext cx="7301383" cy="1432636"/>
              </a:xfrm>
              <a:prstGeom prst="rect">
                <a:avLst/>
              </a:prstGeom>
              <a:blipFill rotWithShape="0">
                <a:blip r:embed="rId4"/>
                <a:stretch>
                  <a:fillRect l="-12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7544" y="3303330"/>
                <a:ext cx="8340352" cy="1428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400" dirty="0" smtClean="0"/>
                  <a:t>б)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2400" dirty="0"/>
                  <a:t> </a:t>
                </a:r>
                <a:r>
                  <a:rPr lang="ru-RU" sz="2400" dirty="0" smtClean="0"/>
                  <a:t>   </a:t>
                </a:r>
                <a:r>
                  <a:rPr lang="ru-RU" sz="2200" dirty="0" smtClean="0"/>
                  <a:t>В порядке возрастания: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−8; −5,2; 13,5; 16;110</m:t>
                    </m:r>
                    <m:f>
                      <m:fPr>
                        <m:ctrlPr>
                          <a:rPr lang="ru-RU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; 110,6</m:t>
                    </m:r>
                  </m:oMath>
                </a14:m>
                <a:r>
                  <a:rPr lang="ru-RU" sz="2400" dirty="0" smtClean="0"/>
                  <a:t>.</a:t>
                </a:r>
                <a:endParaRPr lang="ru-RU" sz="2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03329"/>
                <a:ext cx="8340352" cy="1428661"/>
              </a:xfrm>
              <a:prstGeom prst="rect">
                <a:avLst/>
              </a:prstGeom>
              <a:blipFill rotWithShape="0">
                <a:blip r:embed="rId5"/>
                <a:stretch>
                  <a:fillRect l="-11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780069" y="1618980"/>
                <a:ext cx="6639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68" y="1618979"/>
                <a:ext cx="663964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1175048" y="1618979"/>
                <a:ext cx="3465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048" y="1618978"/>
                <a:ext cx="346570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1417042" y="1541937"/>
                <a:ext cx="394660" cy="615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 smtClean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042" y="1541937"/>
                <a:ext cx="394660" cy="61574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1554136" y="1618979"/>
                <a:ext cx="3465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136" y="1618978"/>
                <a:ext cx="346570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1752386" y="1619249"/>
                <a:ext cx="4347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386" y="1619248"/>
                <a:ext cx="43473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1925671" y="1618979"/>
                <a:ext cx="3465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671" y="1618978"/>
                <a:ext cx="346570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2522464" y="1618979"/>
                <a:ext cx="3465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464" y="1618978"/>
                <a:ext cx="346570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3112114" y="1618979"/>
                <a:ext cx="3465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114" y="1618978"/>
                <a:ext cx="346570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Прямоугольник 47"/>
          <p:cNvSpPr/>
          <p:nvPr/>
        </p:nvSpPr>
        <p:spPr>
          <a:xfrm>
            <a:off x="3828505" y="1618979"/>
            <a:ext cx="266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.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2120057" y="1618979"/>
                <a:ext cx="6671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4,7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056" y="1618978"/>
                <a:ext cx="667170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2717208" y="1618979"/>
                <a:ext cx="6639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207" y="1618978"/>
                <a:ext cx="663964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3351591" y="1541938"/>
                <a:ext cx="745717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 smtClean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589" y="1541937"/>
                <a:ext cx="745717" cy="61651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1403435" y="3423942"/>
                <a:ext cx="3465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435" y="3423941"/>
                <a:ext cx="346570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1937247" y="3423942"/>
                <a:ext cx="3465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247" y="3423941"/>
                <a:ext cx="346570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2844702" y="3423942"/>
                <a:ext cx="3465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702" y="3423941"/>
                <a:ext cx="346570" cy="4616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3758727" y="3423941"/>
                <a:ext cx="3465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727" y="3423940"/>
                <a:ext cx="346570" cy="4616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4353773" y="3423941"/>
                <a:ext cx="3465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773" y="3423940"/>
                <a:ext cx="346570" cy="4616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Прямоугольник 56"/>
          <p:cNvSpPr/>
          <p:nvPr/>
        </p:nvSpPr>
        <p:spPr>
          <a:xfrm>
            <a:off x="5157100" y="3423439"/>
            <a:ext cx="266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.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779822" y="3423439"/>
                <a:ext cx="896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,2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20" y="3423438"/>
                <a:ext cx="896399" cy="4616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1602273" y="3428258"/>
                <a:ext cx="6046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271" y="3428257"/>
                <a:ext cx="604653" cy="4616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3021338" y="3423439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10,6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336" y="3423438"/>
                <a:ext cx="1007007" cy="4616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3956832" y="3422936"/>
                <a:ext cx="6639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831" y="3422935"/>
                <a:ext cx="663964" cy="4616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4542660" y="3422936"/>
                <a:ext cx="8370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3,5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659" y="3422935"/>
                <a:ext cx="837089" cy="4616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2173485" y="3357437"/>
                <a:ext cx="955711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110</m:t>
                    </m:r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 smtClean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485" y="3357437"/>
                <a:ext cx="955711" cy="613886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2" t="45846" r="46818" b="45754"/>
          <a:stretch/>
        </p:blipFill>
        <p:spPr bwMode="auto">
          <a:xfrm>
            <a:off x="4127376" y="2355726"/>
            <a:ext cx="576064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2" t="45846" r="46818" b="45754"/>
          <a:stretch/>
        </p:blipFill>
        <p:spPr bwMode="auto">
          <a:xfrm>
            <a:off x="4813875" y="2360527"/>
            <a:ext cx="576064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1" t="45846" r="48706" b="45754"/>
          <a:stretch/>
        </p:blipFill>
        <p:spPr bwMode="auto">
          <a:xfrm>
            <a:off x="5380074" y="2354166"/>
            <a:ext cx="403486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0" t="43061" r="48707" b="45754"/>
          <a:stretch/>
        </p:blipFill>
        <p:spPr bwMode="auto">
          <a:xfrm>
            <a:off x="5783561" y="2283720"/>
            <a:ext cx="374320" cy="57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6" t="43061" r="48707" b="45754"/>
          <a:stretch/>
        </p:blipFill>
        <p:spPr bwMode="auto">
          <a:xfrm>
            <a:off x="6143602" y="2259858"/>
            <a:ext cx="580479" cy="57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6" t="43061" r="48707" b="45754"/>
          <a:stretch/>
        </p:blipFill>
        <p:spPr bwMode="auto">
          <a:xfrm>
            <a:off x="6794065" y="2281979"/>
            <a:ext cx="580479" cy="57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804088" y="1659443"/>
                <a:ext cx="1250920" cy="393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12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ru-RU" sz="12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ru-RU" sz="12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2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=4,769230…</m:t>
                    </m:r>
                  </m:oMath>
                </a14:m>
                <a:r>
                  <a:rPr 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endPara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088" y="1659442"/>
                <a:ext cx="1250920" cy="393121"/>
              </a:xfrm>
              <a:prstGeom prst="rect">
                <a:avLst/>
              </a:prstGeom>
              <a:blipFill rotWithShape="0">
                <a:blip r:embed="rId28"/>
                <a:stretch>
                  <a:fillRect l="-4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359955" y="1726187"/>
                <a:ext cx="12108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12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ru-RU" sz="12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,7</m:t>
                    </m:r>
                    <m:r>
                      <a:rPr lang="en-US" sz="12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&lt;4,769230…</m:t>
                    </m:r>
                  </m:oMath>
                </a14:m>
                <a:r>
                  <a:rPr 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endPara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955" y="1726186"/>
                <a:ext cx="1210844" cy="247247"/>
              </a:xfrm>
              <a:prstGeom prst="rect">
                <a:avLst/>
              </a:prstGeom>
              <a:blipFill rotWithShape="0">
                <a:blip r:embed="rId29"/>
                <a:stretch>
                  <a:fillRect l="-4523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7" t="33246" r="24788" b="59754"/>
          <a:stretch/>
        </p:blipFill>
        <p:spPr bwMode="auto">
          <a:xfrm>
            <a:off x="6575648" y="1707654"/>
            <a:ext cx="144016" cy="36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2" t="45846" r="46818" b="45754"/>
          <a:stretch/>
        </p:blipFill>
        <p:spPr bwMode="auto">
          <a:xfrm>
            <a:off x="4169745" y="4121637"/>
            <a:ext cx="576064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0" t="45003" r="46818" b="45754"/>
          <a:stretch/>
        </p:blipFill>
        <p:spPr bwMode="auto">
          <a:xfrm>
            <a:off x="4804088" y="4053966"/>
            <a:ext cx="711568" cy="47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4" t="45845" r="44526" b="42305"/>
          <a:stretch/>
        </p:blipFill>
        <p:spPr bwMode="auto">
          <a:xfrm>
            <a:off x="6804250" y="4032922"/>
            <a:ext cx="864095" cy="60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1" t="43061" r="45520" b="45754"/>
          <a:stretch/>
        </p:blipFill>
        <p:spPr bwMode="auto">
          <a:xfrm>
            <a:off x="5590565" y="4017660"/>
            <a:ext cx="665698" cy="57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6" t="43061" r="49857" b="45754"/>
          <a:stretch/>
        </p:blipFill>
        <p:spPr bwMode="auto">
          <a:xfrm>
            <a:off x="6328946" y="4018271"/>
            <a:ext cx="475302" cy="57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6" t="43061" r="45253" b="45754"/>
          <a:stretch/>
        </p:blipFill>
        <p:spPr bwMode="auto">
          <a:xfrm>
            <a:off x="7784901" y="4087455"/>
            <a:ext cx="896404" cy="57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700667" y="3431059"/>
                <a:ext cx="1572097" cy="397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12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110</m:t>
                    </m:r>
                    <m:f>
                      <m:fPr>
                        <m:ctrlPr>
                          <a:rPr lang="ru-RU" sz="12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2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2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2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110</m:t>
                    </m:r>
                    <m:f>
                      <m:fPr>
                        <m:ctrlPr>
                          <a:rPr lang="ru-RU" sz="12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ru-RU" sz="12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=110</m:t>
                    </m:r>
                    <m:r>
                      <a:rPr lang="en-US" sz="12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12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endPara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665" y="3431059"/>
                <a:ext cx="1572097" cy="397416"/>
              </a:xfrm>
              <a:prstGeom prst="rect">
                <a:avLst/>
              </a:prstGeom>
              <a:blipFill rotWithShape="0">
                <a:blip r:embed="rId30"/>
                <a:stretch>
                  <a:fillRect l="-3488" r="-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475612" y="3502889"/>
                <a:ext cx="9848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110,5</m:t>
                      </m:r>
                      <m:r>
                        <a:rPr lang="en-US" sz="12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ru-RU" sz="12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110</m:t>
                      </m:r>
                      <m:r>
                        <a:rPr lang="en-US" sz="12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1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612" y="3502888"/>
                <a:ext cx="984820" cy="276999"/>
              </a:xfrm>
              <a:prstGeom prst="rect">
                <a:avLst/>
              </a:prstGeom>
              <a:blipFill rotWithShape="0">
                <a:blip r:embed="rId31"/>
                <a:stretch>
                  <a:fillRect l="-3086" r="-30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7" t="33246" r="24788" b="59754"/>
          <a:stretch/>
        </p:blipFill>
        <p:spPr bwMode="auto">
          <a:xfrm>
            <a:off x="7896014" y="3489317"/>
            <a:ext cx="144016" cy="36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7" t="33237" r="34266" b="59763"/>
          <a:stretch/>
        </p:blipFill>
        <p:spPr bwMode="auto">
          <a:xfrm>
            <a:off x="5076056" y="1707654"/>
            <a:ext cx="936104" cy="36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422540" y="1742220"/>
                <a:ext cx="30970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ru-RU" sz="1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540" y="1742219"/>
                <a:ext cx="309700" cy="276999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Дуга 2"/>
          <p:cNvSpPr/>
          <p:nvPr/>
        </p:nvSpPr>
        <p:spPr>
          <a:xfrm>
            <a:off x="6012472" y="3449061"/>
            <a:ext cx="100411" cy="100411"/>
          </a:xfrm>
          <a:prstGeom prst="arc">
            <a:avLst>
              <a:gd name="adj1" fmla="val 5311133"/>
              <a:gd name="adj2" fmla="val 10886663"/>
            </a:avLst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17409" y="3447751"/>
                <a:ext cx="73738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7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409" y="3447751"/>
                <a:ext cx="73738" cy="107722"/>
              </a:xfrm>
              <a:prstGeom prst="rect">
                <a:avLst/>
              </a:prstGeom>
              <a:blipFill rotWithShape="0">
                <a:blip r:embed="rId33"/>
                <a:stretch>
                  <a:fillRect l="-33333" t="-5882" r="-33333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7" t="68228" r="27163" b="24772"/>
          <a:stretch/>
        </p:blipFill>
        <p:spPr bwMode="auto">
          <a:xfrm>
            <a:off x="6084168" y="3507855"/>
            <a:ext cx="57606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9" t="66794" r="20861" b="24806"/>
          <a:stretch/>
        </p:blipFill>
        <p:spPr bwMode="auto">
          <a:xfrm>
            <a:off x="6660232" y="3435846"/>
            <a:ext cx="576064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19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"/>
                            </p:stCondLst>
                            <p:childTnLst>
                              <p:par>
                                <p:cTn id="102" presetID="3" presetClass="emph" presetSubtype="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CDC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3" presetClass="emph" presetSubtype="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CDC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3" presetClass="emph" presetSubtype="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CDC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3" presetClass="emph" presetSubtype="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CDC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3" presetClass="emph" presetSubtype="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CDC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7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25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750"/>
                            </p:stCondLst>
                            <p:childTnLst>
                              <p:par>
                                <p:cTn id="184" presetID="3" presetClass="emph" presetSubtype="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CDC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500"/>
                            </p:stCondLst>
                            <p:childTnLst>
                              <p:par>
                                <p:cTn id="187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9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1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3" presetClass="emph" presetSubtype="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CDC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3" presetClass="emph" presetSubtype="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CDC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3" presetClass="emph" presetSubtype="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CDC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3" presetClass="emph" presetSubtype="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CDC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"/>
                            </p:stCondLst>
                            <p:childTnLst>
                              <p:par>
                                <p:cTn id="28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000"/>
                            </p:stCondLst>
                            <p:childTnLst>
                              <p:par>
                                <p:cTn id="2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500"/>
                            </p:stCondLst>
                            <p:childTnLst>
                              <p:par>
                                <p:cTn id="289" presetID="3" presetClass="emph" presetSubtype="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CDC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2250"/>
                            </p:stCondLst>
                            <p:childTnLst>
                              <p:par>
                                <p:cTn id="29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75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9" presetID="3" presetClass="emph" presetSubtype="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CDC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2" grpId="1"/>
      <p:bldP spid="12" grpId="2"/>
      <p:bldP spid="12" grpId="3"/>
      <p:bldP spid="41" grpId="0"/>
      <p:bldP spid="42" grpId="0"/>
      <p:bldP spid="42" grpId="1"/>
      <p:bldP spid="42" grpId="2"/>
      <p:bldP spid="42" grpId="3"/>
      <p:bldP spid="43" grpId="0"/>
      <p:bldP spid="44" grpId="0"/>
      <p:bldP spid="44" grpId="1"/>
      <p:bldP spid="44" grpId="2"/>
      <p:bldP spid="44" grpId="3"/>
      <p:bldP spid="45" grpId="0"/>
      <p:bldP spid="46" grpId="0"/>
      <p:bldP spid="47" grpId="0"/>
      <p:bldP spid="48" grpId="0"/>
      <p:bldP spid="49" grpId="0"/>
      <p:bldP spid="49" grpId="1"/>
      <p:bldP spid="49" grpId="2"/>
      <p:bldP spid="49" grpId="3"/>
      <p:bldP spid="50" grpId="0"/>
      <p:bldP spid="50" grpId="1"/>
      <p:bldP spid="50" grpId="2"/>
      <p:bldP spid="50" grpId="3"/>
      <p:bldP spid="51" grpId="0"/>
      <p:bldP spid="51" grpId="1"/>
      <p:bldP spid="51" grpId="2"/>
      <p:bldP spid="51" grpId="3"/>
      <p:bldP spid="52" grpId="0"/>
      <p:bldP spid="53" grpId="0"/>
      <p:bldP spid="54" grpId="0"/>
      <p:bldP spid="55" grpId="0"/>
      <p:bldP spid="56" grpId="0"/>
      <p:bldP spid="57" grpId="0"/>
      <p:bldP spid="58" grpId="0"/>
      <p:bldP spid="58" grpId="1"/>
      <p:bldP spid="58" grpId="2"/>
      <p:bldP spid="58" grpId="3"/>
      <p:bldP spid="59" grpId="0"/>
      <p:bldP spid="59" grpId="1"/>
      <p:bldP spid="59" grpId="2"/>
      <p:bldP spid="59" grpId="3"/>
      <p:bldP spid="60" grpId="0"/>
      <p:bldP spid="60" grpId="1"/>
      <p:bldP spid="60" grpId="2"/>
      <p:bldP spid="60" grpId="3"/>
      <p:bldP spid="61" grpId="0"/>
      <p:bldP spid="61" grpId="1"/>
      <p:bldP spid="61" grpId="2"/>
      <p:bldP spid="61" grpId="3"/>
      <p:bldP spid="62" grpId="0"/>
      <p:bldP spid="62" grpId="1"/>
      <p:bldP spid="62" grpId="2"/>
      <p:bldP spid="62" grpId="3"/>
      <p:bldP spid="63" grpId="0"/>
      <p:bldP spid="63" grpId="1"/>
      <p:bldP spid="63" grpId="2"/>
      <p:bldP spid="63" grpId="3"/>
      <p:bldP spid="15" grpId="0"/>
      <p:bldP spid="70" grpId="0"/>
      <p:bldP spid="80" grpId="0"/>
      <p:bldP spid="81" grpId="0"/>
      <p:bldP spid="2" grpId="0"/>
      <p:bldP spid="2" grpId="1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379937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430521" y="291771"/>
            <a:ext cx="20532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Множество</a:t>
            </a:r>
            <a:endParaRPr lang="ru-RU" sz="2200" dirty="0">
              <a:solidFill>
                <a:schemeClr val="accent3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5608" y="771551"/>
                <a:ext cx="378635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/>
                  <a:t>Объединением</a:t>
                </a:r>
                <a:r>
                  <a:rPr lang="en-US" sz="1600" b="1" dirty="0"/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600" dirty="0"/>
                  <a:t> </a:t>
                </a:r>
                <a:r>
                  <a:rPr lang="ru-RU" sz="1600" dirty="0" smtClean="0"/>
                  <a:t>множеств </a:t>
                </a:r>
                <a:r>
                  <a:rPr lang="en-US" sz="1600" dirty="0" smtClean="0"/>
                  <a:t>A</a:t>
                </a:r>
                <a:r>
                  <a:rPr lang="ru-RU" sz="1600" dirty="0" smtClean="0"/>
                  <a:t> и </a:t>
                </a:r>
                <a:r>
                  <a:rPr lang="en-US" sz="1600" dirty="0" smtClean="0"/>
                  <a:t>B</a:t>
                </a:r>
                <a:endParaRPr lang="ru-RU" sz="1600" dirty="0" smtClean="0"/>
              </a:p>
              <a:p>
                <a:r>
                  <a:rPr lang="ru-RU" sz="1600" dirty="0" smtClean="0"/>
                  <a:t>называется множество,</a:t>
                </a:r>
              </a:p>
              <a:p>
                <a:r>
                  <a:rPr lang="ru-RU" sz="1600" dirty="0" smtClean="0"/>
                  <a:t>состоящее из элементов,</a:t>
                </a:r>
              </a:p>
              <a:p>
                <a:r>
                  <a:rPr lang="ru-RU" sz="1600" dirty="0" smtClean="0"/>
                  <a:t>каждый из которых принадлежит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08" y="771551"/>
                <a:ext cx="3786352" cy="1077218"/>
              </a:xfrm>
              <a:prstGeom prst="rect">
                <a:avLst/>
              </a:prstGeom>
              <a:blipFill rotWithShape="0">
                <a:blip r:embed="rId4"/>
                <a:stretch>
                  <a:fillRect l="-966" t="-1705" r="-161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вал 3"/>
          <p:cNvSpPr/>
          <p:nvPr/>
        </p:nvSpPr>
        <p:spPr>
          <a:xfrm>
            <a:off x="813358" y="2394308"/>
            <a:ext cx="1296144" cy="12241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835696" y="2283719"/>
            <a:ext cx="1555724" cy="14692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15098" y="2388510"/>
            <a:ext cx="1296144" cy="1224136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837436" y="2277922"/>
            <a:ext cx="1555724" cy="1469295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64487" y="23063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A</a:t>
            </a:r>
            <a:endParaRPr lang="ru-RU" b="1" dirty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22860" y="226976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B</a:t>
            </a:r>
            <a:endParaRPr lang="ru-RU" b="1" dirty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3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animBg="1"/>
      <p:bldP spid="14" grpId="0" animBg="1"/>
      <p:bldP spid="17" grpId="0" animBg="1"/>
      <p:bldP spid="18" grpId="0" animBg="1"/>
      <p:bldP spid="5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379937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430521" y="291771"/>
            <a:ext cx="20532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Множество</a:t>
            </a:r>
            <a:endParaRPr lang="ru-RU" sz="2200" dirty="0">
              <a:solidFill>
                <a:schemeClr val="accent3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5608" y="771553"/>
                <a:ext cx="378635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/>
                  <a:t>Объединением</a:t>
                </a:r>
                <a:r>
                  <a:rPr lang="ru-RU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600" dirty="0"/>
                  <a:t> </a:t>
                </a:r>
                <a:r>
                  <a:rPr lang="ru-RU" sz="1600" dirty="0" smtClean="0"/>
                  <a:t>множеств </a:t>
                </a:r>
                <a:r>
                  <a:rPr lang="en-US" sz="1600" dirty="0" smtClean="0"/>
                  <a:t>A</a:t>
                </a:r>
                <a:r>
                  <a:rPr lang="ru-RU" sz="1600" dirty="0" smtClean="0"/>
                  <a:t> и </a:t>
                </a:r>
                <a:r>
                  <a:rPr lang="en-US" sz="1600" dirty="0" smtClean="0"/>
                  <a:t>B</a:t>
                </a:r>
                <a:endParaRPr lang="ru-RU" sz="1600" dirty="0" smtClean="0"/>
              </a:p>
              <a:p>
                <a:r>
                  <a:rPr lang="ru-RU" sz="1600" dirty="0" smtClean="0"/>
                  <a:t>называется множество,</a:t>
                </a:r>
              </a:p>
              <a:p>
                <a:r>
                  <a:rPr lang="ru-RU" sz="1600" dirty="0" smtClean="0"/>
                  <a:t>состоящее из элементов,</a:t>
                </a:r>
              </a:p>
              <a:p>
                <a:r>
                  <a:rPr lang="ru-RU" sz="1600" dirty="0" smtClean="0"/>
                  <a:t>каждый из которых принадлежит</a:t>
                </a:r>
              </a:p>
              <a:p>
                <a:r>
                  <a:rPr lang="ru-RU" sz="1600" u="sng" dirty="0"/>
                  <a:t>хотя бы одному из этих множеств</a:t>
                </a:r>
                <a:r>
                  <a:rPr lang="ru-RU" sz="1600" dirty="0"/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08" y="771551"/>
                <a:ext cx="3786352" cy="1323439"/>
              </a:xfrm>
              <a:prstGeom prst="rect">
                <a:avLst/>
              </a:prstGeom>
              <a:blipFill rotWithShape="0">
                <a:blip r:embed="rId4"/>
                <a:stretch>
                  <a:fillRect l="-966" t="-1382" r="-161" b="-5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76056" y="771550"/>
                <a:ext cx="374441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/>
                  <a:t>Пересечением</a:t>
                </a:r>
                <a:r>
                  <a:rPr lang="ru-RU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  <a:r>
                  <a:rPr lang="ru-RU" sz="1600" dirty="0" smtClean="0"/>
                  <a:t>множеств </a:t>
                </a:r>
                <a:r>
                  <a:rPr lang="en-US" sz="1600" dirty="0" smtClean="0"/>
                  <a:t>A</a:t>
                </a:r>
                <a:r>
                  <a:rPr lang="ru-RU" sz="1600" dirty="0" smtClean="0"/>
                  <a:t> и </a:t>
                </a:r>
                <a:r>
                  <a:rPr lang="en-US" sz="1600" dirty="0" smtClean="0"/>
                  <a:t>B</a:t>
                </a:r>
                <a:endParaRPr lang="ru-RU" sz="1600" dirty="0" smtClean="0"/>
              </a:p>
              <a:p>
                <a:r>
                  <a:rPr lang="ru-RU" sz="1600" dirty="0" smtClean="0"/>
                  <a:t>называется множество,</a:t>
                </a:r>
              </a:p>
              <a:p>
                <a:r>
                  <a:rPr lang="ru-RU" sz="1600" dirty="0" smtClean="0"/>
                  <a:t>состоящее из элементов,</a:t>
                </a:r>
              </a:p>
              <a:p>
                <a:r>
                  <a:rPr lang="ru-RU" sz="1600" dirty="0" smtClean="0"/>
                  <a:t>каждый из которых принадлежит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771550"/>
                <a:ext cx="3744416" cy="1077218"/>
              </a:xfrm>
              <a:prstGeom prst="rect">
                <a:avLst/>
              </a:prstGeom>
              <a:blipFill rotWithShape="0">
                <a:blip r:embed="rId5"/>
                <a:stretch>
                  <a:fillRect l="-977" t="-1705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Овал 23"/>
          <p:cNvSpPr/>
          <p:nvPr/>
        </p:nvSpPr>
        <p:spPr>
          <a:xfrm>
            <a:off x="5521143" y="2413614"/>
            <a:ext cx="1296144" cy="12241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543481" y="2303024"/>
            <a:ext cx="1555724" cy="14692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522883" y="2407816"/>
            <a:ext cx="1296144" cy="1224136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545221" y="2297228"/>
            <a:ext cx="1555724" cy="1469295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684035" y="23063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A</a:t>
            </a:r>
            <a:endParaRPr lang="ru-RU" b="1" dirty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42408" y="226976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B</a:t>
            </a:r>
            <a:endParaRPr lang="ru-RU" b="1" dirty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819047" y="2386359"/>
            <a:ext cx="1296144" cy="12241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841385" y="2275769"/>
            <a:ext cx="1555724" cy="14692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827881" y="2280366"/>
            <a:ext cx="2578100" cy="1466850"/>
          </a:xfrm>
          <a:custGeom>
            <a:avLst/>
            <a:gdLst>
              <a:gd name="connsiteX0" fmla="*/ 1149350 w 2578100"/>
              <a:gd name="connsiteY0" fmla="*/ 323850 h 1466850"/>
              <a:gd name="connsiteX1" fmla="*/ 1216025 w 2578100"/>
              <a:gd name="connsiteY1" fmla="*/ 250825 h 1466850"/>
              <a:gd name="connsiteX2" fmla="*/ 1276350 w 2578100"/>
              <a:gd name="connsiteY2" fmla="*/ 193675 h 1466850"/>
              <a:gd name="connsiteX3" fmla="*/ 1343025 w 2578100"/>
              <a:gd name="connsiteY3" fmla="*/ 142875 h 1466850"/>
              <a:gd name="connsiteX4" fmla="*/ 1444625 w 2578100"/>
              <a:gd name="connsiteY4" fmla="*/ 79375 h 1466850"/>
              <a:gd name="connsiteX5" fmla="*/ 1517650 w 2578100"/>
              <a:gd name="connsiteY5" fmla="*/ 50800 h 1466850"/>
              <a:gd name="connsiteX6" fmla="*/ 1600200 w 2578100"/>
              <a:gd name="connsiteY6" fmla="*/ 25400 h 1466850"/>
              <a:gd name="connsiteX7" fmla="*/ 1720850 w 2578100"/>
              <a:gd name="connsiteY7" fmla="*/ 3175 h 1466850"/>
              <a:gd name="connsiteX8" fmla="*/ 1831975 w 2578100"/>
              <a:gd name="connsiteY8" fmla="*/ 0 h 1466850"/>
              <a:gd name="connsiteX9" fmla="*/ 1971675 w 2578100"/>
              <a:gd name="connsiteY9" fmla="*/ 15875 h 1466850"/>
              <a:gd name="connsiteX10" fmla="*/ 2066925 w 2578100"/>
              <a:gd name="connsiteY10" fmla="*/ 47625 h 1466850"/>
              <a:gd name="connsiteX11" fmla="*/ 2181225 w 2578100"/>
              <a:gd name="connsiteY11" fmla="*/ 95250 h 1466850"/>
              <a:gd name="connsiteX12" fmla="*/ 2330450 w 2578100"/>
              <a:gd name="connsiteY12" fmla="*/ 196850 h 1466850"/>
              <a:gd name="connsiteX13" fmla="*/ 2454275 w 2578100"/>
              <a:gd name="connsiteY13" fmla="*/ 336550 h 1466850"/>
              <a:gd name="connsiteX14" fmla="*/ 2514600 w 2578100"/>
              <a:gd name="connsiteY14" fmla="*/ 438150 h 1466850"/>
              <a:gd name="connsiteX15" fmla="*/ 2559050 w 2578100"/>
              <a:gd name="connsiteY15" fmla="*/ 568325 h 1466850"/>
              <a:gd name="connsiteX16" fmla="*/ 2578100 w 2578100"/>
              <a:gd name="connsiteY16" fmla="*/ 720725 h 1466850"/>
              <a:gd name="connsiteX17" fmla="*/ 2568575 w 2578100"/>
              <a:gd name="connsiteY17" fmla="*/ 854075 h 1466850"/>
              <a:gd name="connsiteX18" fmla="*/ 2536825 w 2578100"/>
              <a:gd name="connsiteY18" fmla="*/ 965200 h 1466850"/>
              <a:gd name="connsiteX19" fmla="*/ 2498725 w 2578100"/>
              <a:gd name="connsiteY19" fmla="*/ 1060450 h 1466850"/>
              <a:gd name="connsiteX20" fmla="*/ 2438400 w 2578100"/>
              <a:gd name="connsiteY20" fmla="*/ 1152525 h 1466850"/>
              <a:gd name="connsiteX21" fmla="*/ 2352675 w 2578100"/>
              <a:gd name="connsiteY21" fmla="*/ 1254125 h 1466850"/>
              <a:gd name="connsiteX22" fmla="*/ 2251075 w 2578100"/>
              <a:gd name="connsiteY22" fmla="*/ 1333500 h 1466850"/>
              <a:gd name="connsiteX23" fmla="*/ 2136775 w 2578100"/>
              <a:gd name="connsiteY23" fmla="*/ 1387475 h 1466850"/>
              <a:gd name="connsiteX24" fmla="*/ 2006600 w 2578100"/>
              <a:gd name="connsiteY24" fmla="*/ 1438275 h 1466850"/>
              <a:gd name="connsiteX25" fmla="*/ 1876425 w 2578100"/>
              <a:gd name="connsiteY25" fmla="*/ 1466850 h 1466850"/>
              <a:gd name="connsiteX26" fmla="*/ 1730375 w 2578100"/>
              <a:gd name="connsiteY26" fmla="*/ 1466850 h 1466850"/>
              <a:gd name="connsiteX27" fmla="*/ 1593850 w 2578100"/>
              <a:gd name="connsiteY27" fmla="*/ 1435100 h 1466850"/>
              <a:gd name="connsiteX28" fmla="*/ 1466850 w 2578100"/>
              <a:gd name="connsiteY28" fmla="*/ 1397000 h 1466850"/>
              <a:gd name="connsiteX29" fmla="*/ 1333500 w 2578100"/>
              <a:gd name="connsiteY29" fmla="*/ 1323975 h 1466850"/>
              <a:gd name="connsiteX30" fmla="*/ 1244600 w 2578100"/>
              <a:gd name="connsiteY30" fmla="*/ 1238250 h 1466850"/>
              <a:gd name="connsiteX31" fmla="*/ 1162050 w 2578100"/>
              <a:gd name="connsiteY31" fmla="*/ 1155700 h 1466850"/>
              <a:gd name="connsiteX32" fmla="*/ 1139825 w 2578100"/>
              <a:gd name="connsiteY32" fmla="*/ 1120775 h 1466850"/>
              <a:gd name="connsiteX33" fmla="*/ 1063625 w 2578100"/>
              <a:gd name="connsiteY33" fmla="*/ 1187450 h 1466850"/>
              <a:gd name="connsiteX34" fmla="*/ 1016000 w 2578100"/>
              <a:gd name="connsiteY34" fmla="*/ 1225550 h 1466850"/>
              <a:gd name="connsiteX35" fmla="*/ 908050 w 2578100"/>
              <a:gd name="connsiteY35" fmla="*/ 1279525 h 1466850"/>
              <a:gd name="connsiteX36" fmla="*/ 815975 w 2578100"/>
              <a:gd name="connsiteY36" fmla="*/ 1311275 h 1466850"/>
              <a:gd name="connsiteX37" fmla="*/ 708025 w 2578100"/>
              <a:gd name="connsiteY37" fmla="*/ 1327150 h 1466850"/>
              <a:gd name="connsiteX38" fmla="*/ 596900 w 2578100"/>
              <a:gd name="connsiteY38" fmla="*/ 1333500 h 1466850"/>
              <a:gd name="connsiteX39" fmla="*/ 533400 w 2578100"/>
              <a:gd name="connsiteY39" fmla="*/ 1320800 h 1466850"/>
              <a:gd name="connsiteX40" fmla="*/ 460375 w 2578100"/>
              <a:gd name="connsiteY40" fmla="*/ 1304925 h 1466850"/>
              <a:gd name="connsiteX41" fmla="*/ 422275 w 2578100"/>
              <a:gd name="connsiteY41" fmla="*/ 1292225 h 1466850"/>
              <a:gd name="connsiteX42" fmla="*/ 371475 w 2578100"/>
              <a:gd name="connsiteY42" fmla="*/ 1273175 h 1466850"/>
              <a:gd name="connsiteX43" fmla="*/ 292100 w 2578100"/>
              <a:gd name="connsiteY43" fmla="*/ 1235075 h 1466850"/>
              <a:gd name="connsiteX44" fmla="*/ 273050 w 2578100"/>
              <a:gd name="connsiteY44" fmla="*/ 1216025 h 1466850"/>
              <a:gd name="connsiteX45" fmla="*/ 219075 w 2578100"/>
              <a:gd name="connsiteY45" fmla="*/ 1181100 h 1466850"/>
              <a:gd name="connsiteX46" fmla="*/ 180975 w 2578100"/>
              <a:gd name="connsiteY46" fmla="*/ 1146175 h 1466850"/>
              <a:gd name="connsiteX47" fmla="*/ 127000 w 2578100"/>
              <a:gd name="connsiteY47" fmla="*/ 1092200 h 1466850"/>
              <a:gd name="connsiteX48" fmla="*/ 88900 w 2578100"/>
              <a:gd name="connsiteY48" fmla="*/ 1028700 h 1466850"/>
              <a:gd name="connsiteX49" fmla="*/ 66675 w 2578100"/>
              <a:gd name="connsiteY49" fmla="*/ 984250 h 1466850"/>
              <a:gd name="connsiteX50" fmla="*/ 31750 w 2578100"/>
              <a:gd name="connsiteY50" fmla="*/ 920750 h 1466850"/>
              <a:gd name="connsiteX51" fmla="*/ 9525 w 2578100"/>
              <a:gd name="connsiteY51" fmla="*/ 841375 h 1466850"/>
              <a:gd name="connsiteX52" fmla="*/ 0 w 2578100"/>
              <a:gd name="connsiteY52" fmla="*/ 752475 h 1466850"/>
              <a:gd name="connsiteX53" fmla="*/ 3175 w 2578100"/>
              <a:gd name="connsiteY53" fmla="*/ 647700 h 1466850"/>
              <a:gd name="connsiteX54" fmla="*/ 15875 w 2578100"/>
              <a:gd name="connsiteY54" fmla="*/ 565150 h 1466850"/>
              <a:gd name="connsiteX55" fmla="*/ 41275 w 2578100"/>
              <a:gd name="connsiteY55" fmla="*/ 498475 h 1466850"/>
              <a:gd name="connsiteX56" fmla="*/ 66675 w 2578100"/>
              <a:gd name="connsiteY56" fmla="*/ 444500 h 1466850"/>
              <a:gd name="connsiteX57" fmla="*/ 117475 w 2578100"/>
              <a:gd name="connsiteY57" fmla="*/ 365125 h 1466850"/>
              <a:gd name="connsiteX58" fmla="*/ 193675 w 2578100"/>
              <a:gd name="connsiteY58" fmla="*/ 282575 h 1466850"/>
              <a:gd name="connsiteX59" fmla="*/ 301625 w 2578100"/>
              <a:gd name="connsiteY59" fmla="*/ 196850 h 1466850"/>
              <a:gd name="connsiteX60" fmla="*/ 419100 w 2578100"/>
              <a:gd name="connsiteY60" fmla="*/ 146050 h 1466850"/>
              <a:gd name="connsiteX61" fmla="*/ 561975 w 2578100"/>
              <a:gd name="connsiteY61" fmla="*/ 117475 h 1466850"/>
              <a:gd name="connsiteX62" fmla="*/ 708025 w 2578100"/>
              <a:gd name="connsiteY62" fmla="*/ 114300 h 1466850"/>
              <a:gd name="connsiteX63" fmla="*/ 869950 w 2578100"/>
              <a:gd name="connsiteY63" fmla="*/ 142875 h 1466850"/>
              <a:gd name="connsiteX64" fmla="*/ 1038225 w 2578100"/>
              <a:gd name="connsiteY64" fmla="*/ 231775 h 1466850"/>
              <a:gd name="connsiteX65" fmla="*/ 1149350 w 2578100"/>
              <a:gd name="connsiteY65" fmla="*/ 32385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578100" h="1466850">
                <a:moveTo>
                  <a:pt x="1149350" y="323850"/>
                </a:moveTo>
                <a:lnTo>
                  <a:pt x="1216025" y="250825"/>
                </a:lnTo>
                <a:lnTo>
                  <a:pt x="1276350" y="193675"/>
                </a:lnTo>
                <a:lnTo>
                  <a:pt x="1343025" y="142875"/>
                </a:lnTo>
                <a:lnTo>
                  <a:pt x="1444625" y="79375"/>
                </a:lnTo>
                <a:lnTo>
                  <a:pt x="1517650" y="50800"/>
                </a:lnTo>
                <a:lnTo>
                  <a:pt x="1600200" y="25400"/>
                </a:lnTo>
                <a:lnTo>
                  <a:pt x="1720850" y="3175"/>
                </a:lnTo>
                <a:lnTo>
                  <a:pt x="1831975" y="0"/>
                </a:lnTo>
                <a:lnTo>
                  <a:pt x="1971675" y="15875"/>
                </a:lnTo>
                <a:lnTo>
                  <a:pt x="2066925" y="47625"/>
                </a:lnTo>
                <a:lnTo>
                  <a:pt x="2181225" y="95250"/>
                </a:lnTo>
                <a:lnTo>
                  <a:pt x="2330450" y="196850"/>
                </a:lnTo>
                <a:lnTo>
                  <a:pt x="2454275" y="336550"/>
                </a:lnTo>
                <a:lnTo>
                  <a:pt x="2514600" y="438150"/>
                </a:lnTo>
                <a:lnTo>
                  <a:pt x="2559050" y="568325"/>
                </a:lnTo>
                <a:lnTo>
                  <a:pt x="2578100" y="720725"/>
                </a:lnTo>
                <a:lnTo>
                  <a:pt x="2568575" y="854075"/>
                </a:lnTo>
                <a:lnTo>
                  <a:pt x="2536825" y="965200"/>
                </a:lnTo>
                <a:lnTo>
                  <a:pt x="2498725" y="1060450"/>
                </a:lnTo>
                <a:lnTo>
                  <a:pt x="2438400" y="1152525"/>
                </a:lnTo>
                <a:lnTo>
                  <a:pt x="2352675" y="1254125"/>
                </a:lnTo>
                <a:lnTo>
                  <a:pt x="2251075" y="1333500"/>
                </a:lnTo>
                <a:lnTo>
                  <a:pt x="2136775" y="1387475"/>
                </a:lnTo>
                <a:lnTo>
                  <a:pt x="2006600" y="1438275"/>
                </a:lnTo>
                <a:lnTo>
                  <a:pt x="1876425" y="1466850"/>
                </a:lnTo>
                <a:lnTo>
                  <a:pt x="1730375" y="1466850"/>
                </a:lnTo>
                <a:lnTo>
                  <a:pt x="1593850" y="1435100"/>
                </a:lnTo>
                <a:lnTo>
                  <a:pt x="1466850" y="1397000"/>
                </a:lnTo>
                <a:lnTo>
                  <a:pt x="1333500" y="1323975"/>
                </a:lnTo>
                <a:lnTo>
                  <a:pt x="1244600" y="1238250"/>
                </a:lnTo>
                <a:lnTo>
                  <a:pt x="1162050" y="1155700"/>
                </a:lnTo>
                <a:lnTo>
                  <a:pt x="1139825" y="1120775"/>
                </a:lnTo>
                <a:lnTo>
                  <a:pt x="1063625" y="1187450"/>
                </a:lnTo>
                <a:lnTo>
                  <a:pt x="1016000" y="1225550"/>
                </a:lnTo>
                <a:lnTo>
                  <a:pt x="908050" y="1279525"/>
                </a:lnTo>
                <a:lnTo>
                  <a:pt x="815975" y="1311275"/>
                </a:lnTo>
                <a:lnTo>
                  <a:pt x="708025" y="1327150"/>
                </a:lnTo>
                <a:lnTo>
                  <a:pt x="596900" y="1333500"/>
                </a:lnTo>
                <a:lnTo>
                  <a:pt x="533400" y="1320800"/>
                </a:lnTo>
                <a:lnTo>
                  <a:pt x="460375" y="1304925"/>
                </a:lnTo>
                <a:lnTo>
                  <a:pt x="422275" y="1292225"/>
                </a:lnTo>
                <a:lnTo>
                  <a:pt x="371475" y="1273175"/>
                </a:lnTo>
                <a:lnTo>
                  <a:pt x="292100" y="1235075"/>
                </a:lnTo>
                <a:lnTo>
                  <a:pt x="273050" y="1216025"/>
                </a:lnTo>
                <a:lnTo>
                  <a:pt x="219075" y="1181100"/>
                </a:lnTo>
                <a:lnTo>
                  <a:pt x="180975" y="1146175"/>
                </a:lnTo>
                <a:lnTo>
                  <a:pt x="127000" y="1092200"/>
                </a:lnTo>
                <a:lnTo>
                  <a:pt x="88900" y="1028700"/>
                </a:lnTo>
                <a:lnTo>
                  <a:pt x="66675" y="984250"/>
                </a:lnTo>
                <a:lnTo>
                  <a:pt x="31750" y="920750"/>
                </a:lnTo>
                <a:lnTo>
                  <a:pt x="9525" y="841375"/>
                </a:lnTo>
                <a:lnTo>
                  <a:pt x="0" y="752475"/>
                </a:lnTo>
                <a:cubicBezTo>
                  <a:pt x="1058" y="717550"/>
                  <a:pt x="2117" y="682625"/>
                  <a:pt x="3175" y="647700"/>
                </a:cubicBezTo>
                <a:lnTo>
                  <a:pt x="15875" y="565150"/>
                </a:lnTo>
                <a:lnTo>
                  <a:pt x="41275" y="498475"/>
                </a:lnTo>
                <a:lnTo>
                  <a:pt x="66675" y="444500"/>
                </a:lnTo>
                <a:lnTo>
                  <a:pt x="117475" y="365125"/>
                </a:lnTo>
                <a:lnTo>
                  <a:pt x="193675" y="282575"/>
                </a:lnTo>
                <a:lnTo>
                  <a:pt x="301625" y="196850"/>
                </a:lnTo>
                <a:lnTo>
                  <a:pt x="419100" y="146050"/>
                </a:lnTo>
                <a:lnTo>
                  <a:pt x="561975" y="117475"/>
                </a:lnTo>
                <a:lnTo>
                  <a:pt x="708025" y="114300"/>
                </a:lnTo>
                <a:lnTo>
                  <a:pt x="869950" y="142875"/>
                </a:lnTo>
                <a:lnTo>
                  <a:pt x="1038225" y="231775"/>
                </a:lnTo>
                <a:lnTo>
                  <a:pt x="1149350" y="32385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>
            <a:off x="820787" y="2388726"/>
            <a:ext cx="1296144" cy="1224136"/>
          </a:xfrm>
          <a:prstGeom prst="arc">
            <a:avLst>
              <a:gd name="adj1" fmla="val 2387973"/>
              <a:gd name="adj2" fmla="val 19360012"/>
            </a:avLst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>
            <a:off x="1843125" y="2278136"/>
            <a:ext cx="1555724" cy="1469295"/>
          </a:xfrm>
          <a:prstGeom prst="arc">
            <a:avLst>
              <a:gd name="adj1" fmla="val 12670716"/>
              <a:gd name="adj2" fmla="val 9028587"/>
            </a:avLst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964487" y="23063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A</a:t>
            </a:r>
            <a:endParaRPr lang="ru-RU" b="1" dirty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22860" y="226976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B</a:t>
            </a:r>
            <a:endParaRPr lang="ru-RU" b="1" dirty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30" grpId="0"/>
      <p:bldP spid="31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379937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430521" y="291771"/>
            <a:ext cx="20532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Множество</a:t>
            </a:r>
            <a:endParaRPr lang="ru-RU" sz="2200" dirty="0">
              <a:solidFill>
                <a:schemeClr val="accent3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5608" y="771553"/>
                <a:ext cx="385836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/>
                  <a:t>Объединением</a:t>
                </a:r>
                <a:r>
                  <a:rPr lang="en-US" sz="16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600" dirty="0" smtClean="0"/>
                  <a:t> множеств </a:t>
                </a:r>
                <a:r>
                  <a:rPr lang="en-US" sz="1600" dirty="0" smtClean="0"/>
                  <a:t>A</a:t>
                </a:r>
                <a:r>
                  <a:rPr lang="ru-RU" sz="1600" dirty="0" smtClean="0"/>
                  <a:t> и </a:t>
                </a:r>
                <a:r>
                  <a:rPr lang="en-US" sz="1600" dirty="0" smtClean="0"/>
                  <a:t>B</a:t>
                </a:r>
                <a:endParaRPr lang="ru-RU" sz="1600" dirty="0" smtClean="0"/>
              </a:p>
              <a:p>
                <a:r>
                  <a:rPr lang="ru-RU" sz="1600" dirty="0" smtClean="0"/>
                  <a:t>называется множество,</a:t>
                </a:r>
              </a:p>
              <a:p>
                <a:r>
                  <a:rPr lang="ru-RU" sz="1600" dirty="0" smtClean="0"/>
                  <a:t>состоящее из элементов,</a:t>
                </a:r>
              </a:p>
              <a:p>
                <a:r>
                  <a:rPr lang="ru-RU" sz="1600" dirty="0" smtClean="0"/>
                  <a:t>каждый из которых принадлежит</a:t>
                </a:r>
              </a:p>
              <a:p>
                <a:r>
                  <a:rPr lang="ru-RU" sz="1600" u="sng" dirty="0"/>
                  <a:t>хотя бы одному из этих множеств</a:t>
                </a:r>
                <a:r>
                  <a:rPr lang="ru-RU" sz="1600" dirty="0"/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08" y="771551"/>
                <a:ext cx="3858360" cy="1323439"/>
              </a:xfrm>
              <a:prstGeom prst="rect">
                <a:avLst/>
              </a:prstGeom>
              <a:blipFill rotWithShape="0">
                <a:blip r:embed="rId4"/>
                <a:stretch>
                  <a:fillRect l="-948" t="-1382" b="-5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76056" y="771551"/>
                <a:ext cx="382984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/>
                  <a:t>Пересечением</a:t>
                </a:r>
                <a:r>
                  <a:rPr lang="ru-RU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ru-RU" sz="1600" dirty="0" smtClean="0"/>
                  <a:t>множеств </a:t>
                </a:r>
                <a:r>
                  <a:rPr lang="en-US" sz="1600" dirty="0" smtClean="0"/>
                  <a:t>A</a:t>
                </a:r>
                <a:r>
                  <a:rPr lang="ru-RU" sz="1600" dirty="0" smtClean="0"/>
                  <a:t> и </a:t>
                </a:r>
                <a:r>
                  <a:rPr lang="en-US" sz="1600" dirty="0" smtClean="0"/>
                  <a:t>B</a:t>
                </a:r>
                <a:endParaRPr lang="ru-RU" sz="1600" dirty="0" smtClean="0"/>
              </a:p>
              <a:p>
                <a:r>
                  <a:rPr lang="ru-RU" sz="1600" dirty="0" smtClean="0"/>
                  <a:t>называется множество,</a:t>
                </a:r>
              </a:p>
              <a:p>
                <a:r>
                  <a:rPr lang="ru-RU" sz="1600" dirty="0" smtClean="0"/>
                  <a:t>состоящее из элементов,</a:t>
                </a:r>
              </a:p>
              <a:p>
                <a:r>
                  <a:rPr lang="ru-RU" sz="1600" dirty="0" smtClean="0"/>
                  <a:t>каждый из которых принадлежит</a:t>
                </a:r>
              </a:p>
              <a:p>
                <a:r>
                  <a:rPr lang="ru-RU" sz="1600" u="sng" dirty="0"/>
                  <a:t>и множеству </a:t>
                </a:r>
                <a:r>
                  <a:rPr lang="en-US" sz="1600" u="sng" dirty="0"/>
                  <a:t>A</a:t>
                </a:r>
                <a:r>
                  <a:rPr lang="ru-RU" sz="1600" u="sng" dirty="0"/>
                  <a:t>,</a:t>
                </a:r>
                <a:r>
                  <a:rPr lang="en-US" sz="1600" u="sng" dirty="0"/>
                  <a:t> </a:t>
                </a:r>
                <a:r>
                  <a:rPr lang="ru-RU" sz="1600" u="sng" dirty="0"/>
                  <a:t>и множеству </a:t>
                </a:r>
                <a:r>
                  <a:rPr lang="en-US" sz="1600" u="sng" dirty="0"/>
                  <a:t>B</a:t>
                </a:r>
                <a:r>
                  <a:rPr lang="ru-RU" sz="1600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771550"/>
                <a:ext cx="3829840" cy="1323439"/>
              </a:xfrm>
              <a:prstGeom prst="rect">
                <a:avLst/>
              </a:prstGeom>
              <a:blipFill rotWithShape="0">
                <a:blip r:embed="rId5"/>
                <a:stretch>
                  <a:fillRect l="-955" t="-1382" b="-5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Овал 26"/>
          <p:cNvSpPr/>
          <p:nvPr/>
        </p:nvSpPr>
        <p:spPr>
          <a:xfrm>
            <a:off x="5521143" y="2405450"/>
            <a:ext cx="1296144" cy="12241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543481" y="2294860"/>
            <a:ext cx="1555724" cy="14692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6543731" y="2623373"/>
            <a:ext cx="280987" cy="783432"/>
          </a:xfrm>
          <a:custGeom>
            <a:avLst/>
            <a:gdLst>
              <a:gd name="connsiteX0" fmla="*/ 133350 w 280987"/>
              <a:gd name="connsiteY0" fmla="*/ 0 h 783432"/>
              <a:gd name="connsiteX1" fmla="*/ 233362 w 280987"/>
              <a:gd name="connsiteY1" fmla="*/ 166688 h 783432"/>
              <a:gd name="connsiteX2" fmla="*/ 257175 w 280987"/>
              <a:gd name="connsiteY2" fmla="*/ 233363 h 783432"/>
              <a:gd name="connsiteX3" fmla="*/ 264319 w 280987"/>
              <a:gd name="connsiteY3" fmla="*/ 295275 h 783432"/>
              <a:gd name="connsiteX4" fmla="*/ 280987 w 280987"/>
              <a:gd name="connsiteY4" fmla="*/ 342900 h 783432"/>
              <a:gd name="connsiteX5" fmla="*/ 271462 w 280987"/>
              <a:gd name="connsiteY5" fmla="*/ 419100 h 783432"/>
              <a:gd name="connsiteX6" fmla="*/ 259556 w 280987"/>
              <a:gd name="connsiteY6" fmla="*/ 531019 h 783432"/>
              <a:gd name="connsiteX7" fmla="*/ 209550 w 280987"/>
              <a:gd name="connsiteY7" fmla="*/ 654844 h 783432"/>
              <a:gd name="connsiteX8" fmla="*/ 166687 w 280987"/>
              <a:gd name="connsiteY8" fmla="*/ 738188 h 783432"/>
              <a:gd name="connsiteX9" fmla="*/ 128587 w 280987"/>
              <a:gd name="connsiteY9" fmla="*/ 783432 h 783432"/>
              <a:gd name="connsiteX10" fmla="*/ 111919 w 280987"/>
              <a:gd name="connsiteY10" fmla="*/ 783432 h 783432"/>
              <a:gd name="connsiteX11" fmla="*/ 78581 w 280987"/>
              <a:gd name="connsiteY11" fmla="*/ 726282 h 783432"/>
              <a:gd name="connsiteX12" fmla="*/ 26194 w 280987"/>
              <a:gd name="connsiteY12" fmla="*/ 576263 h 783432"/>
              <a:gd name="connsiteX13" fmla="*/ 0 w 280987"/>
              <a:gd name="connsiteY13" fmla="*/ 435769 h 783432"/>
              <a:gd name="connsiteX14" fmla="*/ 4762 w 280987"/>
              <a:gd name="connsiteY14" fmla="*/ 338138 h 783432"/>
              <a:gd name="connsiteX15" fmla="*/ 23812 w 280987"/>
              <a:gd name="connsiteY15" fmla="*/ 223838 h 783432"/>
              <a:gd name="connsiteX16" fmla="*/ 64294 w 280987"/>
              <a:gd name="connsiteY16" fmla="*/ 100013 h 783432"/>
              <a:gd name="connsiteX17" fmla="*/ 133350 w 280987"/>
              <a:gd name="connsiteY17" fmla="*/ 0 h 78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987" h="783432">
                <a:moveTo>
                  <a:pt x="133350" y="0"/>
                </a:moveTo>
                <a:lnTo>
                  <a:pt x="233362" y="166688"/>
                </a:lnTo>
                <a:lnTo>
                  <a:pt x="257175" y="233363"/>
                </a:lnTo>
                <a:lnTo>
                  <a:pt x="264319" y="295275"/>
                </a:lnTo>
                <a:lnTo>
                  <a:pt x="280987" y="342900"/>
                </a:lnTo>
                <a:lnTo>
                  <a:pt x="271462" y="419100"/>
                </a:lnTo>
                <a:lnTo>
                  <a:pt x="259556" y="531019"/>
                </a:lnTo>
                <a:lnTo>
                  <a:pt x="209550" y="654844"/>
                </a:lnTo>
                <a:lnTo>
                  <a:pt x="166687" y="738188"/>
                </a:lnTo>
                <a:lnTo>
                  <a:pt x="128587" y="783432"/>
                </a:lnTo>
                <a:lnTo>
                  <a:pt x="111919" y="783432"/>
                </a:lnTo>
                <a:lnTo>
                  <a:pt x="78581" y="726282"/>
                </a:lnTo>
                <a:lnTo>
                  <a:pt x="26194" y="576263"/>
                </a:lnTo>
                <a:lnTo>
                  <a:pt x="0" y="435769"/>
                </a:lnTo>
                <a:lnTo>
                  <a:pt x="4762" y="338138"/>
                </a:lnTo>
                <a:lnTo>
                  <a:pt x="23812" y="223838"/>
                </a:lnTo>
                <a:lnTo>
                  <a:pt x="64294" y="100013"/>
                </a:lnTo>
                <a:lnTo>
                  <a:pt x="133350" y="0"/>
                </a:lnTo>
                <a:close/>
              </a:path>
            </a:pathLst>
          </a:custGeom>
          <a:pattFill prst="wdDnDiag">
            <a:fgClr>
              <a:srgbClr val="4F81BD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522883" y="2399652"/>
            <a:ext cx="1296144" cy="1224136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545221" y="2289064"/>
            <a:ext cx="1555724" cy="1469295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19047" y="2386359"/>
            <a:ext cx="1296144" cy="12241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841385" y="2275769"/>
            <a:ext cx="1555724" cy="14692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827881" y="2280366"/>
            <a:ext cx="2578100" cy="1466850"/>
          </a:xfrm>
          <a:custGeom>
            <a:avLst/>
            <a:gdLst>
              <a:gd name="connsiteX0" fmla="*/ 1149350 w 2578100"/>
              <a:gd name="connsiteY0" fmla="*/ 323850 h 1466850"/>
              <a:gd name="connsiteX1" fmla="*/ 1216025 w 2578100"/>
              <a:gd name="connsiteY1" fmla="*/ 250825 h 1466850"/>
              <a:gd name="connsiteX2" fmla="*/ 1276350 w 2578100"/>
              <a:gd name="connsiteY2" fmla="*/ 193675 h 1466850"/>
              <a:gd name="connsiteX3" fmla="*/ 1343025 w 2578100"/>
              <a:gd name="connsiteY3" fmla="*/ 142875 h 1466850"/>
              <a:gd name="connsiteX4" fmla="*/ 1444625 w 2578100"/>
              <a:gd name="connsiteY4" fmla="*/ 79375 h 1466850"/>
              <a:gd name="connsiteX5" fmla="*/ 1517650 w 2578100"/>
              <a:gd name="connsiteY5" fmla="*/ 50800 h 1466850"/>
              <a:gd name="connsiteX6" fmla="*/ 1600200 w 2578100"/>
              <a:gd name="connsiteY6" fmla="*/ 25400 h 1466850"/>
              <a:gd name="connsiteX7" fmla="*/ 1720850 w 2578100"/>
              <a:gd name="connsiteY7" fmla="*/ 3175 h 1466850"/>
              <a:gd name="connsiteX8" fmla="*/ 1831975 w 2578100"/>
              <a:gd name="connsiteY8" fmla="*/ 0 h 1466850"/>
              <a:gd name="connsiteX9" fmla="*/ 1971675 w 2578100"/>
              <a:gd name="connsiteY9" fmla="*/ 15875 h 1466850"/>
              <a:gd name="connsiteX10" fmla="*/ 2066925 w 2578100"/>
              <a:gd name="connsiteY10" fmla="*/ 47625 h 1466850"/>
              <a:gd name="connsiteX11" fmla="*/ 2181225 w 2578100"/>
              <a:gd name="connsiteY11" fmla="*/ 95250 h 1466850"/>
              <a:gd name="connsiteX12" fmla="*/ 2330450 w 2578100"/>
              <a:gd name="connsiteY12" fmla="*/ 196850 h 1466850"/>
              <a:gd name="connsiteX13" fmla="*/ 2454275 w 2578100"/>
              <a:gd name="connsiteY13" fmla="*/ 336550 h 1466850"/>
              <a:gd name="connsiteX14" fmla="*/ 2514600 w 2578100"/>
              <a:gd name="connsiteY14" fmla="*/ 438150 h 1466850"/>
              <a:gd name="connsiteX15" fmla="*/ 2559050 w 2578100"/>
              <a:gd name="connsiteY15" fmla="*/ 568325 h 1466850"/>
              <a:gd name="connsiteX16" fmla="*/ 2578100 w 2578100"/>
              <a:gd name="connsiteY16" fmla="*/ 720725 h 1466850"/>
              <a:gd name="connsiteX17" fmla="*/ 2568575 w 2578100"/>
              <a:gd name="connsiteY17" fmla="*/ 854075 h 1466850"/>
              <a:gd name="connsiteX18" fmla="*/ 2536825 w 2578100"/>
              <a:gd name="connsiteY18" fmla="*/ 965200 h 1466850"/>
              <a:gd name="connsiteX19" fmla="*/ 2498725 w 2578100"/>
              <a:gd name="connsiteY19" fmla="*/ 1060450 h 1466850"/>
              <a:gd name="connsiteX20" fmla="*/ 2438400 w 2578100"/>
              <a:gd name="connsiteY20" fmla="*/ 1152525 h 1466850"/>
              <a:gd name="connsiteX21" fmla="*/ 2352675 w 2578100"/>
              <a:gd name="connsiteY21" fmla="*/ 1254125 h 1466850"/>
              <a:gd name="connsiteX22" fmla="*/ 2251075 w 2578100"/>
              <a:gd name="connsiteY22" fmla="*/ 1333500 h 1466850"/>
              <a:gd name="connsiteX23" fmla="*/ 2136775 w 2578100"/>
              <a:gd name="connsiteY23" fmla="*/ 1387475 h 1466850"/>
              <a:gd name="connsiteX24" fmla="*/ 2006600 w 2578100"/>
              <a:gd name="connsiteY24" fmla="*/ 1438275 h 1466850"/>
              <a:gd name="connsiteX25" fmla="*/ 1876425 w 2578100"/>
              <a:gd name="connsiteY25" fmla="*/ 1466850 h 1466850"/>
              <a:gd name="connsiteX26" fmla="*/ 1730375 w 2578100"/>
              <a:gd name="connsiteY26" fmla="*/ 1466850 h 1466850"/>
              <a:gd name="connsiteX27" fmla="*/ 1593850 w 2578100"/>
              <a:gd name="connsiteY27" fmla="*/ 1435100 h 1466850"/>
              <a:gd name="connsiteX28" fmla="*/ 1466850 w 2578100"/>
              <a:gd name="connsiteY28" fmla="*/ 1397000 h 1466850"/>
              <a:gd name="connsiteX29" fmla="*/ 1333500 w 2578100"/>
              <a:gd name="connsiteY29" fmla="*/ 1323975 h 1466850"/>
              <a:gd name="connsiteX30" fmla="*/ 1244600 w 2578100"/>
              <a:gd name="connsiteY30" fmla="*/ 1238250 h 1466850"/>
              <a:gd name="connsiteX31" fmla="*/ 1162050 w 2578100"/>
              <a:gd name="connsiteY31" fmla="*/ 1155700 h 1466850"/>
              <a:gd name="connsiteX32" fmla="*/ 1139825 w 2578100"/>
              <a:gd name="connsiteY32" fmla="*/ 1120775 h 1466850"/>
              <a:gd name="connsiteX33" fmla="*/ 1063625 w 2578100"/>
              <a:gd name="connsiteY33" fmla="*/ 1187450 h 1466850"/>
              <a:gd name="connsiteX34" fmla="*/ 1016000 w 2578100"/>
              <a:gd name="connsiteY34" fmla="*/ 1225550 h 1466850"/>
              <a:gd name="connsiteX35" fmla="*/ 908050 w 2578100"/>
              <a:gd name="connsiteY35" fmla="*/ 1279525 h 1466850"/>
              <a:gd name="connsiteX36" fmla="*/ 815975 w 2578100"/>
              <a:gd name="connsiteY36" fmla="*/ 1311275 h 1466850"/>
              <a:gd name="connsiteX37" fmla="*/ 708025 w 2578100"/>
              <a:gd name="connsiteY37" fmla="*/ 1327150 h 1466850"/>
              <a:gd name="connsiteX38" fmla="*/ 596900 w 2578100"/>
              <a:gd name="connsiteY38" fmla="*/ 1333500 h 1466850"/>
              <a:gd name="connsiteX39" fmla="*/ 533400 w 2578100"/>
              <a:gd name="connsiteY39" fmla="*/ 1320800 h 1466850"/>
              <a:gd name="connsiteX40" fmla="*/ 460375 w 2578100"/>
              <a:gd name="connsiteY40" fmla="*/ 1304925 h 1466850"/>
              <a:gd name="connsiteX41" fmla="*/ 422275 w 2578100"/>
              <a:gd name="connsiteY41" fmla="*/ 1292225 h 1466850"/>
              <a:gd name="connsiteX42" fmla="*/ 371475 w 2578100"/>
              <a:gd name="connsiteY42" fmla="*/ 1273175 h 1466850"/>
              <a:gd name="connsiteX43" fmla="*/ 292100 w 2578100"/>
              <a:gd name="connsiteY43" fmla="*/ 1235075 h 1466850"/>
              <a:gd name="connsiteX44" fmla="*/ 273050 w 2578100"/>
              <a:gd name="connsiteY44" fmla="*/ 1216025 h 1466850"/>
              <a:gd name="connsiteX45" fmla="*/ 219075 w 2578100"/>
              <a:gd name="connsiteY45" fmla="*/ 1181100 h 1466850"/>
              <a:gd name="connsiteX46" fmla="*/ 180975 w 2578100"/>
              <a:gd name="connsiteY46" fmla="*/ 1146175 h 1466850"/>
              <a:gd name="connsiteX47" fmla="*/ 127000 w 2578100"/>
              <a:gd name="connsiteY47" fmla="*/ 1092200 h 1466850"/>
              <a:gd name="connsiteX48" fmla="*/ 88900 w 2578100"/>
              <a:gd name="connsiteY48" fmla="*/ 1028700 h 1466850"/>
              <a:gd name="connsiteX49" fmla="*/ 66675 w 2578100"/>
              <a:gd name="connsiteY49" fmla="*/ 984250 h 1466850"/>
              <a:gd name="connsiteX50" fmla="*/ 31750 w 2578100"/>
              <a:gd name="connsiteY50" fmla="*/ 920750 h 1466850"/>
              <a:gd name="connsiteX51" fmla="*/ 9525 w 2578100"/>
              <a:gd name="connsiteY51" fmla="*/ 841375 h 1466850"/>
              <a:gd name="connsiteX52" fmla="*/ 0 w 2578100"/>
              <a:gd name="connsiteY52" fmla="*/ 752475 h 1466850"/>
              <a:gd name="connsiteX53" fmla="*/ 3175 w 2578100"/>
              <a:gd name="connsiteY53" fmla="*/ 647700 h 1466850"/>
              <a:gd name="connsiteX54" fmla="*/ 15875 w 2578100"/>
              <a:gd name="connsiteY54" fmla="*/ 565150 h 1466850"/>
              <a:gd name="connsiteX55" fmla="*/ 41275 w 2578100"/>
              <a:gd name="connsiteY55" fmla="*/ 498475 h 1466850"/>
              <a:gd name="connsiteX56" fmla="*/ 66675 w 2578100"/>
              <a:gd name="connsiteY56" fmla="*/ 444500 h 1466850"/>
              <a:gd name="connsiteX57" fmla="*/ 117475 w 2578100"/>
              <a:gd name="connsiteY57" fmla="*/ 365125 h 1466850"/>
              <a:gd name="connsiteX58" fmla="*/ 193675 w 2578100"/>
              <a:gd name="connsiteY58" fmla="*/ 282575 h 1466850"/>
              <a:gd name="connsiteX59" fmla="*/ 301625 w 2578100"/>
              <a:gd name="connsiteY59" fmla="*/ 196850 h 1466850"/>
              <a:gd name="connsiteX60" fmla="*/ 419100 w 2578100"/>
              <a:gd name="connsiteY60" fmla="*/ 146050 h 1466850"/>
              <a:gd name="connsiteX61" fmla="*/ 561975 w 2578100"/>
              <a:gd name="connsiteY61" fmla="*/ 117475 h 1466850"/>
              <a:gd name="connsiteX62" fmla="*/ 708025 w 2578100"/>
              <a:gd name="connsiteY62" fmla="*/ 114300 h 1466850"/>
              <a:gd name="connsiteX63" fmla="*/ 869950 w 2578100"/>
              <a:gd name="connsiteY63" fmla="*/ 142875 h 1466850"/>
              <a:gd name="connsiteX64" fmla="*/ 1038225 w 2578100"/>
              <a:gd name="connsiteY64" fmla="*/ 231775 h 1466850"/>
              <a:gd name="connsiteX65" fmla="*/ 1149350 w 2578100"/>
              <a:gd name="connsiteY65" fmla="*/ 32385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578100" h="1466850">
                <a:moveTo>
                  <a:pt x="1149350" y="323850"/>
                </a:moveTo>
                <a:lnTo>
                  <a:pt x="1216025" y="250825"/>
                </a:lnTo>
                <a:lnTo>
                  <a:pt x="1276350" y="193675"/>
                </a:lnTo>
                <a:lnTo>
                  <a:pt x="1343025" y="142875"/>
                </a:lnTo>
                <a:lnTo>
                  <a:pt x="1444625" y="79375"/>
                </a:lnTo>
                <a:lnTo>
                  <a:pt x="1517650" y="50800"/>
                </a:lnTo>
                <a:lnTo>
                  <a:pt x="1600200" y="25400"/>
                </a:lnTo>
                <a:lnTo>
                  <a:pt x="1720850" y="3175"/>
                </a:lnTo>
                <a:lnTo>
                  <a:pt x="1831975" y="0"/>
                </a:lnTo>
                <a:lnTo>
                  <a:pt x="1971675" y="15875"/>
                </a:lnTo>
                <a:lnTo>
                  <a:pt x="2066925" y="47625"/>
                </a:lnTo>
                <a:lnTo>
                  <a:pt x="2181225" y="95250"/>
                </a:lnTo>
                <a:lnTo>
                  <a:pt x="2330450" y="196850"/>
                </a:lnTo>
                <a:lnTo>
                  <a:pt x="2454275" y="336550"/>
                </a:lnTo>
                <a:lnTo>
                  <a:pt x="2514600" y="438150"/>
                </a:lnTo>
                <a:lnTo>
                  <a:pt x="2559050" y="568325"/>
                </a:lnTo>
                <a:lnTo>
                  <a:pt x="2578100" y="720725"/>
                </a:lnTo>
                <a:lnTo>
                  <a:pt x="2568575" y="854075"/>
                </a:lnTo>
                <a:lnTo>
                  <a:pt x="2536825" y="965200"/>
                </a:lnTo>
                <a:lnTo>
                  <a:pt x="2498725" y="1060450"/>
                </a:lnTo>
                <a:lnTo>
                  <a:pt x="2438400" y="1152525"/>
                </a:lnTo>
                <a:lnTo>
                  <a:pt x="2352675" y="1254125"/>
                </a:lnTo>
                <a:lnTo>
                  <a:pt x="2251075" y="1333500"/>
                </a:lnTo>
                <a:lnTo>
                  <a:pt x="2136775" y="1387475"/>
                </a:lnTo>
                <a:lnTo>
                  <a:pt x="2006600" y="1438275"/>
                </a:lnTo>
                <a:lnTo>
                  <a:pt x="1876425" y="1466850"/>
                </a:lnTo>
                <a:lnTo>
                  <a:pt x="1730375" y="1466850"/>
                </a:lnTo>
                <a:lnTo>
                  <a:pt x="1593850" y="1435100"/>
                </a:lnTo>
                <a:lnTo>
                  <a:pt x="1466850" y="1397000"/>
                </a:lnTo>
                <a:lnTo>
                  <a:pt x="1333500" y="1323975"/>
                </a:lnTo>
                <a:lnTo>
                  <a:pt x="1244600" y="1238250"/>
                </a:lnTo>
                <a:lnTo>
                  <a:pt x="1162050" y="1155700"/>
                </a:lnTo>
                <a:lnTo>
                  <a:pt x="1139825" y="1120775"/>
                </a:lnTo>
                <a:lnTo>
                  <a:pt x="1063625" y="1187450"/>
                </a:lnTo>
                <a:lnTo>
                  <a:pt x="1016000" y="1225550"/>
                </a:lnTo>
                <a:lnTo>
                  <a:pt x="908050" y="1279525"/>
                </a:lnTo>
                <a:lnTo>
                  <a:pt x="815975" y="1311275"/>
                </a:lnTo>
                <a:lnTo>
                  <a:pt x="708025" y="1327150"/>
                </a:lnTo>
                <a:lnTo>
                  <a:pt x="596900" y="1333500"/>
                </a:lnTo>
                <a:lnTo>
                  <a:pt x="533400" y="1320800"/>
                </a:lnTo>
                <a:lnTo>
                  <a:pt x="460375" y="1304925"/>
                </a:lnTo>
                <a:lnTo>
                  <a:pt x="422275" y="1292225"/>
                </a:lnTo>
                <a:lnTo>
                  <a:pt x="371475" y="1273175"/>
                </a:lnTo>
                <a:lnTo>
                  <a:pt x="292100" y="1235075"/>
                </a:lnTo>
                <a:lnTo>
                  <a:pt x="273050" y="1216025"/>
                </a:lnTo>
                <a:lnTo>
                  <a:pt x="219075" y="1181100"/>
                </a:lnTo>
                <a:lnTo>
                  <a:pt x="180975" y="1146175"/>
                </a:lnTo>
                <a:lnTo>
                  <a:pt x="127000" y="1092200"/>
                </a:lnTo>
                <a:lnTo>
                  <a:pt x="88900" y="1028700"/>
                </a:lnTo>
                <a:lnTo>
                  <a:pt x="66675" y="984250"/>
                </a:lnTo>
                <a:lnTo>
                  <a:pt x="31750" y="920750"/>
                </a:lnTo>
                <a:lnTo>
                  <a:pt x="9525" y="841375"/>
                </a:lnTo>
                <a:lnTo>
                  <a:pt x="0" y="752475"/>
                </a:lnTo>
                <a:cubicBezTo>
                  <a:pt x="1058" y="717550"/>
                  <a:pt x="2117" y="682625"/>
                  <a:pt x="3175" y="647700"/>
                </a:cubicBezTo>
                <a:lnTo>
                  <a:pt x="15875" y="565150"/>
                </a:lnTo>
                <a:lnTo>
                  <a:pt x="41275" y="498475"/>
                </a:lnTo>
                <a:lnTo>
                  <a:pt x="66675" y="444500"/>
                </a:lnTo>
                <a:lnTo>
                  <a:pt x="117475" y="365125"/>
                </a:lnTo>
                <a:lnTo>
                  <a:pt x="193675" y="282575"/>
                </a:lnTo>
                <a:lnTo>
                  <a:pt x="301625" y="196850"/>
                </a:lnTo>
                <a:lnTo>
                  <a:pt x="419100" y="146050"/>
                </a:lnTo>
                <a:lnTo>
                  <a:pt x="561975" y="117475"/>
                </a:lnTo>
                <a:lnTo>
                  <a:pt x="708025" y="114300"/>
                </a:lnTo>
                <a:lnTo>
                  <a:pt x="869950" y="142875"/>
                </a:lnTo>
                <a:lnTo>
                  <a:pt x="1038225" y="231775"/>
                </a:lnTo>
                <a:lnTo>
                  <a:pt x="1149350" y="32385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>
            <a:off x="820787" y="2388726"/>
            <a:ext cx="1296144" cy="1224136"/>
          </a:xfrm>
          <a:prstGeom prst="arc">
            <a:avLst>
              <a:gd name="adj1" fmla="val 2387973"/>
              <a:gd name="adj2" fmla="val 19360012"/>
            </a:avLst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>
            <a:off x="1843125" y="2278136"/>
            <a:ext cx="1555724" cy="1469295"/>
          </a:xfrm>
          <a:prstGeom prst="arc">
            <a:avLst>
              <a:gd name="adj1" fmla="val 12670716"/>
              <a:gd name="adj2" fmla="val 9028587"/>
            </a:avLst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5684035" y="23063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A</a:t>
            </a:r>
            <a:endParaRPr lang="ru-RU" b="1" dirty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42408" y="226976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B</a:t>
            </a:r>
            <a:endParaRPr lang="ru-RU" b="1" dirty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64487" y="23063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A</a:t>
            </a:r>
            <a:endParaRPr lang="ru-RU" b="1" dirty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22860" y="226976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B</a:t>
            </a:r>
            <a:endParaRPr lang="ru-RU" b="1" dirty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6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Дуга 122"/>
          <p:cNvSpPr/>
          <p:nvPr/>
        </p:nvSpPr>
        <p:spPr>
          <a:xfrm flipV="1">
            <a:off x="1694061" y="2227582"/>
            <a:ext cx="5760000" cy="505616"/>
          </a:xfrm>
          <a:prstGeom prst="arc">
            <a:avLst>
              <a:gd name="adj1" fmla="val 10801095"/>
              <a:gd name="adj2" fmla="val 21598119"/>
            </a:avLst>
          </a:prstGeom>
          <a:solidFill>
            <a:srgbClr val="CDA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>
            <a:off x="4860320" y="2230509"/>
            <a:ext cx="2592000" cy="505616"/>
          </a:xfrm>
          <a:prstGeom prst="arc">
            <a:avLst>
              <a:gd name="adj1" fmla="val 10810617"/>
              <a:gd name="adj2" fmla="val 21588651"/>
            </a:avLst>
          </a:prstGeom>
          <a:solidFill>
            <a:srgbClr val="8F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-1558"/>
            <a:ext cx="9144000" cy="1133108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1660" y="303386"/>
                <a:ext cx="84606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 Light" pitchFamily="34" charset="0"/>
                      </a:rPr>
                      <m:t>ℕ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 Light" pitchFamily="34" charset="0"/>
                      </a:rPr>
                      <m:t>∪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 Light" pitchFamily="34" charset="0"/>
                      </a:rPr>
                      <m:t>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 Light" pitchFamily="34" charset="0"/>
                      </a:rPr>
                      <m:t>=</m:t>
                    </m:r>
                  </m:oMath>
                </a14:m>
                <a:r>
                  <a:rPr lang="ru-RU" sz="2800" b="0" i="0" dirty="0" smtClean="0">
                    <a:latin typeface="+mj-lt"/>
                    <a:ea typeface="Cambria Math" panose="02040503050406030204" pitchFamily="18" charset="0"/>
                    <a:cs typeface="Open Sans Light" pitchFamily="34" charset="0"/>
                  </a:rPr>
                  <a:t>?        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 Light" pitchFamily="34" charset="0"/>
                      </a:rPr>
                      <m:t>ℕ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 Light" pitchFamily="34" charset="0"/>
                      </a:rPr>
                      <m:t>∩</m:t>
                    </m:r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 Light" pitchFamily="34" charset="0"/>
                      </a:rPr>
                      <m:t>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 Light" pitchFamily="34" charset="0"/>
                      </a:rPr>
                      <m:t>=</m:t>
                    </m:r>
                  </m:oMath>
                </a14:m>
                <a:r>
                  <a:rPr lang="en-US" sz="2800" i="0" dirty="0" smtClean="0">
                    <a:latin typeface="+mj-lt"/>
                    <a:ea typeface="Cambria Math" panose="02040503050406030204" pitchFamily="18" charset="0"/>
                    <a:cs typeface="Open Sans Light" pitchFamily="34" charset="0"/>
                  </a:rPr>
                  <a:t>?</a:t>
                </a:r>
                <a:endParaRPr lang="ru-RU" sz="2800" dirty="0">
                  <a:ea typeface="Open Sans Light" pitchFamily="34" charset="0"/>
                  <a:cs typeface="Open Sans Light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60" y="303386"/>
                <a:ext cx="8460680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7379938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3" name="Прямая со стрелкой 82"/>
          <p:cNvCxnSpPr/>
          <p:nvPr/>
        </p:nvCxnSpPr>
        <p:spPr>
          <a:xfrm>
            <a:off x="1691602" y="2480525"/>
            <a:ext cx="5760800" cy="0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4571206" y="2444522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4856733" y="2444522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5145699" y="2444522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5436120" y="2444522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5724160" y="2444522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6009819" y="2444522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6300240" y="2444522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6588280" y="2444522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2550958" y="2446919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2839924" y="2446919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3130345" y="2446919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3418385" y="2446919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3704044" y="2446919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3994465" y="2446919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4282505" y="2446919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750014" y="2183655"/>
            <a:ext cx="216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1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037684" y="2183655"/>
            <a:ext cx="216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2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328105" y="2184173"/>
            <a:ext cx="216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3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616145" y="2184173"/>
            <a:ext cx="216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901804" y="2184173"/>
            <a:ext cx="216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5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192225" y="2184173"/>
            <a:ext cx="216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6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480265" y="2184173"/>
            <a:ext cx="216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7</a:t>
            </a:r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>
            <a:off x="6876320" y="2444522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7164360" y="2444522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1974878" y="2446919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263844" y="2446919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4463191" y="2184173"/>
            <a:ext cx="216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0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4083752" y="2184173"/>
            <a:ext cx="39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-1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795711" y="2182901"/>
            <a:ext cx="39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-2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505291" y="2184173"/>
            <a:ext cx="39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-3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219632" y="2184173"/>
            <a:ext cx="39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-4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931592" y="2182683"/>
            <a:ext cx="39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-5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641171" y="2184173"/>
            <a:ext cx="39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-6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352205" y="2184173"/>
            <a:ext cx="39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-7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7433855" y="2316834"/>
            <a:ext cx="144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x</a:t>
            </a:r>
            <a:endParaRPr lang="ru-RU" sz="1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992808" y="3518846"/>
                <a:ext cx="226837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 Light" pitchFamily="34" charset="0"/>
                        </a:rPr>
                        <m:t>ℕ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 Light" pitchFamily="34" charset="0"/>
                        </a:rPr>
                        <m:t>∪</m:t>
                      </m:r>
                      <m:r>
                        <a:rPr lang="en-US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 Light" pitchFamily="34" charset="0"/>
                        </a:rPr>
                        <m:t>ℤ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 Light" pitchFamily="34" charset="0"/>
                        </a:rPr>
                        <m:t>=</m:t>
                      </m:r>
                      <m:r>
                        <a:rPr lang="en-US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 Light" pitchFamily="34" charset="0"/>
                        </a:rPr>
                        <m:t>ℤ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808" y="3518845"/>
                <a:ext cx="2321276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Прямоугольник 123"/>
              <p:cNvSpPr/>
              <p:nvPr/>
            </p:nvSpPr>
            <p:spPr>
              <a:xfrm>
                <a:off x="5839570" y="3517506"/>
                <a:ext cx="232127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 Light" pitchFamily="34" charset="0"/>
                        </a:rPr>
                        <m:t>ℕ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 Light" pitchFamily="34" charset="0"/>
                        </a:rPr>
                        <m:t>∩</m:t>
                      </m:r>
                      <m:r>
                        <a:rPr lang="en-US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 Light" pitchFamily="34" charset="0"/>
                        </a:rPr>
                        <m:t>ℤ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 Light" pitchFamily="34" charset="0"/>
                        </a:rPr>
                        <m:t>=</m:t>
                      </m:r>
                      <m:r>
                        <a:rPr lang="en-US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 Light" pitchFamily="34" charset="0"/>
                        </a:rPr>
                        <m:t>ℕ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24" name="Прямоугольник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570" y="3517505"/>
                <a:ext cx="2321276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1" t="68276" r="64149" b="20524"/>
          <a:stretch/>
        </p:blipFill>
        <p:spPr bwMode="auto">
          <a:xfrm>
            <a:off x="2342295" y="3551403"/>
            <a:ext cx="86409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3" t="69646" r="13767" b="20554"/>
          <a:stretch/>
        </p:blipFill>
        <p:spPr bwMode="auto">
          <a:xfrm>
            <a:off x="7189760" y="3659780"/>
            <a:ext cx="864096" cy="5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85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7" grpId="0" animBg="1"/>
      <p:bldP spid="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22" grpId="0"/>
      <p:bldP spid="14" grpId="0"/>
      <p:bldP spid="1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31"/>
          <p:cNvCxnSpPr/>
          <p:nvPr/>
        </p:nvCxnSpPr>
        <p:spPr>
          <a:xfrm>
            <a:off x="1450607" y="3669786"/>
            <a:ext cx="5628375" cy="437394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8" idx="0"/>
          </p:cNvCxnSpPr>
          <p:nvPr/>
        </p:nvCxnSpPr>
        <p:spPr>
          <a:xfrm>
            <a:off x="1429118" y="3672814"/>
            <a:ext cx="2665679" cy="451925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7379937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1483125" y="299863"/>
            <a:ext cx="61777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Roboto Slab" pitchFamily="2" charset="0"/>
                <a:cs typeface="Open Sans" pitchFamily="34" charset="0"/>
              </a:rPr>
              <a:t>Множество действительных чисел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cxnSp>
        <p:nvCxnSpPr>
          <p:cNvPr id="27" name="Прямая со стрелкой 26"/>
          <p:cNvCxnSpPr>
            <a:endCxn id="15" idx="0"/>
          </p:cNvCxnSpPr>
          <p:nvPr/>
        </p:nvCxnSpPr>
        <p:spPr>
          <a:xfrm>
            <a:off x="1439652" y="3683058"/>
            <a:ext cx="459736" cy="441680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6" idx="0"/>
          </p:cNvCxnSpPr>
          <p:nvPr/>
        </p:nvCxnSpPr>
        <p:spPr>
          <a:xfrm flipH="1">
            <a:off x="1511660" y="2625963"/>
            <a:ext cx="612068" cy="441680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7" idx="0"/>
          </p:cNvCxnSpPr>
          <p:nvPr/>
        </p:nvCxnSpPr>
        <p:spPr>
          <a:xfrm>
            <a:off x="2123730" y="2628990"/>
            <a:ext cx="1772791" cy="438653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stCxn id="3" idx="3"/>
            <a:endCxn id="14" idx="0"/>
          </p:cNvCxnSpPr>
          <p:nvPr/>
        </p:nvCxnSpPr>
        <p:spPr>
          <a:xfrm>
            <a:off x="6156176" y="1307333"/>
            <a:ext cx="864096" cy="706241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" idx="1"/>
            <a:endCxn id="13" idx="0"/>
          </p:cNvCxnSpPr>
          <p:nvPr/>
        </p:nvCxnSpPr>
        <p:spPr>
          <a:xfrm flipH="1">
            <a:off x="2123728" y="1307333"/>
            <a:ext cx="864096" cy="706241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522921" y="4124739"/>
                <a:ext cx="2752937" cy="60725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 Натуральные числа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Скругленный 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19" y="4124738"/>
                <a:ext cx="2752937" cy="60725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Скругленный прямоугольник 17"/>
          <p:cNvSpPr/>
          <p:nvPr/>
        </p:nvSpPr>
        <p:spPr>
          <a:xfrm>
            <a:off x="3718427" y="4124739"/>
            <a:ext cx="752736" cy="60725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0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13734" y="4115409"/>
            <a:ext cx="4032448" cy="60725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Числа,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противоположные натуральным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539552" y="3067643"/>
                <a:ext cx="1944216" cy="60725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 Целые числа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Скругленный 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067642"/>
                <a:ext cx="1944216" cy="60725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Скругленный прямоугольник 16"/>
          <p:cNvSpPr/>
          <p:nvPr/>
        </p:nvSpPr>
        <p:spPr>
          <a:xfrm>
            <a:off x="2879304" y="3067643"/>
            <a:ext cx="2034430" cy="60725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Дробные числа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539552" y="2013573"/>
                <a:ext cx="3168352" cy="60725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 Рациональные числа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Скругленный 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013573"/>
                <a:ext cx="3168352" cy="607252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Скругленный прямоугольник 13"/>
          <p:cNvSpPr/>
          <p:nvPr/>
        </p:nvSpPr>
        <p:spPr>
          <a:xfrm>
            <a:off x="5436096" y="2013573"/>
            <a:ext cx="3168352" cy="60725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Иррациональные числа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кругленный прямоугольник 2"/>
              <p:cNvSpPr/>
              <p:nvPr/>
            </p:nvSpPr>
            <p:spPr>
              <a:xfrm>
                <a:off x="2987824" y="1003707"/>
                <a:ext cx="3168352" cy="60725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 Действительные числа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Скругленный 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003706"/>
                <a:ext cx="3168352" cy="607252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2700"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706211" y="2418209"/>
            <a:ext cx="26281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бесконечные непериодические дроби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07672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8" grpId="0" animBg="1"/>
      <p:bldP spid="19" grpId="0" animBg="1"/>
      <p:bldP spid="16" grpId="0" animBg="1"/>
      <p:bldP spid="17" grpId="0" animBg="1"/>
      <p:bldP spid="13" grpId="0" animBg="1"/>
      <p:bldP spid="14" grpId="0" animBg="1"/>
      <p:bldP spid="3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379937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1483125" y="299863"/>
            <a:ext cx="61777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Roboto Slab" pitchFamily="2" charset="0"/>
                <a:cs typeface="Open Sans" pitchFamily="34" charset="0"/>
              </a:rPr>
              <a:t>Множество действительных чисел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pic>
        <p:nvPicPr>
          <p:cNvPr id="2059" name="Рисунок 20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38" y="921983"/>
            <a:ext cx="8638781" cy="3907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86507" y="1059583"/>
                <a:ext cx="17963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rgbClr val="C00000"/>
                          </a:solidFill>
                          <a:effectLst>
                            <a:glow rad="127000">
                              <a:schemeClr val="bg1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ru-RU" sz="20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r>
                        <a:rPr lang="ru-RU" sz="2000" i="1" smtClean="0">
                          <a:solidFill>
                            <a:srgbClr val="C00000"/>
                          </a:solidFill>
                          <a:effectLst>
                            <a:glow rad="127000">
                              <a:schemeClr val="bg1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ru-RU" sz="20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r>
                        <a:rPr lang="ru-RU" sz="2000" i="1" smtClean="0">
                          <a:solidFill>
                            <a:srgbClr val="C00000"/>
                          </a:solidFill>
                          <a:effectLst>
                            <a:glow rad="127000">
                              <a:schemeClr val="bg1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ℚ</m:t>
                      </m:r>
                      <m:r>
                        <a:rPr lang="ru-RU" sz="20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r>
                        <a:rPr lang="ru-RU" sz="2000" i="1" smtClean="0">
                          <a:solidFill>
                            <a:srgbClr val="C00000"/>
                          </a:solidFill>
                          <a:effectLst>
                            <a:glow rad="127000">
                              <a:schemeClr val="bg1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ru-RU" sz="20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505" y="1059582"/>
                <a:ext cx="1796389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5782" t="-16000" r="-7483" b="-5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45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6.17284E-7 L 2.77778E-6 0.066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379937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430521" y="291771"/>
            <a:ext cx="20532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Множество</a:t>
            </a:r>
            <a:endParaRPr lang="ru-RU" sz="2200" dirty="0">
              <a:solidFill>
                <a:schemeClr val="accent3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521" y="627535"/>
            <a:ext cx="4861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совокупность некоторых объектов,</a:t>
            </a:r>
          </a:p>
          <a:p>
            <a:r>
              <a:rPr lang="ru-RU" sz="1600" dirty="0" smtClean="0"/>
              <a:t>объединённых по какому-либо признаку.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8" b="3813"/>
          <a:stretch/>
        </p:blipFill>
        <p:spPr>
          <a:xfrm flipH="1">
            <a:off x="430519" y="1563638"/>
            <a:ext cx="2635722" cy="1728192"/>
          </a:xfrm>
          <a:prstGeom prst="rect">
            <a:avLst/>
          </a:prstGeom>
        </p:spPr>
      </p:pic>
      <p:pic>
        <p:nvPicPr>
          <p:cNvPr id="1026" name="Picture 2" descr="http://abali.ru/wp-content/uploads/2012/10/siluety_pti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6" y="1576648"/>
            <a:ext cx="225626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637564" y="1576649"/>
            <a:ext cx="2038892" cy="1620001"/>
          </a:xfrm>
          <a:prstGeom prst="roundRect">
            <a:avLst>
              <a:gd name="adj" fmla="val 6835"/>
            </a:avLst>
          </a:prstGeom>
          <a:solidFill>
            <a:srgbClr val="F7F9F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03721" y="1581920"/>
            <a:ext cx="5068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73770" y="2512675"/>
            <a:ext cx="5068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46431" y="1960825"/>
            <a:ext cx="5068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48369" y="2224583"/>
            <a:ext cx="5068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21030" y="1634943"/>
            <a:ext cx="5068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965775" y="1914005"/>
            <a:ext cx="6671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…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4079" y="2126682"/>
            <a:ext cx="5068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00137" y="2700908"/>
                <a:ext cx="45204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ru-RU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135" y="2700908"/>
                <a:ext cx="452047" cy="553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30521" y="3638224"/>
            <a:ext cx="34934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Числовое множество</a:t>
            </a:r>
            <a:endParaRPr lang="ru-RU" sz="2200" dirty="0">
              <a:solidFill>
                <a:schemeClr val="accent3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0519" y="3973987"/>
            <a:ext cx="5533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множество, элементами которого являются числа.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4400" y="4404874"/>
                <a:ext cx="21298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ru-RU" sz="2400" b="0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={1;2;3;…}</m:t>
                      </m:r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99" y="4404874"/>
                <a:ext cx="2173095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401" r="-3081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82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14" grpId="0"/>
      <p:bldP spid="15" grpId="0"/>
      <p:bldP spid="16" grpId="0"/>
      <p:bldP spid="17" grpId="0"/>
      <p:bldP spid="18" grpId="0"/>
      <p:bldP spid="20" grpId="0"/>
      <p:bldP spid="12" grpId="0"/>
      <p:bldP spid="5" grpId="0"/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0521" y="291771"/>
            <a:ext cx="8533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effectLst/>
                <a:cs typeface="Times New Roman" pitchFamily="18" charset="0"/>
              </a:rPr>
              <a:t>Множество</a:t>
            </a:r>
            <a:r>
              <a:rPr lang="en-US" dirty="0" smtClean="0">
                <a:solidFill>
                  <a:srgbClr val="002060"/>
                </a:solidFill>
                <a:effectLst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002060"/>
                </a:solidFill>
                <a:effectLst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rgbClr val="002060"/>
                </a:solidFill>
                <a:effectLst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effectLst/>
                <a:cs typeface="Times New Roman" pitchFamily="18" charset="0"/>
              </a:rPr>
              <a:t>называют </a:t>
            </a:r>
            <a:r>
              <a:rPr lang="ru-RU" b="1" dirty="0" smtClean="0">
                <a:solidFill>
                  <a:srgbClr val="C00000"/>
                </a:solidFill>
                <a:effectLst/>
                <a:cs typeface="Times New Roman" pitchFamily="18" charset="0"/>
              </a:rPr>
              <a:t>подмножеством</a:t>
            </a:r>
            <a:r>
              <a:rPr lang="ru-RU" dirty="0" smtClean="0">
                <a:effectLst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effectLst/>
                <a:cs typeface="Times New Roman" pitchFamily="18" charset="0"/>
              </a:rPr>
              <a:t>множества </a:t>
            </a:r>
            <a:r>
              <a:rPr lang="en-US" i="1" dirty="0" smtClean="0">
                <a:solidFill>
                  <a:srgbClr val="002060"/>
                </a:solidFill>
                <a:effectLst/>
                <a:cs typeface="Times New Roman" pitchFamily="18" charset="0"/>
              </a:rPr>
              <a:t>B</a:t>
            </a:r>
            <a:r>
              <a:rPr lang="en-US" dirty="0" smtClean="0">
                <a:solidFill>
                  <a:srgbClr val="002060"/>
                </a:solidFill>
                <a:effectLst/>
                <a:cs typeface="Times New Roman" pitchFamily="18" charset="0"/>
              </a:rPr>
              <a:t>,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effectLst/>
                <a:cs typeface="Times New Roman" pitchFamily="18" charset="0"/>
              </a:rPr>
              <a:t>если каждый элемент множества </a:t>
            </a:r>
            <a:r>
              <a:rPr lang="ru-RU" i="1" dirty="0" smtClean="0">
                <a:solidFill>
                  <a:srgbClr val="002060"/>
                </a:solidFill>
                <a:effectLst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rgbClr val="002060"/>
                </a:solidFill>
                <a:effectLst/>
                <a:cs typeface="Times New Roman" pitchFamily="18" charset="0"/>
              </a:rPr>
              <a:t> является элементом множества </a:t>
            </a:r>
            <a:r>
              <a:rPr lang="en-US" i="1" dirty="0" smtClean="0">
                <a:solidFill>
                  <a:srgbClr val="002060"/>
                </a:solidFill>
                <a:effectLst/>
                <a:cs typeface="Times New Roman" pitchFamily="18" charset="0"/>
              </a:rPr>
              <a:t>B</a:t>
            </a:r>
            <a:r>
              <a:rPr lang="ru-RU" dirty="0" smtClean="0">
                <a:solidFill>
                  <a:srgbClr val="002060"/>
                </a:solidFill>
                <a:effectLst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effectLst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05417" y="1059583"/>
                <a:ext cx="13331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 smtClean="0"/>
                  <a:t>A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400" i="1" dirty="0" smtClean="0"/>
                  <a:t> B</a:t>
                </a:r>
                <a:endParaRPr lang="ru-RU" sz="2400" i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415" y="1059582"/>
                <a:ext cx="1333169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0"/>
          <a:stretch/>
        </p:blipFill>
        <p:spPr bwMode="auto">
          <a:xfrm>
            <a:off x="0" y="1635646"/>
            <a:ext cx="9144000" cy="35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0519" y="1923678"/>
                <a:ext cx="3447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Множество целых чисел </a:t>
                </a:r>
                <a14:m>
                  <m:oMath xmlns:m="http://schemas.openxmlformats.org/officeDocument/2006/math">
                    <m:r>
                      <a:rPr lang="ru-RU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ru-RU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ru-RU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19" y="1923678"/>
                <a:ext cx="3447126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593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Куб 25"/>
          <p:cNvSpPr/>
          <p:nvPr/>
        </p:nvSpPr>
        <p:spPr>
          <a:xfrm>
            <a:off x="550514" y="2819176"/>
            <a:ext cx="1476000" cy="1476000"/>
          </a:xfrm>
          <a:prstGeom prst="cub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dirty="0" smtClean="0"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Куб 26"/>
          <p:cNvSpPr/>
          <p:nvPr/>
        </p:nvSpPr>
        <p:spPr>
          <a:xfrm>
            <a:off x="1653580" y="2819176"/>
            <a:ext cx="1476000" cy="1476000"/>
          </a:xfrm>
          <a:prstGeom prst="cub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dirty="0" smtClean="0"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Куб 27"/>
          <p:cNvSpPr/>
          <p:nvPr/>
        </p:nvSpPr>
        <p:spPr>
          <a:xfrm>
            <a:off x="2762275" y="2819176"/>
            <a:ext cx="1476000" cy="1476000"/>
          </a:xfrm>
          <a:prstGeom prst="cub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dirty="0" smtClean="0"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17821" y="3457912"/>
                <a:ext cx="45204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ru-RU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19" y="3457912"/>
                <a:ext cx="452047" cy="553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12397" y="3457912"/>
                <a:ext cx="79669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ru-RU" sz="360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ru-RU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396" y="3457912"/>
                <a:ext cx="796693" cy="5539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29582" y="3454560"/>
                <a:ext cx="3751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580" y="3454560"/>
                <a:ext cx="375103" cy="55399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148066" y="3158741"/>
                <a:ext cx="1333169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ru-RU" sz="2400" i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158740"/>
                <a:ext cx="1333169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7379937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776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6" grpId="0" animBg="1"/>
      <p:bldP spid="27" grpId="0" animBg="1"/>
      <p:bldP spid="28" grpId="0" animBg="1"/>
      <p:bldP spid="19" grpId="0"/>
      <p:bldP spid="30" grpId="0"/>
      <p:bldP spid="31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8514" y="321200"/>
            <a:ext cx="8278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Представление обыкновенной дроби в виде десятичной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79937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431677" y="1062511"/>
            <a:ext cx="3924301" cy="36544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70314" y="1208402"/>
            <a:ext cx="195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>
                <a:solidFill>
                  <a:schemeClr val="accent6">
                    <a:lumMod val="50000"/>
                  </a:schemeClr>
                </a:solidFill>
                <a:ea typeface="Open Sans Light" pitchFamily="34" charset="0"/>
                <a:cs typeface="Open Sans Light" pitchFamily="34" charset="0"/>
              </a:rPr>
              <a:t>Деление</a:t>
            </a:r>
            <a:endParaRPr lang="ru-RU" dirty="0">
              <a:solidFill>
                <a:schemeClr val="accent6">
                  <a:lumMod val="50000"/>
                </a:schemeClr>
              </a:solidFill>
              <a:ea typeface="Open Sans Light" pitchFamily="34" charset="0"/>
              <a:cs typeface="Open Sans Ligh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0315" y="1858595"/>
                <a:ext cx="1491113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=0,8125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14" y="1858595"/>
                <a:ext cx="1491114" cy="6127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0314" y="2827186"/>
                <a:ext cx="1465466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=0,</m:t>
                      </m:r>
                      <m:r>
                        <a:rPr lang="en-US" b="0" i="1" smtClean="0">
                          <a:latin typeface="Cambria Math"/>
                        </a:rPr>
                        <m:t>(4</m:t>
                      </m:r>
                      <m:r>
                        <a:rPr lang="ru-RU" b="0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14" y="2827185"/>
                <a:ext cx="1465466" cy="6165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70314" y="3834305"/>
                <a:ext cx="1850186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59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ru-RU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ru-RU" b="0" i="1" smtClean="0">
                          <a:latin typeface="Cambria Math"/>
                        </a:rPr>
                        <m:t>,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5(</m:t>
                      </m:r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6)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14" y="3834304"/>
                <a:ext cx="1850186" cy="61831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458349" y="1926285"/>
            <a:ext cx="1849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002060"/>
                </a:solidFill>
              </a:rPr>
              <a:t>конечные</a:t>
            </a:r>
          </a:p>
          <a:p>
            <a:r>
              <a:rPr lang="ru-RU" sz="1400" i="1" dirty="0" smtClean="0">
                <a:solidFill>
                  <a:srgbClr val="002060"/>
                </a:solidFill>
              </a:rPr>
              <a:t>десятичные дроби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58349" y="3284633"/>
            <a:ext cx="18084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002060"/>
                </a:solidFill>
              </a:rPr>
              <a:t>бесконечные</a:t>
            </a:r>
          </a:p>
          <a:p>
            <a:r>
              <a:rPr lang="ru-RU" sz="1400" i="1" dirty="0" smtClean="0">
                <a:solidFill>
                  <a:srgbClr val="002060"/>
                </a:solidFill>
              </a:rPr>
              <a:t>периодические</a:t>
            </a:r>
          </a:p>
          <a:p>
            <a:r>
              <a:rPr lang="ru-RU" sz="1400" i="1" dirty="0" smtClean="0">
                <a:solidFill>
                  <a:srgbClr val="002060"/>
                </a:solidFill>
              </a:rPr>
              <a:t>десятичные дроби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2339982" y="2894347"/>
            <a:ext cx="108271" cy="1534616"/>
          </a:xfrm>
          <a:prstGeom prst="rightBrace">
            <a:avLst>
              <a:gd name="adj1" fmla="val 95290"/>
              <a:gd name="adj2" fmla="val 5000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2" t="20601" r="4326" b="8001"/>
          <a:stretch/>
        </p:blipFill>
        <p:spPr bwMode="auto">
          <a:xfrm>
            <a:off x="4788024" y="1062510"/>
            <a:ext cx="3888432" cy="364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33308" y="1203051"/>
            <a:ext cx="439786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</a:rPr>
              <a:t>бесконечные непериодические</a:t>
            </a:r>
          </a:p>
          <a:p>
            <a:pPr algn="ctr"/>
            <a:r>
              <a:rPr lang="ru-RU" sz="1400" i="1" dirty="0" smtClean="0">
                <a:solidFill>
                  <a:srgbClr val="002060"/>
                </a:solidFill>
              </a:rPr>
              <a:t>десятичные дроби</a:t>
            </a:r>
          </a:p>
          <a:p>
            <a:pPr algn="ctr"/>
            <a:endParaRPr lang="ru-RU" sz="1050" dirty="0" smtClean="0">
              <a:solidFill>
                <a:srgbClr val="002060"/>
              </a:solidFill>
            </a:endParaRPr>
          </a:p>
          <a:p>
            <a:pPr algn="ctr"/>
            <a:r>
              <a:rPr lang="ru-RU" sz="1050" dirty="0" smtClean="0"/>
              <a:t>бесконечная десятичная дробь, у которой нет периода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359033" y="2398078"/>
            <a:ext cx="3149024" cy="801649"/>
            <a:chOff x="5359033" y="2418173"/>
            <a:chExt cx="3149024" cy="801649"/>
          </a:xfrm>
        </p:grpSpPr>
        <p:pic>
          <p:nvPicPr>
            <p:cNvPr id="1028" name="Picture 4" descr="http://img-fotki.yandex.ru/get/5005/n0rkus.24/0_68a57_283f07fc_L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438"/>
            <a:stretch/>
          </p:blipFill>
          <p:spPr bwMode="auto">
            <a:xfrm>
              <a:off x="5359033" y="2418173"/>
              <a:ext cx="3149024" cy="801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712223" y="2497907"/>
              <a:ext cx="2160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151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  <p:bldP spid="20" grpId="0"/>
      <p:bldP spid="6" grpId="0"/>
      <p:bldP spid="29" grpId="0"/>
      <p:bldP spid="30" grpId="0"/>
      <p:bldP spid="2" grpId="0"/>
      <p:bldP spid="2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лилиния 18"/>
          <p:cNvSpPr/>
          <p:nvPr/>
        </p:nvSpPr>
        <p:spPr>
          <a:xfrm>
            <a:off x="5664426" y="2715767"/>
            <a:ext cx="3042605" cy="509799"/>
          </a:xfrm>
          <a:custGeom>
            <a:avLst/>
            <a:gdLst>
              <a:gd name="connsiteX0" fmla="*/ 3042605 w 3042605"/>
              <a:gd name="connsiteY0" fmla="*/ 0 h 509799"/>
              <a:gd name="connsiteX1" fmla="*/ 501706 w 3042605"/>
              <a:gd name="connsiteY1" fmla="*/ 0 h 509799"/>
              <a:gd name="connsiteX2" fmla="*/ 0 w 3042605"/>
              <a:gd name="connsiteY2" fmla="*/ 509799 h 509799"/>
              <a:gd name="connsiteX3" fmla="*/ 2395242 w 3042605"/>
              <a:gd name="connsiteY3" fmla="*/ 509799 h 509799"/>
              <a:gd name="connsiteX4" fmla="*/ 3042605 w 3042605"/>
              <a:gd name="connsiteY4" fmla="*/ 0 h 509799"/>
              <a:gd name="connsiteX0" fmla="*/ 3042605 w 3042605"/>
              <a:gd name="connsiteY0" fmla="*/ 0 h 509799"/>
              <a:gd name="connsiteX1" fmla="*/ 501706 w 3042605"/>
              <a:gd name="connsiteY1" fmla="*/ 0 h 509799"/>
              <a:gd name="connsiteX2" fmla="*/ 0 w 3042605"/>
              <a:gd name="connsiteY2" fmla="*/ 509799 h 509799"/>
              <a:gd name="connsiteX3" fmla="*/ 2530973 w 3042605"/>
              <a:gd name="connsiteY3" fmla="*/ 509799 h 509799"/>
              <a:gd name="connsiteX4" fmla="*/ 3042605 w 3042605"/>
              <a:gd name="connsiteY4" fmla="*/ 0 h 50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605" h="509799">
                <a:moveTo>
                  <a:pt x="3042605" y="0"/>
                </a:moveTo>
                <a:lnTo>
                  <a:pt x="501706" y="0"/>
                </a:lnTo>
                <a:lnTo>
                  <a:pt x="0" y="509799"/>
                </a:lnTo>
                <a:lnTo>
                  <a:pt x="2530973" y="509799"/>
                </a:lnTo>
                <a:lnTo>
                  <a:pt x="3042605" y="0"/>
                </a:lnTo>
                <a:close/>
              </a:path>
            </a:pathLst>
          </a:custGeom>
          <a:solidFill>
            <a:schemeClr val="bg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7379937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Куб 1"/>
          <p:cNvSpPr/>
          <p:nvPr/>
        </p:nvSpPr>
        <p:spPr>
          <a:xfrm>
            <a:off x="421356" y="2715767"/>
            <a:ext cx="5734820" cy="1994347"/>
          </a:xfrm>
          <a:prstGeom prst="cub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dirty="0" smtClean="0"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6264" y="3515946"/>
                <a:ext cx="5238160" cy="99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ru-RU" sz="1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Бесконечные непериодические десятичные дроби</a:t>
                </a:r>
              </a:p>
              <a:p>
                <a:pPr algn="ctr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ru-RU" sz="1400" i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ru-RU" sz="140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400" i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1400" b="0" i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140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400" i="1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1400" b="0" i="1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ru-RU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64" y="3515946"/>
                <a:ext cx="5238160" cy="996042"/>
              </a:xfrm>
              <a:prstGeom prst="rect">
                <a:avLst/>
              </a:prstGeom>
              <a:blipFill rotWithShape="0">
                <a:blip r:embed="rId4"/>
                <a:stretch>
                  <a:fillRect b="-6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54258" y="3151094"/>
            <a:ext cx="4881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Множество иррациональных чисел (</a:t>
            </a:r>
            <a:r>
              <a:rPr lang="en-US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</a:t>
            </a: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423316" y="1219783"/>
            <a:ext cx="5734820" cy="1994347"/>
          </a:xfrm>
          <a:prstGeom prst="cub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dirty="0" smtClean="0"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9991" y="2045550"/>
                <a:ext cx="5243068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ru-RU" sz="1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Множество целых чисел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ru-RU" sz="1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</a:p>
              <a:p>
                <a:pPr>
                  <a:spcAft>
                    <a:spcPts val="1200"/>
                  </a:spcAft>
                </a:pPr>
                <a:r>
                  <a:rPr lang="ru-RU" sz="1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Конечные десятичные дроби</a:t>
                </a:r>
              </a:p>
              <a:p>
                <a:r>
                  <a:rPr lang="ru-RU" sz="1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Бесконечные периодические десятичные дроби</a:t>
                </a:r>
                <a:endParaRPr lang="ru-RU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91" y="2045550"/>
                <a:ext cx="5243068" cy="1046440"/>
              </a:xfrm>
              <a:prstGeom prst="rect">
                <a:avLst/>
              </a:prstGeom>
              <a:blipFill rotWithShape="0">
                <a:blip r:embed="rId5"/>
                <a:stretch>
                  <a:fillRect l="-465" t="-1754" b="-7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56216" y="1655110"/>
                <a:ext cx="46045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Множество рациональны</a:t>
                </a:r>
                <a:r>
                  <a:rPr lang="ru-RU" b="1" dirty="0"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х</a:t>
                </a:r>
                <a:r>
                  <a:rPr lang="ru-RU" b="1" dirty="0" smtClean="0"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чисел (</a:t>
                </a:r>
                <a14:m>
                  <m:oMath xmlns:m="http://schemas.openxmlformats.org/officeDocument/2006/math">
                    <m:r>
                      <a:rPr lang="en-US" b="1" i="1" smtClean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𝑸</m:t>
                    </m:r>
                  </m:oMath>
                </a14:m>
                <a:r>
                  <a:rPr lang="ru-RU" b="1" dirty="0" smtClean="0"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16" y="1655110"/>
                <a:ext cx="460453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190" t="-10000" r="-1455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56176" y="1723873"/>
                <a:ext cx="2304256" cy="986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1" i="0" smtClean="0">
                              <a:latin typeface="Cambria Math"/>
                            </a:rPr>
                            <m:t>𝐦</m:t>
                          </m:r>
                        </m:num>
                        <m:den>
                          <m:r>
                            <a:rPr lang="en-US" sz="1400" b="1" i="0" smtClean="0">
                              <a:latin typeface="Cambria Math"/>
                            </a:rPr>
                            <m:t>𝐧</m:t>
                          </m:r>
                        </m:den>
                      </m:f>
                    </m:oMath>
                  </m:oMathPara>
                </a14:m>
                <a:endParaRPr lang="ru-RU" sz="1200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dirty="0" smtClean="0">
                        <a:latin typeface="Cambria Math"/>
                      </a:rPr>
                      <m:t>m</m:t>
                    </m:r>
                    <m:r>
                      <a:rPr lang="en-US" sz="1200" b="0" i="0" dirty="0" smtClean="0">
                        <a:latin typeface="Cambria Math"/>
                      </a:rPr>
                      <m:t>− </m:t>
                    </m:r>
                  </m:oMath>
                </a14:m>
                <a:r>
                  <a:rPr lang="ru-RU" sz="1200" dirty="0"/>
                  <a:t>целое</a:t>
                </a:r>
                <a:r>
                  <a:rPr lang="en-US" sz="1200" dirty="0" smtClean="0"/>
                  <a:t> </a:t>
                </a:r>
                <a:r>
                  <a:rPr lang="ru-RU" sz="1200" dirty="0" smtClean="0"/>
                  <a:t>число,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latin typeface="Cambria Math"/>
                      </a:rPr>
                      <m:t>n</m:t>
                    </m:r>
                    <m:r>
                      <a:rPr lang="en-US" sz="1200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1200" dirty="0" smtClean="0"/>
                  <a:t> </a:t>
                </a:r>
                <a:r>
                  <a:rPr lang="ru-RU" sz="1200" dirty="0" smtClean="0"/>
                  <a:t>натуральное число.</a:t>
                </a:r>
                <a:endParaRPr lang="ru-RU" sz="1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1723871"/>
                <a:ext cx="2304256" cy="986167"/>
              </a:xfrm>
              <a:prstGeom prst="rect">
                <a:avLst/>
              </a:prstGeom>
              <a:blipFill rotWithShape="1">
                <a:blip r:embed="rId7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олилиния 5"/>
          <p:cNvSpPr/>
          <p:nvPr/>
        </p:nvSpPr>
        <p:spPr>
          <a:xfrm>
            <a:off x="5663061" y="1217825"/>
            <a:ext cx="3042605" cy="509799"/>
          </a:xfrm>
          <a:custGeom>
            <a:avLst/>
            <a:gdLst>
              <a:gd name="connsiteX0" fmla="*/ 3042605 w 3042605"/>
              <a:gd name="connsiteY0" fmla="*/ 0 h 509799"/>
              <a:gd name="connsiteX1" fmla="*/ 501706 w 3042605"/>
              <a:gd name="connsiteY1" fmla="*/ 0 h 509799"/>
              <a:gd name="connsiteX2" fmla="*/ 0 w 3042605"/>
              <a:gd name="connsiteY2" fmla="*/ 509799 h 509799"/>
              <a:gd name="connsiteX3" fmla="*/ 2395242 w 3042605"/>
              <a:gd name="connsiteY3" fmla="*/ 509799 h 509799"/>
              <a:gd name="connsiteX4" fmla="*/ 3042605 w 3042605"/>
              <a:gd name="connsiteY4" fmla="*/ 0 h 509799"/>
              <a:gd name="connsiteX0" fmla="*/ 3042605 w 3042605"/>
              <a:gd name="connsiteY0" fmla="*/ 0 h 509799"/>
              <a:gd name="connsiteX1" fmla="*/ 501706 w 3042605"/>
              <a:gd name="connsiteY1" fmla="*/ 0 h 509799"/>
              <a:gd name="connsiteX2" fmla="*/ 0 w 3042605"/>
              <a:gd name="connsiteY2" fmla="*/ 509799 h 509799"/>
              <a:gd name="connsiteX3" fmla="*/ 2542879 w 3042605"/>
              <a:gd name="connsiteY3" fmla="*/ 507418 h 509799"/>
              <a:gd name="connsiteX4" fmla="*/ 3042605 w 3042605"/>
              <a:gd name="connsiteY4" fmla="*/ 0 h 509799"/>
              <a:gd name="connsiteX0" fmla="*/ 3042605 w 3042605"/>
              <a:gd name="connsiteY0" fmla="*/ 0 h 509799"/>
              <a:gd name="connsiteX1" fmla="*/ 501706 w 3042605"/>
              <a:gd name="connsiteY1" fmla="*/ 0 h 509799"/>
              <a:gd name="connsiteX2" fmla="*/ 0 w 3042605"/>
              <a:gd name="connsiteY2" fmla="*/ 509799 h 509799"/>
              <a:gd name="connsiteX3" fmla="*/ 2533354 w 3042605"/>
              <a:gd name="connsiteY3" fmla="*/ 509799 h 509799"/>
              <a:gd name="connsiteX4" fmla="*/ 3042605 w 3042605"/>
              <a:gd name="connsiteY4" fmla="*/ 0 h 50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605" h="509799">
                <a:moveTo>
                  <a:pt x="3042605" y="0"/>
                </a:moveTo>
                <a:lnTo>
                  <a:pt x="501706" y="0"/>
                </a:lnTo>
                <a:lnTo>
                  <a:pt x="0" y="509799"/>
                </a:lnTo>
                <a:lnTo>
                  <a:pt x="2533354" y="509799"/>
                </a:lnTo>
                <a:lnTo>
                  <a:pt x="3042605" y="0"/>
                </a:lnTo>
                <a:close/>
              </a:path>
            </a:pathLst>
          </a:custGeom>
          <a:solidFill>
            <a:schemeClr val="bg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0519" y="291771"/>
                <a:ext cx="827881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sz="2200" dirty="0" smtClean="0">
                    <a:solidFill>
                      <a:schemeClr val="accent3">
                        <a:lumMod val="50000"/>
                      </a:schemeClr>
                    </a:solidFill>
                    <a:effectLst/>
                    <a:latin typeface="+mj-lt"/>
                    <a:cs typeface="Times New Roman" pitchFamily="18" charset="0"/>
                  </a:rPr>
                  <a:t>Множество действительных чисел</a:t>
                </a:r>
                <a:r>
                  <a:rPr lang="en-US" sz="2200" dirty="0" smtClean="0">
                    <a:solidFill>
                      <a:schemeClr val="accent3">
                        <a:lumMod val="50000"/>
                      </a:schemeClr>
                    </a:solidFill>
                    <a:effectLst/>
                    <a:latin typeface="+mj-lt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 Math"/>
                        <a:ea typeface="Cambria Math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n-US" sz="2200" dirty="0" smtClean="0">
                    <a:solidFill>
                      <a:schemeClr val="accent3">
                        <a:lumMod val="50000"/>
                      </a:schemeClr>
                    </a:solidFill>
                    <a:effectLst/>
                    <a:latin typeface="+mj-lt"/>
                    <a:cs typeface="Times New Roman" pitchFamily="18" charset="0"/>
                  </a:rPr>
                  <a:t>)</a:t>
                </a:r>
                <a:endParaRPr lang="ru-RU" sz="2200" dirty="0">
                  <a:solidFill>
                    <a:schemeClr val="accent3">
                      <a:lumMod val="50000"/>
                    </a:schemeClr>
                  </a:solidFill>
                  <a:effectLst/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19" y="291770"/>
                <a:ext cx="8278814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957" t="-8451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6228186" y="420001"/>
            <a:ext cx="2486417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67314" y="421036"/>
                <a:ext cx="1872208" cy="4616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ℚ</m:t>
                      </m:r>
                    </m:oMath>
                  </m:oMathPara>
                </a14:m>
                <a:endParaRPr lang="ru-RU" sz="2400" i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314" y="421035"/>
                <a:ext cx="1872208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860511" y="420001"/>
                <a:ext cx="8087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ru-RU" sz="2400" i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510" y="420000"/>
                <a:ext cx="808748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300192" y="429571"/>
                <a:ext cx="8007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429570"/>
                <a:ext cx="800732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70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4" grpId="0"/>
      <p:bldP spid="16" grpId="0" animBg="1"/>
      <p:bldP spid="18" grpId="0"/>
      <p:bldP spid="6" grpId="0" animBg="1"/>
      <p:bldP spid="22" grpId="0"/>
      <p:bldP spid="8" grpId="0" animBg="1"/>
      <p:bldP spid="20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379937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000" y="546750"/>
            <a:ext cx="7200000" cy="405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186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379937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0521" y="291770"/>
                <a:ext cx="8173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sz="2000" dirty="0" smtClean="0">
                    <a:solidFill>
                      <a:schemeClr val="accent3">
                        <a:lumMod val="50000"/>
                      </a:schemeClr>
                    </a:solidFill>
                    <a:effectLst/>
                    <a:latin typeface="+mj-lt"/>
                    <a:cs typeface="Times New Roman" pitchFamily="18" charset="0"/>
                  </a:rPr>
                  <a:t>Периодическая десятичная дробь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⟶</m:t>
                    </m:r>
                  </m:oMath>
                </a14:m>
                <a:r>
                  <a:rPr lang="ru-RU" sz="2000" dirty="0" smtClean="0">
                    <a:solidFill>
                      <a:schemeClr val="accent3">
                        <a:lumMod val="50000"/>
                      </a:schemeClr>
                    </a:solidFill>
                    <a:effectLst/>
                    <a:latin typeface="+mj-lt"/>
                    <a:cs typeface="Times New Roman" pitchFamily="18" charset="0"/>
                  </a:rPr>
                  <a:t> обыкновенная дробь</a:t>
                </a:r>
                <a:endParaRPr lang="ru-RU" sz="2000" dirty="0">
                  <a:solidFill>
                    <a:schemeClr val="accent3">
                      <a:lumMod val="50000"/>
                    </a:schemeClr>
                  </a:solidFill>
                  <a:effectLst/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19" y="291770"/>
                <a:ext cx="8173929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821" t="-9231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Прямоугольник 26"/>
          <p:cNvSpPr/>
          <p:nvPr/>
        </p:nvSpPr>
        <p:spPr>
          <a:xfrm>
            <a:off x="506214" y="3309506"/>
            <a:ext cx="8136000" cy="1422485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14748" y="3488690"/>
            <a:ext cx="8127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1. Из числа, стоящего до второго периода, вычесть число, стоящее до первого периода (все числа берутся без запятых). Записать полученное значение в числитель.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14748" y="4060423"/>
            <a:ext cx="8127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2. В знаменателе записать цифру 9 столько раз, сколько цифр в периоде.</a:t>
            </a:r>
          </a:p>
          <a:p>
            <a:r>
              <a:rPr lang="ru-RU" sz="1400" dirty="0" smtClean="0"/>
              <a:t>После девяток дописать столько нулей, сколько цифр в допериоде.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4750" y="1145308"/>
                <a:ext cx="4867551" cy="393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dirty="0" smtClean="0"/>
                  <a:t>а)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7,</m:t>
                    </m:r>
                    <m:d>
                      <m:dPr>
                        <m:ctrlPr>
                          <a:rPr lang="ru-R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136</m:t>
                        </m:r>
                      </m:e>
                    </m:d>
                    <m:r>
                      <a:rPr lang="ru-RU" b="0" i="1" smtClean="0">
                        <a:latin typeface="Cambria Math" panose="02040503050406030204" pitchFamily="18" charset="0"/>
                      </a:rPr>
                      <m:t>=7,136136…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136−7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999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7129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999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=7</m:t>
                    </m:r>
                    <m:f>
                      <m:fPr>
                        <m:ctrlPr>
                          <a:rPr lang="ru-RU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136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999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48" y="1145307"/>
                <a:ext cx="4867551" cy="393185"/>
              </a:xfrm>
              <a:prstGeom prst="rect">
                <a:avLst/>
              </a:prstGeom>
              <a:blipFill rotWithShape="0">
                <a:blip r:embed="rId10"/>
                <a:stretch>
                  <a:fillRect l="-2879" t="-4688" r="-250" b="-218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4750" y="1865260"/>
                <a:ext cx="5712333" cy="393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dirty="0" smtClean="0"/>
                  <a:t>б)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12,00</m:t>
                    </m:r>
                    <m:d>
                      <m:dPr>
                        <m:ctrlPr>
                          <a:rPr lang="ru-R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ru-RU" b="0" i="1" smtClean="0">
                        <a:latin typeface="Cambria Math" panose="02040503050406030204" pitchFamily="18" charset="0"/>
                      </a:rPr>
                      <m:t>=12,001111…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12001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1200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10801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900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=12</m:t>
                    </m:r>
                    <m:f>
                      <m:fPr>
                        <m:ctrlPr>
                          <a:rPr lang="ru-RU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900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48" y="1865259"/>
                <a:ext cx="5712333" cy="393441"/>
              </a:xfrm>
              <a:prstGeom prst="rect">
                <a:avLst/>
              </a:prstGeom>
              <a:blipFill rotWithShape="0">
                <a:blip r:embed="rId11"/>
                <a:stretch>
                  <a:fillRect l="-2452" t="-4615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6214" y="2585468"/>
                <a:ext cx="5435014" cy="3973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dirty="0" smtClean="0"/>
                  <a:t>в)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3,54</m:t>
                    </m:r>
                    <m:d>
                      <m:dPr>
                        <m:ctrlPr>
                          <a:rPr lang="ru-R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53</m:t>
                        </m:r>
                      </m:e>
                    </m:d>
                    <m:r>
                      <a:rPr lang="ru-RU" b="0" i="1" smtClean="0">
                        <a:latin typeface="Cambria Math" panose="02040503050406030204" pitchFamily="18" charset="0"/>
                      </a:rPr>
                      <m:t>=3,545353…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35453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354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900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35099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9900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ru-RU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5399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9900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14" y="2585467"/>
                <a:ext cx="5479898" cy="397353"/>
              </a:xfrm>
              <a:prstGeom prst="rect">
                <a:avLst/>
              </a:prstGeom>
              <a:blipFill rotWithShape="0">
                <a:blip r:embed="rId12"/>
                <a:stretch>
                  <a:fillRect l="-2558" t="-4615" b="-2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Левая фигурная скобка 20"/>
          <p:cNvSpPr/>
          <p:nvPr/>
        </p:nvSpPr>
        <p:spPr>
          <a:xfrm rot="5400000">
            <a:off x="2069728" y="897558"/>
            <a:ext cx="108000" cy="576064"/>
          </a:xfrm>
          <a:prstGeom prst="leftBrace">
            <a:avLst>
              <a:gd name="adj1" fmla="val 6499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Левая фигурная скобка 33"/>
          <p:cNvSpPr/>
          <p:nvPr/>
        </p:nvSpPr>
        <p:spPr>
          <a:xfrm rot="5400000" flipH="1" flipV="1">
            <a:off x="1853704" y="1417735"/>
            <a:ext cx="108000" cy="144016"/>
          </a:xfrm>
          <a:prstGeom prst="leftBrace">
            <a:avLst>
              <a:gd name="adj1" fmla="val 1569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Левая фигурная скобка 34"/>
          <p:cNvSpPr/>
          <p:nvPr/>
        </p:nvSpPr>
        <p:spPr>
          <a:xfrm rot="5400000">
            <a:off x="2232796" y="1567845"/>
            <a:ext cx="108000" cy="681975"/>
          </a:xfrm>
          <a:prstGeom prst="leftBrace">
            <a:avLst>
              <a:gd name="adj1" fmla="val 5217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Левая фигурная скобка 35"/>
          <p:cNvSpPr/>
          <p:nvPr/>
        </p:nvSpPr>
        <p:spPr>
          <a:xfrm rot="5400000" flipH="1" flipV="1">
            <a:off x="2179841" y="1926652"/>
            <a:ext cx="108000" cy="576064"/>
          </a:xfrm>
          <a:prstGeom prst="leftBrace">
            <a:avLst>
              <a:gd name="adj1" fmla="val 5838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Левая фигурная скобка 36"/>
          <p:cNvSpPr/>
          <p:nvPr/>
        </p:nvSpPr>
        <p:spPr>
          <a:xfrm rot="5400000">
            <a:off x="2217978" y="2302960"/>
            <a:ext cx="108000" cy="681975"/>
          </a:xfrm>
          <a:prstGeom prst="leftBrace">
            <a:avLst>
              <a:gd name="adj1" fmla="val 5217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Левая фигурная скобка 37"/>
          <p:cNvSpPr/>
          <p:nvPr/>
        </p:nvSpPr>
        <p:spPr>
          <a:xfrm rot="5400000" flipH="1" flipV="1">
            <a:off x="2086420" y="2733798"/>
            <a:ext cx="108000" cy="432000"/>
          </a:xfrm>
          <a:prstGeom prst="leftBrace">
            <a:avLst>
              <a:gd name="adj1" fmla="val 5838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20519" r="67325" b="68281"/>
          <a:stretch/>
        </p:blipFill>
        <p:spPr bwMode="auto">
          <a:xfrm>
            <a:off x="1619672" y="1059582"/>
            <a:ext cx="136815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4" t="37631" r="64167" b="56790"/>
          <a:stretch/>
        </p:blipFill>
        <p:spPr bwMode="auto">
          <a:xfrm>
            <a:off x="1691680" y="1923679"/>
            <a:ext cx="1584176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0" t="50000" r="65761" b="43000"/>
          <a:stretch/>
        </p:blipFill>
        <p:spPr bwMode="auto">
          <a:xfrm>
            <a:off x="1691680" y="2571750"/>
            <a:ext cx="144016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0" t="26534" r="72290" b="68281"/>
          <a:stretch/>
        </p:blipFill>
        <p:spPr bwMode="auto">
          <a:xfrm>
            <a:off x="3059832" y="1131591"/>
            <a:ext cx="864096" cy="26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5" t="37631" r="64167" b="56790"/>
          <a:stretch/>
        </p:blipFill>
        <p:spPr bwMode="auto">
          <a:xfrm>
            <a:off x="3275856" y="1821090"/>
            <a:ext cx="1266878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5" t="50000" r="65761" b="43000"/>
          <a:stretch/>
        </p:blipFill>
        <p:spPr bwMode="auto">
          <a:xfrm>
            <a:off x="3131840" y="2471589"/>
            <a:ext cx="1185466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20519" r="76641" b="75372"/>
          <a:stretch/>
        </p:blipFill>
        <p:spPr bwMode="auto">
          <a:xfrm>
            <a:off x="3335617" y="1410034"/>
            <a:ext cx="516305" cy="2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5" t="40401" r="78560" b="56790"/>
          <a:stretch/>
        </p:blipFill>
        <p:spPr bwMode="auto">
          <a:xfrm>
            <a:off x="3851920" y="2120131"/>
            <a:ext cx="115300" cy="14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7" t="50000" r="65761" b="46740"/>
          <a:stretch/>
        </p:blipFill>
        <p:spPr bwMode="auto">
          <a:xfrm>
            <a:off x="3563889" y="2836108"/>
            <a:ext cx="259889" cy="16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5" t="40401" r="77140" b="56527"/>
          <a:stretch/>
        </p:blipFill>
        <p:spPr bwMode="auto">
          <a:xfrm>
            <a:off x="3967220" y="2125098"/>
            <a:ext cx="244740" cy="15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7" t="50000" r="65761" b="46740"/>
          <a:stretch/>
        </p:blipFill>
        <p:spPr bwMode="auto">
          <a:xfrm>
            <a:off x="3819313" y="2841865"/>
            <a:ext cx="259889" cy="16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7" t="20519" r="67325" b="68281"/>
          <a:stretch/>
        </p:blipFill>
        <p:spPr bwMode="auto">
          <a:xfrm>
            <a:off x="3923929" y="1015557"/>
            <a:ext cx="70940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2" t="34856" r="64167" b="56791"/>
          <a:stretch/>
        </p:blipFill>
        <p:spPr bwMode="auto">
          <a:xfrm>
            <a:off x="4572001" y="1851671"/>
            <a:ext cx="798569" cy="43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2" t="48447" r="64578" b="43000"/>
          <a:stretch/>
        </p:blipFill>
        <p:spPr bwMode="auto">
          <a:xfrm>
            <a:off x="4339648" y="2571751"/>
            <a:ext cx="808416" cy="43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4" t="20519" r="67325" b="68281"/>
          <a:stretch/>
        </p:blipFill>
        <p:spPr bwMode="auto">
          <a:xfrm>
            <a:off x="4644009" y="1053900"/>
            <a:ext cx="74984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2" t="33753" r="62969" b="56791"/>
          <a:stretch/>
        </p:blipFill>
        <p:spPr bwMode="auto">
          <a:xfrm>
            <a:off x="5320432" y="1851671"/>
            <a:ext cx="907752" cy="48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4" t="48447" r="65761" b="43363"/>
          <a:stretch/>
        </p:blipFill>
        <p:spPr bwMode="auto">
          <a:xfrm>
            <a:off x="5076058" y="2582554"/>
            <a:ext cx="931359" cy="42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6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 animBg="1"/>
      <p:bldP spid="29" grpId="0"/>
      <p:bldP spid="6" grpId="0"/>
      <p:bldP spid="25" grpId="0"/>
      <p:bldP spid="26" grpId="0"/>
      <p:bldP spid="21" grpId="0" animBg="1"/>
      <p:bldP spid="21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3736"/>
            <a:ext cx="9144000" cy="989132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7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903784" y="290951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effectLst/>
                <a:latin typeface="+mj-lt"/>
                <a:cs typeface="Times New Roman" pitchFamily="18" charset="0"/>
              </a:rPr>
              <a:t>Найти среди данных чисел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натуральные</a:t>
            </a:r>
            <a:r>
              <a:rPr lang="ru-RU" sz="2400" dirty="0" smtClean="0">
                <a:effectLst/>
                <a:latin typeface="+mj-lt"/>
                <a:cs typeface="Times New Roman" pitchFamily="18" charset="0"/>
              </a:rPr>
              <a:t>.</a:t>
            </a:r>
            <a:endParaRPr lang="ru-RU" sz="2400" dirty="0">
              <a:effectLst/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14102" y="1740753"/>
                <a:ext cx="56741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3200" dirty="0" smtClean="0"/>
                  <a:t>а) </a:t>
                </a:r>
                <a14:m>
                  <m:oMath xmlns:m="http://schemas.openxmlformats.org/officeDocument/2006/math">
                    <m:r>
                      <a:rPr lang="en-US" sz="3200" b="0" i="0" spc="15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−1;</m:t>
                    </m:r>
                    <m:r>
                      <a:rPr lang="en-US" sz="3200" b="0" i="1" spc="15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0;</m:t>
                    </m:r>
                    <m:r>
                      <a:rPr lang="en-US" sz="3200" b="0" i="1" spc="15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8;</m:t>
                    </m:r>
                    <m:r>
                      <a:rPr lang="en-US" sz="3200" b="0" i="1" spc="15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1,4;</m:t>
                    </m:r>
                    <m:r>
                      <a:rPr lang="en-US" sz="3200" b="0" i="1" spc="15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−16;</m:t>
                    </m:r>
                    <m:r>
                      <a:rPr lang="en-US" sz="3200" b="0" i="1" spc="150" dirty="0" smtClean="0">
                        <a:latin typeface="Cambria Math" panose="02040503050406030204" pitchFamily="18" charset="0"/>
                      </a:rPr>
                      <m:t> 1</m:t>
                    </m:r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45</m:t>
                    </m:r>
                  </m:oMath>
                </a14:m>
                <a:r>
                  <a:rPr lang="ru-RU" sz="3200" spc="150" dirty="0" smtClean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102" y="1740753"/>
                <a:ext cx="5674122" cy="751552"/>
              </a:xfrm>
              <a:prstGeom prst="rect">
                <a:avLst/>
              </a:prstGeom>
              <a:blipFill rotWithShape="0">
                <a:blip r:embed="rId4"/>
                <a:stretch>
                  <a:fillRect l="-2793" r="-967" b="-260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03785" y="2946649"/>
                <a:ext cx="6429021" cy="1139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3200" dirty="0" smtClean="0"/>
                  <a:t>б) </a:t>
                </a:r>
                <a14:m>
                  <m:oMath xmlns:m="http://schemas.openxmlformats.org/officeDocument/2006/math">
                    <m:r>
                      <a:rPr lang="en-US" sz="3200" b="0" i="0" spc="150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3200" i="1" spc="150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pc="15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200" b="0" i="1" spc="15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0" i="1" spc="15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−7;</m:t>
                    </m:r>
                    <m:r>
                      <a:rPr lang="en-US" sz="3200" b="0" i="1" spc="15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14;</m:t>
                    </m:r>
                    <m:r>
                      <a:rPr lang="en-US" sz="3200" b="0" i="1" spc="15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0;</m:t>
                    </m:r>
                    <m:r>
                      <a:rPr lang="en-US" sz="3200" b="0" i="1" spc="15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1;</m:t>
                    </m:r>
                    <m:r>
                      <a:rPr lang="en-US" sz="3200" b="0" i="1" spc="15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−0,2;</m:t>
                    </m:r>
                    <m:r>
                      <a:rPr lang="en-US" sz="3200" b="0" i="1" spc="15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56</m:t>
                    </m:r>
                  </m:oMath>
                </a14:m>
                <a:r>
                  <a:rPr lang="ru-RU" sz="3200" spc="150" dirty="0" smtClean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83" y="2946648"/>
                <a:ext cx="6429021" cy="1051955"/>
              </a:xfrm>
              <a:prstGeom prst="rect">
                <a:avLst/>
              </a:prstGeom>
              <a:blipFill rotWithShape="0">
                <a:blip r:embed="rId5"/>
                <a:stretch>
                  <a:fillRect l="-2370" b="-80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827142" y="1905150"/>
                <a:ext cx="53892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pc="15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141" y="1905149"/>
                <a:ext cx="556563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387899" y="1905150"/>
                <a:ext cx="103265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pc="15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145</m:t>
                      </m:r>
                    </m:oMath>
                  </m:oMathPara>
                </a14:m>
                <a:endParaRPr lang="ru-RU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898" y="1905149"/>
                <a:ext cx="1032654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850952" y="3306117"/>
                <a:ext cx="78579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pc="15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ru-RU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951" y="3306116"/>
                <a:ext cx="785793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190532" y="3306117"/>
                <a:ext cx="53892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pc="15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531" y="3306116"/>
                <a:ext cx="538930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954439" y="3306117"/>
                <a:ext cx="78579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pc="15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56</m:t>
                      </m:r>
                    </m:oMath>
                  </m:oMathPara>
                </a14:m>
                <a:endParaRPr lang="ru-RU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438" y="3306116"/>
                <a:ext cx="785793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82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12" grpId="0"/>
      <p:bldP spid="3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3736"/>
            <a:ext cx="9144000" cy="989132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7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903784" y="290951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effectLst/>
                <a:latin typeface="+mj-lt"/>
                <a:cs typeface="Times New Roman" pitchFamily="18" charset="0"/>
              </a:rPr>
              <a:t>Найти среди данных чисел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целые</a:t>
            </a:r>
            <a:r>
              <a:rPr lang="ru-RU" sz="2400" dirty="0" smtClean="0">
                <a:effectLst/>
                <a:latin typeface="+mj-lt"/>
                <a:cs typeface="Times New Roman" pitchFamily="18" charset="0"/>
              </a:rPr>
              <a:t>.</a:t>
            </a:r>
            <a:endParaRPr lang="ru-RU" sz="2400" dirty="0">
              <a:effectLst/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4102" y="1601699"/>
                <a:ext cx="6178178" cy="1140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3200" dirty="0" smtClean="0"/>
                  <a:t>а) </a:t>
                </a:r>
                <a14:m>
                  <m:oMath xmlns:m="http://schemas.openxmlformats.org/officeDocument/2006/math">
                    <m:r>
                      <a:rPr lang="en-US" sz="3200" b="0" i="0" spc="15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1;</m:t>
                    </m:r>
                    <m:r>
                      <a:rPr lang="en-US" sz="3200" b="0" i="1" spc="15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3,01;</m:t>
                    </m:r>
                    <m:r>
                      <a:rPr lang="en-US" sz="3200" b="0" i="1" spc="15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−8;</m:t>
                    </m:r>
                    <m:r>
                      <a:rPr lang="en-US" sz="3200" b="0" i="1" spc="15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10000;</m:t>
                    </m:r>
                    <m:r>
                      <a:rPr lang="en-US" sz="3200" b="0" i="1" spc="150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3200" i="1" spc="150" dirty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 spc="15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200" b="0" i="1" spc="150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0" i="1" spc="15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3200" spc="150" dirty="0" smtClean="0"/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102" y="1601698"/>
                <a:ext cx="6178178" cy="1052789"/>
              </a:xfrm>
              <a:prstGeom prst="rect">
                <a:avLst/>
              </a:prstGeom>
              <a:blipFill rotWithShape="0">
                <a:blip r:embed="rId4"/>
                <a:stretch>
                  <a:fillRect l="-2567" b="-87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03783" y="2946649"/>
                <a:ext cx="6260505" cy="1139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3200" dirty="0" smtClean="0"/>
                  <a:t>б) </a:t>
                </a:r>
                <a14:m>
                  <m:oMath xmlns:m="http://schemas.openxmlformats.org/officeDocument/2006/math">
                    <m:r>
                      <a:rPr lang="en-US" sz="3200" b="0" i="0" spc="15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3200" b="0" i="1" spc="150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0" i="1" spc="15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−81</m:t>
                    </m:r>
                    <m:f>
                      <m:fPr>
                        <m:ctrlPr>
                          <a:rPr lang="ru-RU" sz="3200" i="1" spc="150" dirty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 spc="15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200" i="1" spc="150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0" i="1" spc="15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0;</m:t>
                    </m:r>
                    <m:r>
                      <a:rPr lang="en-US" sz="3200" b="0" i="1" spc="15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4;</m:t>
                    </m:r>
                    <m:r>
                      <a:rPr lang="en-US" sz="3200" b="0" i="1" spc="15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−6,1;</m:t>
                    </m:r>
                    <m:r>
                      <a:rPr lang="en-US" sz="3200" b="0" i="1" spc="15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200" i="1" spc="150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ru-RU" sz="3200" spc="150" dirty="0" smtClean="0"/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83" y="2946648"/>
                <a:ext cx="6260505" cy="1051955"/>
              </a:xfrm>
              <a:prstGeom prst="rect">
                <a:avLst/>
              </a:prstGeom>
              <a:blipFill rotWithShape="0">
                <a:blip r:embed="rId5"/>
                <a:stretch>
                  <a:fillRect l="-2434" b="-80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417935" y="1963166"/>
                <a:ext cx="53892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pc="15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934" y="1963165"/>
                <a:ext cx="538930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103139" y="1961502"/>
                <a:ext cx="8643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pc="15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ru-RU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137" y="1961501"/>
                <a:ext cx="864339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969167" y="1962068"/>
                <a:ext cx="152638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pc="15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10000</m:t>
                      </m:r>
                    </m:oMath>
                  </m:oMathPara>
                </a14:m>
                <a:endParaRPr lang="ru-RU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167" y="1962067"/>
                <a:ext cx="1526380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056593" y="1962081"/>
                <a:ext cx="53892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pc="15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592" y="1962080"/>
                <a:ext cx="538930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425078" y="3306695"/>
                <a:ext cx="78579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pc="15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ru-RU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077" y="3306694"/>
                <a:ext cx="785793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3652772" y="3306177"/>
                <a:ext cx="53892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pc="15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771" y="3306176"/>
                <a:ext cx="538930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200571" y="3305126"/>
                <a:ext cx="53892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pc="15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570" y="3305125"/>
                <a:ext cx="538930" cy="5847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5961583" y="3305628"/>
                <a:ext cx="8643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pc="15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ru-RU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581" y="3305627"/>
                <a:ext cx="864339" cy="58477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60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843</Words>
  <Application>Microsoft Office PowerPoint</Application>
  <PresentationFormat>Экран (16:9)</PresentationFormat>
  <Paragraphs>194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2015-12-25T13:03:09Z</dcterms:created>
  <dcterms:modified xsi:type="dcterms:W3CDTF">2015-12-25T13:03:53Z</dcterms:modified>
</cp:coreProperties>
</file>