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306" r:id="rId3"/>
    <p:sldId id="281" r:id="rId4"/>
    <p:sldId id="277" r:id="rId5"/>
    <p:sldId id="291" r:id="rId6"/>
    <p:sldId id="279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80" r:id="rId19"/>
    <p:sldId id="286" r:id="rId20"/>
    <p:sldId id="303" r:id="rId21"/>
    <p:sldId id="304" r:id="rId22"/>
    <p:sldId id="305" r:id="rId23"/>
    <p:sldId id="266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Roboto Slab" panose="020B0604020202020204" charset="0"/>
      <p:regular r:id="rId26"/>
      <p:bold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2018">
          <p15:clr>
            <a:srgbClr val="A4A3A4"/>
          </p15:clr>
        </p15:guide>
        <p15:guide id="8" pos="3470" userDrawn="1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674"/>
    <a:srgbClr val="F8F7F2"/>
    <a:srgbClr val="F7F7F7"/>
    <a:srgbClr val="007033"/>
    <a:srgbClr val="FF5050"/>
    <a:srgbClr val="5F3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8" autoAdjust="0"/>
    <p:restoredTop sz="94660" autoAdjust="0"/>
  </p:normalViewPr>
  <p:slideViewPr>
    <p:cSldViewPr showGuides="1">
      <p:cViewPr varScale="1">
        <p:scale>
          <a:sx n="101" d="100"/>
          <a:sy n="101" d="100"/>
        </p:scale>
        <p:origin x="192" y="96"/>
      </p:cViewPr>
      <p:guideLst>
        <p:guide orient="horz" pos="2967"/>
        <p:guide orient="horz" pos="259"/>
        <p:guide pos="5487"/>
        <p:guide pos="3016"/>
        <p:guide pos="2744"/>
        <p:guide pos="272"/>
        <p:guide pos="2018"/>
        <p:guide pos="347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.png"/><Relationship Id="rId7" Type="http://schemas.openxmlformats.org/officeDocument/2006/relationships/image" Target="../media/image10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.png"/><Relationship Id="rId7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2.png"/><Relationship Id="rId7" Type="http://schemas.openxmlformats.org/officeDocument/2006/relationships/image" Target="../media/image1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2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2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4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2.png"/><Relationship Id="rId7" Type="http://schemas.openxmlformats.org/officeDocument/2006/relationships/image" Target="../media/image1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0.png"/><Relationship Id="rId10" Type="http://schemas.openxmlformats.org/officeDocument/2006/relationships/image" Target="../media/image161.png"/><Relationship Id="rId4" Type="http://schemas.openxmlformats.org/officeDocument/2006/relationships/image" Target="../media/image1550.png"/><Relationship Id="rId9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2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image" Target="../media/image4.png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2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2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2.png"/><Relationship Id="rId7" Type="http://schemas.openxmlformats.org/officeDocument/2006/relationships/image" Target="../media/image1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3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021901" y="1209714"/>
            <a:ext cx="5110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Выражения и их преобразования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83123" y="2434163"/>
            <a:ext cx="617775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Формулы </a:t>
            </a:r>
          </a:p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сокращенного умножения</a:t>
            </a:r>
            <a:endParaRPr lang="ru-RU" sz="34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91452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Разность квадратов двух выражений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9295" y="1012523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012523"/>
                <a:ext cx="3183820" cy="407099"/>
              </a:xfrm>
              <a:prstGeom prst="rect">
                <a:avLst/>
              </a:prstGeom>
              <a:blipFill rotWithShape="0">
                <a:blip r:embed="rId4"/>
                <a:stretch>
                  <a:fillRect b="-12857"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31799" y="2241736"/>
            <a:ext cx="827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Читают так: «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произведение разности двух выражений и их суммы равно разности квадратов этих выражений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».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31800" y="3360820"/>
                <a:ext cx="13562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360820"/>
                <a:ext cx="135620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570915" y="3363649"/>
                <a:ext cx="18052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915" y="3363649"/>
                <a:ext cx="1805238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186084" y="3357852"/>
                <a:ext cx="25412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084" y="3357852"/>
                <a:ext cx="2541273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1800" y="3827072"/>
                <a:ext cx="1474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827072"/>
                <a:ext cx="147495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84649" y="3821613"/>
                <a:ext cx="171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49" y="3821613"/>
                <a:ext cx="171797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87601" y="3827824"/>
                <a:ext cx="18753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01" y="3827824"/>
                <a:ext cx="1875385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0" y="1658958"/>
                <a:ext cx="211397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658958"/>
                <a:ext cx="2113977" cy="392993"/>
              </a:xfrm>
              <a:prstGeom prst="rect">
                <a:avLst/>
              </a:prstGeom>
              <a:blipFill rotWithShape="0">
                <a:blip r:embed="rId11"/>
                <a:stretch>
                  <a:fillRect l="-1441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18759" y="1658958"/>
                <a:ext cx="25412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59" y="1658958"/>
                <a:ext cx="254127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666145" y="1667584"/>
                <a:ext cx="1092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45" y="1667584"/>
                <a:ext cx="1092607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504592" y="3357852"/>
                <a:ext cx="29644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592" y="3357852"/>
                <a:ext cx="2964466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7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  <p:bldP spid="21" grpId="0"/>
      <p:bldP spid="25" grpId="0"/>
      <p:bldP spid="26" grpId="0"/>
      <p:bldP spid="4" grpId="0"/>
      <p:bldP spid="5" grpId="0"/>
      <p:bldP spid="27" grpId="0"/>
      <p:bldP spid="22" grpId="0"/>
      <p:bldP spid="15" grpId="0"/>
      <p:bldP spid="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290372"/>
                <a:ext cx="8472306" cy="40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900" dirty="0" smtClean="0"/>
                  <a:t>а) выполнить умножение: </a:t>
                </a:r>
                <a14:m>
                  <m:oMath xmlns:m="http://schemas.openxmlformats.org/officeDocument/2006/math">
                    <m:r>
                      <a:rPr lang="ru-RU" sz="2100" i="1">
                        <a:latin typeface="Cambria Math"/>
                      </a:rPr>
                      <m:t>(</m:t>
                    </m:r>
                    <m:r>
                      <a:rPr lang="en-US" sz="2100" i="1">
                        <a:latin typeface="Cambria Math"/>
                      </a:rPr>
                      <m:t>𝑎</m:t>
                    </m:r>
                    <m:r>
                      <a:rPr lang="en-US" sz="2100" i="1">
                        <a:latin typeface="Cambria Math"/>
                      </a:rPr>
                      <m:t>−10)(</m:t>
                    </m:r>
                    <m:r>
                      <a:rPr lang="en-US" sz="2100" i="1">
                        <a:latin typeface="Cambria Math"/>
                      </a:rPr>
                      <m:t>𝑎</m:t>
                    </m:r>
                    <m:r>
                      <a:rPr lang="en-US" sz="2100" i="1">
                        <a:latin typeface="Cambria Math"/>
                      </a:rPr>
                      <m:t>+10)</m:t>
                    </m:r>
                  </m:oMath>
                </a14:m>
                <a:r>
                  <a:rPr lang="ru-RU" sz="2000" dirty="0" smtClean="0"/>
                  <a:t>;</a:t>
                </a:r>
                <a:endParaRPr lang="ru-RU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90372"/>
                <a:ext cx="8472306" cy="408060"/>
              </a:xfrm>
              <a:prstGeom prst="rect">
                <a:avLst/>
              </a:prstGeom>
              <a:blipFill rotWithShape="0">
                <a:blip r:embed="rId4"/>
                <a:stretch>
                  <a:fillRect l="-719" t="-5970" b="-26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754298"/>
                <a:ext cx="8278813" cy="414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900" dirty="0" smtClean="0"/>
                  <a:t>б) разложить на множители многочлен: </a:t>
                </a:r>
                <a14:m>
                  <m:oMath xmlns:m="http://schemas.openxmlformats.org/officeDocument/2006/math">
                    <m:r>
                      <a:rPr lang="ru-RU" sz="2100" b="0" i="0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ru-RU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/>
                      </a:rPr>
                      <m:t>−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ru-RU" sz="1900" dirty="0" smtClean="0"/>
                  <a:t>. </a:t>
                </a:r>
                <a:endParaRPr lang="ru-RU" sz="19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754298"/>
                <a:ext cx="8278813" cy="414537"/>
              </a:xfrm>
              <a:prstGeom prst="rect">
                <a:avLst/>
              </a:prstGeom>
              <a:blipFill rotWithShape="0">
                <a:blip r:embed="rId5"/>
                <a:stretch>
                  <a:fillRect l="-736" t="-1471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79295" y="1804611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804611"/>
                <a:ext cx="3183820" cy="407099"/>
              </a:xfrm>
              <a:prstGeom prst="rect">
                <a:avLst/>
              </a:prstGeom>
              <a:blipFill rotWithShape="0">
                <a:blip r:embed="rId6"/>
                <a:stretch>
                  <a:fillRect b="-12857"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2645301"/>
                <a:ext cx="26380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а)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−10)(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+10)=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645301"/>
                <a:ext cx="263809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2540"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05443" y="2645301"/>
                <a:ext cx="1495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443" y="2645301"/>
                <a:ext cx="149553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11697" y="2643758"/>
                <a:ext cx="13222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−100;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97" y="2643758"/>
                <a:ext cx="1322285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801" y="3499668"/>
                <a:ext cx="1907952" cy="39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900" dirty="0" smtClean="0"/>
                  <a:t>б)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900" dirty="0" smtClean="0"/>
                  <a:t> </a:t>
                </a:r>
                <a:endParaRPr lang="ru-RU" sz="19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1" y="3499668"/>
                <a:ext cx="1907952" cy="399212"/>
              </a:xfrm>
              <a:prstGeom prst="rect">
                <a:avLst/>
              </a:prstGeom>
              <a:blipFill rotWithShape="0">
                <a:blip r:embed="rId10"/>
                <a:stretch>
                  <a:fillRect l="-3195" t="-4545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36472" y="3504147"/>
                <a:ext cx="15881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472" y="3504147"/>
                <a:ext cx="1588192" cy="400110"/>
              </a:xfrm>
              <a:prstGeom prst="rect">
                <a:avLst/>
              </a:prstGeom>
              <a:blipFill rotWithShape="0">
                <a:blip r:embed="rId11"/>
                <a:stretch>
                  <a:fillRect l="-1916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407318" y="3499788"/>
                <a:ext cx="21466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latin typeface="Cambria Math"/>
                      </a:rPr>
                      <m:t>)(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  <a:endParaRPr lang="ru-RU" sz="20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318" y="3499788"/>
                <a:ext cx="2146613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1420" t="-7576" r="-198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6" grpId="0" animBg="1"/>
      <p:bldP spid="2" grpId="0"/>
      <p:bldP spid="33" grpId="0"/>
      <p:bldP spid="37" grpId="0"/>
      <p:bldP spid="13" grpId="0" animBg="1"/>
      <p:bldP spid="1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Куб суммы двух выражений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69220" y="1012523"/>
                <a:ext cx="4203971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20" y="1012523"/>
                <a:ext cx="4203971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31799" y="3077547"/>
            <a:ext cx="8278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Читают так: «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куб суммы двух выражений равен кубу первого выражения плюс утроенное произведение квадрата первого выражения и второго плюс утроенное произведение первого выражения и квадрата второго плюс куб второго выражения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».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0" y="1805473"/>
                <a:ext cx="1408078" cy="3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805473"/>
                <a:ext cx="1408078" cy="399212"/>
              </a:xfrm>
              <a:prstGeom prst="rect">
                <a:avLst/>
              </a:prstGeom>
              <a:blipFill rotWithShape="0">
                <a:blip r:embed="rId5"/>
                <a:stretch>
                  <a:fillRect l="-2165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19672" y="1814099"/>
                <a:ext cx="2258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14099"/>
                <a:ext cx="225863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02278" y="1814099"/>
                <a:ext cx="31159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278" y="1814099"/>
                <a:ext cx="311598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31800" y="2385459"/>
                <a:ext cx="47777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385459"/>
                <a:ext cx="477771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981017" y="2387664"/>
                <a:ext cx="28110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017" y="2387664"/>
                <a:ext cx="2811091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2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  <p:bldP spid="22" grpId="0"/>
      <p:bldP spid="15" grpId="0"/>
      <p:bldP spid="2" grpId="0"/>
      <p:bldP spid="2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Куб разности двух выражений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69220" y="1012523"/>
                <a:ext cx="4203971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20" y="1012523"/>
                <a:ext cx="4203971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31799" y="3077547"/>
            <a:ext cx="8278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Читают так: «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куб разности двух выражений равен кубу первого выражения минус утроенное произведение квадрата первого выражения и второго плюс утроенное произведение первого выражения и квадрата второго минус куб второго выражения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».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0" y="1805473"/>
                <a:ext cx="1408078" cy="3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805473"/>
                <a:ext cx="1408078" cy="399212"/>
              </a:xfrm>
              <a:prstGeom prst="rect">
                <a:avLst/>
              </a:prstGeom>
              <a:blipFill rotWithShape="0">
                <a:blip r:embed="rId5"/>
                <a:stretch>
                  <a:fillRect l="-2165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19672" y="1814099"/>
                <a:ext cx="2258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14099"/>
                <a:ext cx="225863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02278" y="1814099"/>
                <a:ext cx="31159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278" y="1814099"/>
                <a:ext cx="311598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31800" y="2385459"/>
                <a:ext cx="47777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385459"/>
                <a:ext cx="477771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981017" y="2387664"/>
                <a:ext cx="28110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017" y="2387664"/>
                <a:ext cx="2811091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0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  <p:bldP spid="22" grpId="0"/>
      <p:bldP spid="15" grpId="0"/>
      <p:bldP spid="2" grpId="0"/>
      <p:bldP spid="24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290372"/>
            <a:ext cx="82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/>
              <a:t>Раскрыть </a:t>
            </a:r>
            <a:r>
              <a:rPr lang="ru-RU" dirty="0"/>
              <a:t>скобки, пользуясь формулами куба суммы или куба разности</a:t>
            </a:r>
            <a:r>
              <a:rPr lang="ru-RU" dirty="0" smtClean="0"/>
              <a:t>:</a:t>
            </a:r>
            <a:endParaRPr lang="ru-RU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627534"/>
                <a:ext cx="8278813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/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+2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  <m:r>
                          <a:rPr lang="ru-RU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 smtClean="0"/>
                  <a:t>;</a:t>
                </a:r>
              </a:p>
              <a:p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627534"/>
                <a:ext cx="8278813" cy="706091"/>
              </a:xfrm>
              <a:prstGeom prst="rect">
                <a:avLst/>
              </a:prstGeom>
              <a:blipFill rotWithShape="0">
                <a:blip r:embed="rId4"/>
                <a:stretch>
                  <a:fillRect l="-663" t="-862" b="-12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69220" y="1563638"/>
                <a:ext cx="4203971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20" y="1563638"/>
                <a:ext cx="4203971" cy="407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2861325"/>
                <a:ext cx="1657633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900" dirty="0"/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900" i="1">
                            <a:latin typeface="Cambria Math"/>
                          </a:rPr>
                          <m:t>(</m:t>
                        </m:r>
                        <m:r>
                          <a:rPr lang="en-US" sz="1900" i="1">
                            <a:latin typeface="Cambria Math"/>
                          </a:rPr>
                          <m:t>𝑎</m:t>
                        </m:r>
                        <m:r>
                          <a:rPr lang="en-US" sz="1900" i="1">
                            <a:latin typeface="Cambria Math"/>
                          </a:rPr>
                          <m:t>+2</m:t>
                        </m:r>
                        <m:r>
                          <a:rPr lang="en-US" sz="1900" i="1">
                            <a:latin typeface="Cambria Math"/>
                          </a:rPr>
                          <m:t>𝑏</m:t>
                        </m:r>
                        <m:r>
                          <a:rPr lang="ru-RU" sz="19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9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9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861325"/>
                <a:ext cx="1657633" cy="384721"/>
              </a:xfrm>
              <a:prstGeom prst="rect">
                <a:avLst/>
              </a:prstGeom>
              <a:blipFill rotWithShape="0">
                <a:blip r:embed="rId6"/>
                <a:stretch>
                  <a:fillRect l="-3676" t="-7937" b="-26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40605" y="2861325"/>
                <a:ext cx="4376839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+3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+3∙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(2</m:t>
                          </m:r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05" y="2861325"/>
                <a:ext cx="4376839" cy="384721"/>
              </a:xfrm>
              <a:prstGeom prst="rect">
                <a:avLst/>
              </a:prstGeom>
              <a:blipFill rotWithShape="0">
                <a:blip r:embed="rId7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5175" y="2861325"/>
                <a:ext cx="2951321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+12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  <a:ea typeface="Cambria Math"/>
                        </a:rPr>
                        <m:t>+8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175" y="2861325"/>
                <a:ext cx="2951321" cy="3847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69220" y="2211710"/>
                <a:ext cx="4203971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20" y="2211710"/>
                <a:ext cx="4203971" cy="4070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31799" y="3617691"/>
                <a:ext cx="1660134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900" dirty="0"/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900" i="1">
                            <a:latin typeface="Cambria Math"/>
                          </a:rPr>
                          <m:t>(</m:t>
                        </m:r>
                        <m:r>
                          <a:rPr lang="en-US" sz="1900" i="1">
                            <a:latin typeface="Cambria Math"/>
                          </a:rPr>
                          <m:t>5</m:t>
                        </m:r>
                        <m:r>
                          <a:rPr lang="en-US" sz="1900" i="1">
                            <a:latin typeface="Cambria Math"/>
                          </a:rPr>
                          <m:t>𝑥</m:t>
                        </m:r>
                        <m:r>
                          <a:rPr lang="en-US" sz="1900" i="1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en-US" sz="19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9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617691"/>
                <a:ext cx="1660134" cy="384721"/>
              </a:xfrm>
              <a:prstGeom prst="rect">
                <a:avLst/>
              </a:prstGeom>
              <a:blipFill rotWithShape="0">
                <a:blip r:embed="rId10"/>
                <a:stretch>
                  <a:fillRect l="-3676" t="-7813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86200" y="3620520"/>
                <a:ext cx="436786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(5</m:t>
                          </m:r>
                          <m:r>
                            <a:rPr lang="en-US" sz="1900" i="1">
                              <a:latin typeface="Cambria Math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− 3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  <a:ea typeface="Cambria Math"/>
                        </a:rPr>
                        <m:t>∙1+3∙5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200" y="3620520"/>
                <a:ext cx="4367862" cy="384721"/>
              </a:xfrm>
              <a:prstGeom prst="rect">
                <a:avLst/>
              </a:prstGeom>
              <a:blipFill rotWithShape="0">
                <a:blip r:embed="rId11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46123" y="3617691"/>
                <a:ext cx="2846357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125</m:t>
                          </m:r>
                          <m:r>
                            <a:rPr lang="en-US" sz="19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−75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  <a:ea typeface="Cambria Math"/>
                        </a:rPr>
                        <m:t>+15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123" y="3617691"/>
                <a:ext cx="2846357" cy="3847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5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6" grpId="0" animBg="1"/>
      <p:bldP spid="2" grpId="0"/>
      <p:bldP spid="33" grpId="0"/>
      <p:bldP spid="37" grpId="0"/>
      <p:bldP spid="13" grpId="0" animBg="1"/>
      <p:bldP spid="14" grpId="0"/>
      <p:bldP spid="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Сумма кубов двух выражений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9311" y="1012523"/>
                <a:ext cx="4003788" cy="439736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𝒂𝒃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11" y="1012523"/>
                <a:ext cx="4003788" cy="4397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31799" y="3077547"/>
            <a:ext cx="827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Читают так: «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сумма кубов двух выражений равна произведению суммы этих выражений и неполного квадрата их разности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».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0" y="1805473"/>
                <a:ext cx="2950872" cy="3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805473"/>
                <a:ext cx="2950872" cy="3992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2242" y="1814099"/>
                <a:ext cx="4235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242" y="1814099"/>
                <a:ext cx="423507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213659" y="1814099"/>
                <a:ext cx="1092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59" y="1814099"/>
                <a:ext cx="109260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1799" y="2420904"/>
                <a:ext cx="1898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𝑎𝑏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2420904"/>
                <a:ext cx="1898020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221030" y="2436293"/>
            <a:ext cx="386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— </a:t>
            </a:r>
            <a:r>
              <a:rPr lang="ru-RU" dirty="0" smtClean="0">
                <a:latin typeface="+mj-lt"/>
              </a:rPr>
              <a:t> неполный </a:t>
            </a:r>
            <a:r>
              <a:rPr lang="ru-RU" dirty="0">
                <a:latin typeface="+mj-lt"/>
              </a:rPr>
              <a:t>квадрат разности</a:t>
            </a:r>
          </a:p>
        </p:txBody>
      </p:sp>
    </p:spTree>
    <p:extLst>
      <p:ext uri="{BB962C8B-B14F-4D97-AF65-F5344CB8AC3E}">
        <p14:creationId xmlns:p14="http://schemas.microsoft.com/office/powerpoint/2010/main" val="18965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  <p:bldP spid="22" grpId="0"/>
      <p:bldP spid="15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Разность кубов двух выражений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9311" y="1012523"/>
                <a:ext cx="4003788" cy="439736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𝒂𝒃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11" y="1012523"/>
                <a:ext cx="4003788" cy="4397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31799" y="3077547"/>
            <a:ext cx="827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Читают так: «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разность кубов двух выражений равна произведению разности этих выражений и неполного квадрата их суммы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».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0" y="1805473"/>
                <a:ext cx="2950872" cy="3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805473"/>
                <a:ext cx="2950872" cy="3992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2242" y="1814099"/>
                <a:ext cx="4235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242" y="1814099"/>
                <a:ext cx="423507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213659" y="1814099"/>
                <a:ext cx="1092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59" y="1814099"/>
                <a:ext cx="109260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1799" y="2420904"/>
                <a:ext cx="1898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𝑎𝑏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2420904"/>
                <a:ext cx="1898020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221030" y="2436293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— </a:t>
            </a:r>
            <a:r>
              <a:rPr lang="ru-RU" dirty="0" smtClean="0">
                <a:latin typeface="+mj-lt"/>
              </a:rPr>
              <a:t> неполный </a:t>
            </a:r>
            <a:r>
              <a:rPr lang="ru-RU" dirty="0">
                <a:latin typeface="+mj-lt"/>
              </a:rPr>
              <a:t>квадрат </a:t>
            </a:r>
            <a:r>
              <a:rPr lang="ru-RU" dirty="0" smtClean="0">
                <a:latin typeface="+mj-lt"/>
              </a:rPr>
              <a:t>суммы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7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  <p:bldP spid="22" grpId="0"/>
      <p:bldP spid="15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290372"/>
            <a:ext cx="82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/>
              <a:t>Разложить </a:t>
            </a:r>
            <a:r>
              <a:rPr lang="ru-RU" dirty="0"/>
              <a:t>многочлены на множители</a:t>
            </a:r>
            <a:r>
              <a:rPr lang="ru-RU" dirty="0" smtClean="0"/>
              <a:t>:</a:t>
            </a:r>
            <a:endParaRPr lang="ru-RU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627534"/>
                <a:ext cx="8278813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/>
                  <a:t>а)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64−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 smtClean="0"/>
                  <a:t>;</a:t>
                </a:r>
              </a:p>
              <a:p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27+8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627534"/>
                <a:ext cx="8278813" cy="706091"/>
              </a:xfrm>
              <a:prstGeom prst="rect">
                <a:avLst/>
              </a:prstGeom>
              <a:blipFill rotWithShape="0">
                <a:blip r:embed="rId4"/>
                <a:stretch>
                  <a:fillRect l="-663" t="-862" b="-12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69311" y="1563638"/>
                <a:ext cx="4003788" cy="439736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𝒂𝒃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11" y="1563638"/>
                <a:ext cx="4003788" cy="4397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2891720"/>
                <a:ext cx="16017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а)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64−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891720"/>
                <a:ext cx="160172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4183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06101" y="2891720"/>
                <a:ext cx="1360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101" y="2891720"/>
                <a:ext cx="1360694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59832" y="2891720"/>
                <a:ext cx="3167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4−</m:t>
                          </m:r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+4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891720"/>
                <a:ext cx="3167919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69311" y="2211710"/>
                <a:ext cx="4003788" cy="439736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𝒂𝒃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11" y="2211710"/>
                <a:ext cx="4003788" cy="4397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31799" y="3617691"/>
                <a:ext cx="17331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б)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27+8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617691"/>
                <a:ext cx="1733103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3873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015590" y="3620520"/>
                <a:ext cx="514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590" y="3620520"/>
                <a:ext cx="514308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65429" y="3622815"/>
                <a:ext cx="13832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429" y="3622815"/>
                <a:ext cx="1383264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958134" y="2887499"/>
                <a:ext cx="27412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4−</m:t>
                          </m:r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16+4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134" y="2887499"/>
                <a:ext cx="2741200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09542" y="3629079"/>
                <a:ext cx="37868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3+2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∙2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542" y="3629079"/>
                <a:ext cx="3786806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1800" y="4135360"/>
                <a:ext cx="3131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3+2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9</m:t>
                          </m:r>
                          <m:r>
                            <a:rPr lang="ru-RU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4135360"/>
                <a:ext cx="3131755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2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6" grpId="0" animBg="1"/>
      <p:bldP spid="2" grpId="0"/>
      <p:bldP spid="33" grpId="0"/>
      <p:bldP spid="37" grpId="0"/>
      <p:bldP spid="13" grpId="0" animBg="1"/>
      <p:bldP spid="14" grpId="0"/>
      <p:bldP spid="3" grpId="0"/>
      <p:bldP spid="16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5"/>
            <a:ext cx="9144000" cy="13428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6914" y="98986"/>
                <a:ext cx="8278813" cy="126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dirty="0" smtClean="0"/>
                  <a:t>Найти </a:t>
                </a:r>
                <a:r>
                  <a:rPr lang="ru-RU" dirty="0"/>
                  <a:t>значение выражения, применяя формулы квадрата суммы и </a:t>
                </a:r>
                <a:r>
                  <a:rPr lang="ru-RU" dirty="0" smtClean="0"/>
                  <a:t>квадрата разности:</a:t>
                </a:r>
              </a:p>
              <a:p>
                <a:pPr>
                  <a:defRPr/>
                </a:pPr>
                <a:r>
                  <a:rPr lang="ru-RU" dirty="0" smtClean="0">
                    <a:effectLst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107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effectLst/>
                    <a:cs typeface="Times New Roman" pitchFamily="18" charset="0"/>
                  </a:rPr>
                  <a:t>;</a:t>
                </a:r>
                <a:endParaRPr lang="en-US" dirty="0" smtClean="0">
                  <a:effectLst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ru-RU" dirty="0" smtClean="0">
                    <a:effectLst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999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effectLst/>
                    <a:cs typeface="Times New Roman" pitchFamily="18" charset="0"/>
                  </a:rPr>
                  <a:t>.</a:t>
                </a:r>
                <a:endParaRPr lang="ru-RU" dirty="0">
                  <a:effectLst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4" y="98986"/>
                <a:ext cx="8278813" cy="1260089"/>
              </a:xfrm>
              <a:prstGeom prst="rect">
                <a:avLst/>
              </a:prstGeom>
              <a:blipFill rotWithShape="0">
                <a:blip r:embed="rId4"/>
                <a:stretch>
                  <a:fillRect l="-589" t="-2415" b="-6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6914" y="2859782"/>
                <a:ext cx="12598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dirty="0" smtClean="0"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107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4" y="2859782"/>
                <a:ext cx="125988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865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392396" y="2859782"/>
                <a:ext cx="1568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100+7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96" y="2859782"/>
                <a:ext cx="156882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774128" y="2862681"/>
                <a:ext cx="2738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∙100∙7+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128" y="2862681"/>
                <a:ext cx="273812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313589" y="2862681"/>
                <a:ext cx="24432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10000+1400+49=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89" y="2862681"/>
                <a:ext cx="24432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36914" y="3636419"/>
                <a:ext cx="12598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999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4" y="3636419"/>
                <a:ext cx="125988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865" t="-8333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346266" y="3636419"/>
                <a:ext cx="1697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100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66" y="3636419"/>
                <a:ext cx="169706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921256" y="3642578"/>
                <a:ext cx="2994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100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∙100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256" y="3642578"/>
                <a:ext cx="299460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5666145" y="3636419"/>
                <a:ext cx="2571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10000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00−20</m:t>
                      </m:r>
                      <m:r>
                        <a:rPr lang="ru-RU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00+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145" y="3636419"/>
                <a:ext cx="257153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7546749" y="2864541"/>
                <a:ext cx="885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11449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749" y="2864541"/>
                <a:ext cx="88517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8046231" y="3636419"/>
                <a:ext cx="10134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998001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231" y="3636419"/>
                <a:ext cx="101341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79295" y="1511882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511882"/>
                <a:ext cx="3183820" cy="4070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79295" y="2075391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2075391"/>
                <a:ext cx="3183820" cy="4070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2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5" grpId="0"/>
      <p:bldP spid="18" grpId="0"/>
      <p:bldP spid="42" grpId="0"/>
      <p:bldP spid="43" grpId="0"/>
      <p:bldP spid="19" grpId="0"/>
      <p:bldP spid="20" grpId="0"/>
      <p:bldP spid="45" grpId="0"/>
      <p:bldP spid="63" grpId="0"/>
      <p:bldP spid="37" grpId="0"/>
      <p:bldP spid="44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5"/>
            <a:ext cx="9144000" cy="13428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290838"/>
                <a:ext cx="8278813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000" dirty="0" smtClean="0"/>
                  <a:t>Представить многочлен в стандартном виде: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 smtClean="0">
                                <a:effectLst/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itchFamily="18" charset="0"/>
                      </a:rPr>
                      <m:t>−2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+3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>
                    <a:effectLst/>
                    <a:cs typeface="Times New Roman" pitchFamily="18" charset="0"/>
                  </a:rPr>
                  <a:t>.</a:t>
                </a:r>
                <a:endParaRPr lang="ru-RU" sz="2000" dirty="0">
                  <a:effectLst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90838"/>
                <a:ext cx="8278813" cy="734240"/>
              </a:xfrm>
              <a:prstGeom prst="rect">
                <a:avLst/>
              </a:prstGeom>
              <a:blipFill rotWithShape="0">
                <a:blip r:embed="rId4"/>
                <a:stretch>
                  <a:fillRect l="-810" t="-5000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31800" y="2330984"/>
                <a:ext cx="44818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330984"/>
                <a:ext cx="448184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472647" y="2250342"/>
                <a:ext cx="2530373" cy="459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47" y="2250342"/>
                <a:ext cx="2530373" cy="459678"/>
              </a:xfrm>
              <a:prstGeom prst="rect">
                <a:avLst/>
              </a:prstGeom>
              <a:blipFill rotWithShape="0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31800" y="2922498"/>
                <a:ext cx="2368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922498"/>
                <a:ext cx="236866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79295" y="1660595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20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660595"/>
                <a:ext cx="3183820" cy="4070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598906" y="2922498"/>
                <a:ext cx="1081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906" y="2922498"/>
                <a:ext cx="108151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520758" y="2923784"/>
                <a:ext cx="500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758" y="2923784"/>
                <a:ext cx="50045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5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5" grpId="0"/>
      <p:bldP spid="18" grpId="0"/>
      <p:bldP spid="42" grpId="0"/>
      <p:bldP spid="22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4181" y="243030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Формулы сокращенного умножения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208260" y="2497693"/>
            <a:ext cx="276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… * * * *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* * * * …</a:t>
            </a:r>
            <a:endParaRPr lang="ru-RU" dirty="0"/>
          </a:p>
        </p:txBody>
      </p:sp>
      <p:pic>
        <p:nvPicPr>
          <p:cNvPr id="4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1" t="35927" r="33474" b="61273"/>
          <a:stretch/>
        </p:blipFill>
        <p:spPr bwMode="auto">
          <a:xfrm>
            <a:off x="4398488" y="257175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4" t="34682" r="35044" b="61118"/>
          <a:stretch/>
        </p:blipFill>
        <p:spPr bwMode="auto">
          <a:xfrm>
            <a:off x="4182463" y="2499742"/>
            <a:ext cx="216025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0" t="36078" r="37425" b="61122"/>
          <a:stretch/>
        </p:blipFill>
        <p:spPr bwMode="auto">
          <a:xfrm>
            <a:off x="4038448" y="257175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2" t="33186" r="41338" b="59814"/>
          <a:stretch/>
        </p:blipFill>
        <p:spPr bwMode="auto">
          <a:xfrm>
            <a:off x="3534392" y="2427734"/>
            <a:ext cx="28803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7" t="34617" r="38940" b="61183"/>
          <a:stretch/>
        </p:blipFill>
        <p:spPr bwMode="auto">
          <a:xfrm>
            <a:off x="3822424" y="249974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6" t="37399" r="32706" b="58401"/>
          <a:stretch/>
        </p:blipFill>
        <p:spPr bwMode="auto">
          <a:xfrm>
            <a:off x="4516312" y="2643758"/>
            <a:ext cx="97019" cy="1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5" t="34528" r="30323" b="61272"/>
          <a:stretch/>
        </p:blipFill>
        <p:spPr bwMode="auto">
          <a:xfrm>
            <a:off x="4614512" y="249974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2" t="34534" r="28763" b="61266"/>
          <a:stretch/>
        </p:blipFill>
        <p:spPr bwMode="auto">
          <a:xfrm>
            <a:off x="4830536" y="2499742"/>
            <a:ext cx="14401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34600" r="26386" b="61200"/>
          <a:stretch/>
        </p:blipFill>
        <p:spPr bwMode="auto">
          <a:xfrm>
            <a:off x="4974552" y="249974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3" t="35934" r="24792" b="61266"/>
          <a:stretch/>
        </p:blipFill>
        <p:spPr bwMode="auto">
          <a:xfrm>
            <a:off x="5190576" y="257175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8" t="36000" r="21622" b="58400"/>
          <a:stretch/>
        </p:blipFill>
        <p:spPr bwMode="auto">
          <a:xfrm>
            <a:off x="5334592" y="257175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449987" y="1570348"/>
            <a:ext cx="3181126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48400" y="903930"/>
            <a:ext cx="3182714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50101" y="2235529"/>
            <a:ext cx="3181012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47102" y="2901634"/>
            <a:ext cx="3184012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50101" y="3565581"/>
            <a:ext cx="3181012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46795" y="4226972"/>
            <a:ext cx="3184318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46795" y="991906"/>
            <a:ext cx="31891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+mj-lt"/>
              </a:rPr>
              <a:t>Умножение многочленов:</a:t>
            </a:r>
            <a:endParaRPr lang="ru-RU" sz="17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6795" y="1513936"/>
            <a:ext cx="31891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+mj-lt"/>
              </a:rPr>
              <a:t>Разложение </a:t>
            </a:r>
            <a:r>
              <a:rPr lang="ru-RU" sz="1700" dirty="0">
                <a:latin typeface="+mj-lt"/>
              </a:rPr>
              <a:t>многочленов на множители</a:t>
            </a:r>
            <a:r>
              <a:rPr lang="ru-RU" sz="1700" dirty="0" smtClean="0">
                <a:latin typeface="+mj-lt"/>
              </a:rPr>
              <a:t>:</a:t>
            </a:r>
            <a:endParaRPr lang="ru-RU" sz="1700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8398" y="2169422"/>
            <a:ext cx="3182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+mj-lt"/>
              </a:rPr>
              <a:t>Приведение многочленов </a:t>
            </a:r>
            <a:r>
              <a:rPr lang="ru-RU" sz="1700" dirty="0">
                <a:latin typeface="+mj-lt"/>
              </a:rPr>
              <a:t>к стандартному виду</a:t>
            </a:r>
            <a:r>
              <a:rPr lang="ru-RU" sz="1700" dirty="0" smtClean="0">
                <a:latin typeface="+mj-lt"/>
              </a:rPr>
              <a:t>:</a:t>
            </a:r>
            <a:endParaRPr lang="ru-RU" sz="1700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6795" y="2986938"/>
            <a:ext cx="31843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+mj-lt"/>
              </a:rPr>
              <a:t>Упрощение </a:t>
            </a:r>
            <a:r>
              <a:rPr lang="ru-RU" sz="1700" dirty="0">
                <a:latin typeface="+mj-lt"/>
              </a:rPr>
              <a:t>выражений</a:t>
            </a:r>
            <a:r>
              <a:rPr lang="ru-RU" sz="1700" dirty="0" smtClean="0">
                <a:latin typeface="+mj-lt"/>
              </a:rPr>
              <a:t>:</a:t>
            </a:r>
            <a:endParaRPr lang="ru-RU" sz="17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1799" y="3649637"/>
            <a:ext cx="31993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+mj-lt"/>
              </a:rPr>
              <a:t>Решение </a:t>
            </a:r>
            <a:r>
              <a:rPr lang="ru-RU" sz="1700" dirty="0">
                <a:latin typeface="+mj-lt"/>
              </a:rPr>
              <a:t>уравнений</a:t>
            </a:r>
            <a:r>
              <a:rPr lang="ru-RU" sz="1700" dirty="0" smtClean="0">
                <a:latin typeface="+mj-lt"/>
              </a:rPr>
              <a:t>:</a:t>
            </a:r>
            <a:endParaRPr lang="ru-RU" sz="17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6794" y="4310453"/>
            <a:ext cx="31843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+mj-lt"/>
              </a:rPr>
              <a:t>Сокращение дробей:</a:t>
            </a:r>
            <a:endParaRPr lang="ru-RU" sz="1700" dirty="0">
              <a:latin typeface="+mj-lt"/>
            </a:endParaRPr>
          </a:p>
        </p:txBody>
      </p:sp>
      <p:pic>
        <p:nvPicPr>
          <p:cNvPr id="82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3822424" y="912094"/>
            <a:ext cx="48881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3821459" y="1574220"/>
            <a:ext cx="489298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3819121" y="2243693"/>
            <a:ext cx="489149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3822426" y="2905212"/>
            <a:ext cx="48881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3822426" y="3571987"/>
            <a:ext cx="488818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3819120" y="4233378"/>
            <a:ext cx="488818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36271" y="991906"/>
                <a:ext cx="407778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700" i="1">
                          <a:latin typeface="Cambria Math"/>
                        </a:rPr>
                        <m:t>(</m:t>
                      </m:r>
                      <m:r>
                        <a:rPr lang="en-US" sz="1700" i="1">
                          <a:latin typeface="Cambria Math"/>
                        </a:rPr>
                        <m:t>𝑎</m:t>
                      </m:r>
                      <m:r>
                        <a:rPr lang="en-US" sz="1700" i="1">
                          <a:latin typeface="Cambria Math"/>
                        </a:rPr>
                        <m:t>−10)(</m:t>
                      </m:r>
                      <m:r>
                        <a:rPr lang="en-US" sz="1700" i="1">
                          <a:latin typeface="Cambria Math"/>
                        </a:rPr>
                        <m:t>𝑎</m:t>
                      </m:r>
                      <m:r>
                        <a:rPr lang="en-US" sz="1700" i="1">
                          <a:latin typeface="Cambria Math"/>
                        </a:rPr>
                        <m:t>+10)</m:t>
                      </m:r>
                      <m:r>
                        <m:rPr>
                          <m:nor/>
                        </m:rPr>
                        <a:rPr lang="ru-RU" sz="17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ru-RU" sz="17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/>
                        </a:rPr>
                        <m:t>−100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1" y="991906"/>
                <a:ext cx="4077783" cy="353943"/>
              </a:xfrm>
              <a:prstGeom prst="rect">
                <a:avLst/>
              </a:prstGeom>
              <a:blipFill rotWithShape="0">
                <a:blip r:embed="rId5"/>
                <a:stretch>
                  <a:fillRect l="-299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40112" y="1659554"/>
                <a:ext cx="3339825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i="1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/>
                        </a:rPr>
                        <m:t>−9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  <m:r>
                            <a:rPr lang="en-US" sz="1700" i="1">
                              <a:latin typeface="Cambria Math"/>
                            </a:rPr>
                            <m:t>𝑎</m:t>
                          </m:r>
                          <m:r>
                            <a:rPr lang="en-US" sz="1700" i="1">
                              <a:latin typeface="Cambria Math"/>
                            </a:rPr>
                            <m:t>−3</m:t>
                          </m:r>
                          <m:r>
                            <a:rPr lang="en-US" sz="17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  <m:r>
                            <a:rPr lang="en-US" sz="1700" i="1">
                              <a:latin typeface="Cambria Math"/>
                            </a:rPr>
                            <m:t>𝑎</m:t>
                          </m:r>
                          <m:r>
                            <a:rPr lang="en-US" sz="1700" i="1">
                              <a:latin typeface="Cambria Math"/>
                            </a:rPr>
                            <m:t>+3</m:t>
                          </m:r>
                          <m:r>
                            <a:rPr lang="en-US" sz="1700" i="1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12" y="1659554"/>
                <a:ext cx="3339825" cy="3539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34667" y="2201650"/>
                <a:ext cx="50639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20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−3</m:t>
                          </m:r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20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+3</m:t>
                          </m:r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(20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400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67" y="2201650"/>
                <a:ext cx="5063953" cy="584775"/>
              </a:xfrm>
              <a:prstGeom prst="rect">
                <a:avLst/>
              </a:prstGeom>
              <a:blipFill rotWithShape="0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35200" y="2833904"/>
                <a:ext cx="3640420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4</m:t>
                          </m:r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00" y="2833904"/>
                <a:ext cx="3640420" cy="665118"/>
              </a:xfrm>
              <a:prstGeom prst="rect">
                <a:avLst/>
              </a:prstGeom>
              <a:blipFill rotWithShape="0">
                <a:blip r:embed="rId8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838724" y="3645387"/>
                <a:ext cx="456426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/>
                        </a:rPr>
                        <m:t>−</m:t>
                      </m:r>
                      <m:r>
                        <a:rPr lang="ru-RU" sz="1700" i="1">
                          <a:latin typeface="Cambria Math"/>
                        </a:rPr>
                        <m:t>81</m:t>
                      </m:r>
                      <m:r>
                        <a:rPr lang="en-US" sz="1700" i="1">
                          <a:latin typeface="Cambria Math"/>
                        </a:rPr>
                        <m:t>=0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lang="en-US" sz="17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700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700">
                          <a:latin typeface="Cambria Math"/>
                        </a:rPr>
                        <m:t>−9)(</m:t>
                      </m:r>
                      <m:r>
                        <m:rPr>
                          <m:nor/>
                        </m:rPr>
                        <a:rPr lang="en-US" sz="1700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700">
                          <a:latin typeface="Cambria Math"/>
                        </a:rPr>
                        <m:t>+9)=0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lang="en-US" sz="1700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700">
                          <a:latin typeface="Cambria Math"/>
                        </a:rPr>
                        <m:t>=9</m:t>
                      </m:r>
                      <m:r>
                        <m:rPr>
                          <m:nor/>
                        </m:rPr>
                        <a:rPr lang="ru-RU" sz="1700" b="0" i="0" smtClean="0">
                          <a:latin typeface="Cambria Math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700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700"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724" y="3645387"/>
                <a:ext cx="4564263" cy="353943"/>
              </a:xfrm>
              <a:prstGeom prst="rect">
                <a:avLst/>
              </a:prstGeom>
              <a:blipFill rotWithShape="0">
                <a:blip r:embed="rId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43294" y="4224193"/>
                <a:ext cx="4977178" cy="53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700" i="1">
                                <a:latin typeface="Cambria Math"/>
                              </a:rPr>
                              <m:t>310</m:t>
                            </m:r>
                          </m:e>
                          <m:sup>
                            <m:r>
                              <a:rPr lang="ru-RU" sz="1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7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700" i="1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ru-RU" sz="1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700" i="1">
                                <a:latin typeface="Cambria Math"/>
                              </a:rPr>
                              <m:t>175</m:t>
                            </m:r>
                          </m:e>
                          <m:sup>
                            <m:r>
                              <a:rPr lang="ru-RU" sz="1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7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700" i="1">
                                <a:latin typeface="Cambria Math"/>
                              </a:rPr>
                              <m:t>155</m:t>
                            </m:r>
                          </m:e>
                          <m:sup>
                            <m:r>
                              <a:rPr lang="ru-RU" sz="1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7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i="1">
                            <a:latin typeface="Cambria Math"/>
                          </a:rPr>
                          <m:t>(310−20)(310+20)</m:t>
                        </m:r>
                      </m:num>
                      <m:den>
                        <m:r>
                          <a:rPr lang="ru-RU" sz="1700" i="1">
                            <a:latin typeface="Cambria Math"/>
                          </a:rPr>
                          <m:t>(175−155)(175+155)</m:t>
                        </m:r>
                      </m:den>
                    </m:f>
                    <m:r>
                      <a:rPr lang="ru-RU" sz="17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i="1">
                            <a:latin typeface="Cambria Math"/>
                          </a:rPr>
                          <m:t>290</m:t>
                        </m:r>
                        <m:r>
                          <a:rPr lang="ru-RU" sz="1700" i="1">
                            <a:latin typeface="Cambria Math"/>
                            <a:ea typeface="Cambria Math"/>
                          </a:rPr>
                          <m:t>∙330</m:t>
                        </m:r>
                      </m:num>
                      <m:den>
                        <m:r>
                          <a:rPr lang="ru-RU" sz="1700" i="1">
                            <a:latin typeface="Cambria Math"/>
                          </a:rPr>
                          <m:t>20</m:t>
                        </m:r>
                        <m:r>
                          <a:rPr lang="ru-RU" sz="1700" i="1">
                            <a:latin typeface="Cambria Math"/>
                            <a:ea typeface="Cambria Math"/>
                          </a:rPr>
                          <m:t>∙330</m:t>
                        </m:r>
                      </m:den>
                    </m:f>
                    <m:r>
                      <a:rPr lang="ru-RU" sz="17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i="1"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ru-RU" sz="17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1700" i="1">
                        <a:latin typeface="Cambria Math"/>
                      </a:rPr>
                      <m:t>=14,5</m:t>
                    </m:r>
                  </m:oMath>
                </a14:m>
                <a:r>
                  <a:rPr lang="ru-RU" sz="1700" dirty="0" smtClean="0"/>
                  <a:t> </a:t>
                </a:r>
                <a:endParaRPr lang="ru-RU" sz="17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294" y="4224193"/>
                <a:ext cx="4977178" cy="534057"/>
              </a:xfrm>
              <a:prstGeom prst="rect">
                <a:avLst/>
              </a:prstGeom>
              <a:blipFill rotWithShape="0"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1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52" grpId="0"/>
      <p:bldP spid="53" grpId="0"/>
      <p:bldP spid="54" grpId="0"/>
      <p:bldP spid="55" grpId="0"/>
      <p:bldP spid="56" grpId="0"/>
      <p:bldP spid="57" grpId="0"/>
      <p:bldP spid="4" grpId="0"/>
      <p:bldP spid="71" grpId="0"/>
      <p:bldP spid="72" grpId="0"/>
      <p:bldP spid="73" grpId="0"/>
      <p:bldP spid="74" grpId="0"/>
      <p:bldP spid="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5"/>
            <a:ext cx="9144000" cy="13428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290838"/>
                <a:ext cx="8278813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000" dirty="0" smtClean="0"/>
                  <a:t>Доказать тождество: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−25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ru-RU" sz="2000" dirty="0" smtClean="0"/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90838"/>
                <a:ext cx="8278813" cy="734240"/>
              </a:xfrm>
              <a:prstGeom prst="rect">
                <a:avLst/>
              </a:prstGeom>
              <a:blipFill rotWithShape="0">
                <a:blip r:embed="rId4"/>
                <a:stretch>
                  <a:fillRect l="-810" t="-5000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0" y="3339411"/>
                <a:ext cx="3796745" cy="375552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339411"/>
                <a:ext cx="3796745" cy="375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30657" y="4328936"/>
                <a:ext cx="2879956" cy="375552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657" y="4328936"/>
                <a:ext cx="2879956" cy="3755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92760" y="3835130"/>
                <a:ext cx="2879956" cy="375552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60" y="3835130"/>
                <a:ext cx="2879956" cy="3755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1443612"/>
                <a:ext cx="39194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443612"/>
                <a:ext cx="391947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145806" y="1448522"/>
                <a:ext cx="3441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06" y="1448522"/>
                <a:ext cx="344190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40426" y="1919649"/>
                <a:ext cx="2545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1919649"/>
                <a:ext cx="254512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759289" y="1923678"/>
                <a:ext cx="2907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− 25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289" y="1923678"/>
                <a:ext cx="290765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53833" y="1923678"/>
                <a:ext cx="2810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833" y="1923678"/>
                <a:ext cx="281044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7695" y="2366879"/>
                <a:ext cx="43576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−25−25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5" y="2366879"/>
                <a:ext cx="435766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56449" y="2373906"/>
                <a:ext cx="3495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−25−50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49" y="2373906"/>
                <a:ext cx="349550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0426" y="2842916"/>
                <a:ext cx="2461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15+10−25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2842916"/>
                <a:ext cx="246150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695171" y="2846785"/>
                <a:ext cx="2833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171" y="2846785"/>
                <a:ext cx="283314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1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14" grpId="0" animBg="1"/>
      <p:bldP spid="16" grpId="0" animBg="1"/>
      <p:bldP spid="2" grpId="0"/>
      <p:bldP spid="12" grpId="0"/>
      <p:bldP spid="13" grpId="0"/>
      <p:bldP spid="15" grpId="0"/>
      <p:bldP spid="18" grpId="0"/>
      <p:bldP spid="3" grpId="0"/>
      <p:bldP spid="4" grpId="0"/>
      <p:bldP spid="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5"/>
            <a:ext cx="9144000" cy="13428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267494"/>
                <a:ext cx="8278813" cy="102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000" dirty="0" smtClean="0"/>
                  <a:t>Сократить дробь: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64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+125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−20</m:t>
                          </m:r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+25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effectLst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67494"/>
                <a:ext cx="8278813" cy="1022844"/>
              </a:xfrm>
              <a:prstGeom prst="rect">
                <a:avLst/>
              </a:prstGeom>
              <a:blipFill rotWithShape="0">
                <a:blip r:embed="rId4"/>
                <a:stretch>
                  <a:fillRect l="-810" t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31800" y="2330984"/>
                <a:ext cx="4481840" cy="65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64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+125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−20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330984"/>
                <a:ext cx="4481840" cy="6527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31800" y="3209244"/>
                <a:ext cx="527413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−20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209244"/>
                <a:ext cx="5274136" cy="6685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69311" y="1660595"/>
                <a:ext cx="4003788" cy="439736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𝒂𝒃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11" y="1660595"/>
                <a:ext cx="4003788" cy="4397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31800" y="4057395"/>
                <a:ext cx="4856009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−20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+25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−20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4057395"/>
                <a:ext cx="4856009" cy="6527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052797" y="4250856"/>
                <a:ext cx="13741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97" y="4250856"/>
                <a:ext cx="137415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46602" y="2347100"/>
                <a:ext cx="3156698" cy="64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02" y="2347100"/>
                <a:ext cx="3156698" cy="64120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554748" y="2347100"/>
                <a:ext cx="1119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748" y="2347100"/>
                <a:ext cx="111998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707904" y="2347100"/>
                <a:ext cx="1044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347100"/>
                <a:ext cx="104471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V="1">
            <a:off x="2051720" y="4155926"/>
            <a:ext cx="2808312" cy="2160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403648" y="4469358"/>
            <a:ext cx="2808312" cy="2160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2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5" grpId="0"/>
      <p:bldP spid="42" grpId="0"/>
      <p:bldP spid="22" grpId="0" animBg="1"/>
      <p:bldP spid="23" grpId="0"/>
      <p:bldP spid="24" grpId="0"/>
      <p:bldP spid="14" grpId="0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5"/>
            <a:ext cx="9144000" cy="13428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290838"/>
                <a:ext cx="82788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000" dirty="0" smtClean="0"/>
                  <a:t>Решить уравнение: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−18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2000" dirty="0" smtClean="0">
                    <a:effectLst/>
                    <a:cs typeface="Times New Roman" pitchFamily="18" charset="0"/>
                  </a:rPr>
                  <a:t>.</a:t>
                </a:r>
                <a:endParaRPr lang="ru-RU" sz="2000" dirty="0">
                  <a:effectLst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90838"/>
                <a:ext cx="8278813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810"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31800" y="2050442"/>
                <a:ext cx="36802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−18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050442"/>
                <a:ext cx="368021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61918" y="2424940"/>
                <a:ext cx="1312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8" y="2424940"/>
                <a:ext cx="131285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508355" y="2422245"/>
                <a:ext cx="2651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∙4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∙(−18)=0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355" y="2422245"/>
                <a:ext cx="265181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79295" y="1563638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563638"/>
                <a:ext cx="3183820" cy="407099"/>
              </a:xfrm>
              <a:prstGeom prst="rect">
                <a:avLst/>
              </a:prstGeom>
              <a:blipFill rotWithShape="0">
                <a:blip r:embed="rId8"/>
                <a:stretch>
                  <a:fillRect b="-13043"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448214" y="2803224"/>
                <a:ext cx="2759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−9−4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+18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14" y="2803224"/>
                <a:ext cx="275915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471310" y="3174890"/>
                <a:ext cx="1688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− 9+18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10" y="3174890"/>
                <a:ext cx="168886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94527" y="3552182"/>
                <a:ext cx="1060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18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527" y="3552182"/>
                <a:ext cx="106048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50864" y="3932100"/>
                <a:ext cx="1259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=9 :18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864" y="3932100"/>
                <a:ext cx="125925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51868" y="4306766"/>
                <a:ext cx="980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=0,5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68" y="4306766"/>
                <a:ext cx="98033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8140" y="4459096"/>
                <a:ext cx="17577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=0,5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0" y="4459096"/>
                <a:ext cx="175778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2768" t="-8197" r="-207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2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5" grpId="0"/>
      <p:bldP spid="18" grpId="0"/>
      <p:bldP spid="42" grpId="0"/>
      <p:bldP spid="22" grpId="0" animBg="1"/>
      <p:bldP spid="23" grpId="0"/>
      <p:bldP spid="24" grpId="0"/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483123" y="195486"/>
            <a:ext cx="6177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Формулы сокращенного умножения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1" y="742481"/>
            <a:ext cx="2507553" cy="1410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78" y="743357"/>
            <a:ext cx="2504442" cy="1408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60" y="2108710"/>
            <a:ext cx="2510665" cy="1412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63" y="741584"/>
            <a:ext cx="2509145" cy="1411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6" y="3404447"/>
            <a:ext cx="2499655" cy="1406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30" y="2106960"/>
            <a:ext cx="2515200" cy="14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23" y="3390800"/>
            <a:ext cx="2507553" cy="1410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7" y="3401826"/>
            <a:ext cx="2512257" cy="1413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4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427" y="236306"/>
            <a:ext cx="827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Формулы сокращенного умножения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1079265" y="1096890"/>
            <a:ext cx="2231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квадрат суммы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46530" y="1614412"/>
            <a:ext cx="2763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квадрат разности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48483" y="4207833"/>
            <a:ext cx="2761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разность кубов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58306" y="2112330"/>
            <a:ext cx="2952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разность квадратов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71806" y="2629852"/>
            <a:ext cx="2238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куб суммы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46530" y="3672277"/>
            <a:ext cx="2763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сумма кубов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46530" y="3148230"/>
            <a:ext cx="2763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куб разности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61603" y="1087586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03" y="1087586"/>
                <a:ext cx="3183820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61603" y="1603446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03" y="1603446"/>
                <a:ext cx="3183820" cy="407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61603" y="2117815"/>
                <a:ext cx="3117392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03" y="2117815"/>
                <a:ext cx="3117392" cy="407099"/>
              </a:xfrm>
              <a:prstGeom prst="rect">
                <a:avLst/>
              </a:prstGeom>
              <a:blipFill rotWithShape="0">
                <a:blip r:embed="rId6"/>
                <a:stretch>
                  <a:fillRect l="-194" b="-12857"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62973" y="2630033"/>
                <a:ext cx="4203971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73" y="2630033"/>
                <a:ext cx="4203971" cy="4070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62973" y="3141241"/>
                <a:ext cx="4203971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73" y="3141241"/>
                <a:ext cx="4203971" cy="4070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64603" y="3653542"/>
                <a:ext cx="4003788" cy="439736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𝒂𝒃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603" y="3653542"/>
                <a:ext cx="4003788" cy="4397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61603" y="4192266"/>
                <a:ext cx="4003788" cy="439736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𝒂𝒃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03" y="4192266"/>
                <a:ext cx="4003788" cy="4397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8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Квадрат суммы двух выражений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9295" y="1012523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012523"/>
                <a:ext cx="3183820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31799" y="2241736"/>
            <a:ext cx="827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Читают так: «квадрат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суммы двух выражений равен квадрату первого выражения плюс удвоенное произведение первого и второго выражений плюс квадрат второго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выражения».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31800" y="3360820"/>
                <a:ext cx="20914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+2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360820"/>
                <a:ext cx="209140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272629" y="3363649"/>
                <a:ext cx="25412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29" y="3363649"/>
                <a:ext cx="254127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597366" y="3357852"/>
                <a:ext cx="29644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66" y="3357852"/>
                <a:ext cx="2964466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1800" y="3827072"/>
                <a:ext cx="1474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827072"/>
                <a:ext cx="147495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84649" y="3821613"/>
                <a:ext cx="171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49" y="3821613"/>
                <a:ext cx="171797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87601" y="3827824"/>
                <a:ext cx="213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01" y="3827824"/>
                <a:ext cx="2138983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56549" y="3817882"/>
                <a:ext cx="1160895" cy="3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ru-RU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549" y="3817882"/>
                <a:ext cx="1160895" cy="39921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0" y="1658958"/>
                <a:ext cx="1424493" cy="3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ru-RU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658958"/>
                <a:ext cx="1424493" cy="39921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37929" y="1667584"/>
                <a:ext cx="213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29" y="1667584"/>
                <a:ext cx="2138983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86025" y="1667584"/>
                <a:ext cx="25412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025" y="1667584"/>
                <a:ext cx="2541273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912544" y="1666686"/>
                <a:ext cx="18278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+2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44" y="1666686"/>
                <a:ext cx="1827808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  <p:bldP spid="21" grpId="0"/>
      <p:bldP spid="25" grpId="0"/>
      <p:bldP spid="26" grpId="0"/>
      <p:bldP spid="4" grpId="0"/>
      <p:bldP spid="5" grpId="0"/>
      <p:bldP spid="27" grpId="0"/>
      <p:bldP spid="28" grpId="0"/>
      <p:bldP spid="22" grpId="0"/>
      <p:bldP spid="1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Квадрат суммы двух выражений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9295" y="1012523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012523"/>
                <a:ext cx="3183820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19075" y="1819732"/>
                <a:ext cx="1830116" cy="3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b="0" i="1" dirty="0" smtClean="0">
                                  <a:latin typeface="Cambria Math" panose="02040503050406030204" pitchFamily="18" charset="0"/>
                                </a:rPr>
                                <m:t>кв</m:t>
                              </m:r>
                            </m:sub>
                          </m:sSub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ru-RU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ru-RU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75" y="1819732"/>
                <a:ext cx="1830116" cy="3992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519075" y="3075806"/>
                <a:ext cx="29468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кв</m:t>
                          </m:r>
                        </m:sub>
                      </m:sSub>
                      <m:r>
                        <a:rPr lang="ru-RU" sz="20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75" y="3075806"/>
                <a:ext cx="294689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519075" y="3723878"/>
                <a:ext cx="2497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кв</m:t>
                          </m:r>
                        </m:sub>
                      </m:sSub>
                      <m:r>
                        <a:rPr lang="ru-RU" sz="20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+2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75" y="3723878"/>
                <a:ext cx="2497030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31916" y="1424115"/>
                <a:ext cx="410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16" y="1424115"/>
                <a:ext cx="410690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91964" y="1419622"/>
                <a:ext cx="4074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64" y="1419622"/>
                <a:ext cx="407483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99428" y="2500129"/>
                <a:ext cx="11697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𝒂𝒃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28" y="2500129"/>
                <a:ext cx="1169744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998699" y="1846375"/>
            <a:ext cx="1691097" cy="16920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0628" y="2447509"/>
                <a:ext cx="410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28" y="2447509"/>
                <a:ext cx="410690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47842" y="2491385"/>
                <a:ext cx="1137106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42" y="2491385"/>
                <a:ext cx="1137106" cy="407099"/>
              </a:xfrm>
              <a:prstGeom prst="rect">
                <a:avLst/>
              </a:prstGeom>
              <a:blipFill rotWithShape="0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2722772" y="3572362"/>
            <a:ext cx="1116000" cy="11160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71920" y="1830113"/>
            <a:ext cx="2880000" cy="288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699920" y="1830113"/>
            <a:ext cx="0" cy="2880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71920" y="3558113"/>
            <a:ext cx="28800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0486" y="3877332"/>
                <a:ext cx="4074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86" y="3877332"/>
                <a:ext cx="407483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10015" y="3930564"/>
                <a:ext cx="1133900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15" y="3930564"/>
                <a:ext cx="1133900" cy="407099"/>
              </a:xfrm>
              <a:prstGeom prst="rect">
                <a:avLst/>
              </a:prstGeom>
              <a:blipFill rotWithShape="0">
                <a:blip r:embed="rId1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15205" y="3934058"/>
                <a:ext cx="11697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𝒂𝒃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05" y="3934058"/>
                <a:ext cx="1169744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521325" y="2459672"/>
                <a:ext cx="28128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кв</m:t>
                          </m:r>
                        </m:sub>
                      </m:sSub>
                      <m:r>
                        <a:rPr lang="ru-RU" sz="20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325" y="2459672"/>
                <a:ext cx="2812821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19075" y="4317271"/>
                <a:ext cx="318382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𝑎𝑏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75" y="4317271"/>
                <a:ext cx="3183820" cy="40709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3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2" grpId="0"/>
      <p:bldP spid="2" grpId="0"/>
      <p:bldP spid="3" grpId="0"/>
      <p:bldP spid="32" grpId="0"/>
      <p:bldP spid="34" grpId="0"/>
      <p:bldP spid="38" grpId="0"/>
      <p:bldP spid="6" grpId="0" animBg="1"/>
      <p:bldP spid="31" grpId="0"/>
      <p:bldP spid="35" grpId="0"/>
      <p:bldP spid="40" grpId="0" animBg="1"/>
      <p:bldP spid="24" grpId="0" animBg="1"/>
      <p:bldP spid="33" grpId="0"/>
      <p:bldP spid="36" grpId="0"/>
      <p:bldP spid="37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290372"/>
            <a:ext cx="84606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900" dirty="0" smtClean="0"/>
              <a:t>Раскрыть скобки в выражении, пользуясь формулой квадрата суммы:</a:t>
            </a:r>
            <a:endParaRPr lang="ru-RU" sz="1900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754298"/>
                <a:ext cx="827881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900" dirty="0" smtClean="0"/>
                  <a:t>.</a:t>
                </a:r>
                <a:endParaRPr lang="ru-RU" sz="19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754298"/>
                <a:ext cx="8278813" cy="384721"/>
              </a:xfrm>
              <a:prstGeom prst="rect">
                <a:avLst/>
              </a:prstGeom>
              <a:blipFill rotWithShape="0">
                <a:blip r:embed="rId4"/>
                <a:stretch>
                  <a:fillRect t="-7937" b="-26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79295" y="1804611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804611"/>
                <a:ext cx="3183820" cy="407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2531680"/>
                <a:ext cx="17324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531680"/>
                <a:ext cx="1732462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07704" y="2531680"/>
                <a:ext cx="3886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000" b="0" i="1" smtClean="0">
                          <a:latin typeface="Cambria Math"/>
                        </a:rPr>
                        <m:t> 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31680"/>
                <a:ext cx="3886962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05990" y="2530137"/>
                <a:ext cx="22666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𝑥𝑦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9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990" y="2530137"/>
                <a:ext cx="2266646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5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6" grpId="0" animBg="1"/>
      <p:bldP spid="2" grpId="0"/>
      <p:bldP spid="3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Квадрат разности двух выражений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9295" y="1012523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20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012523"/>
                <a:ext cx="3183820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31799" y="2241736"/>
            <a:ext cx="827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Читают так: «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квадрат разности двух выражений равен квадрату первого выражения минус удвоенное произведение первого и второго выражений плюс квадрат второго выражения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».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31800" y="3360820"/>
                <a:ext cx="20914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360820"/>
                <a:ext cx="209140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272629" y="3363649"/>
                <a:ext cx="2945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+(−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29" y="3363649"/>
                <a:ext cx="294523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012162" y="3357852"/>
                <a:ext cx="31568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62" y="3357852"/>
                <a:ext cx="3156826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1800" y="3827072"/>
                <a:ext cx="1474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827072"/>
                <a:ext cx="147495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84649" y="3821613"/>
                <a:ext cx="171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49" y="3821613"/>
                <a:ext cx="171797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87601" y="3827824"/>
                <a:ext cx="213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01" y="3827824"/>
                <a:ext cx="2138983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56549" y="3817882"/>
                <a:ext cx="1160895" cy="3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ru-RU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549" y="3817882"/>
                <a:ext cx="1160895" cy="39921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0" y="1658958"/>
                <a:ext cx="1424493" cy="3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ru-RU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658958"/>
                <a:ext cx="1424493" cy="39921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37929" y="1667584"/>
                <a:ext cx="213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29" y="1667584"/>
                <a:ext cx="2138983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86025" y="1667584"/>
                <a:ext cx="25412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025" y="1667584"/>
                <a:ext cx="2541273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912544" y="1666686"/>
                <a:ext cx="18278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𝑎𝑏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44" y="1666686"/>
                <a:ext cx="1827808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  <p:bldP spid="21" grpId="0"/>
      <p:bldP spid="25" grpId="0"/>
      <p:bldP spid="26" grpId="0"/>
      <p:bldP spid="4" grpId="0"/>
      <p:bldP spid="5" grpId="0"/>
      <p:bldP spid="27" grpId="0"/>
      <p:bldP spid="28" grpId="0"/>
      <p:bldP spid="22" grpId="0"/>
      <p:bldP spid="1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Квадрат разности двух выражений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9295" y="843558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20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843558"/>
                <a:ext cx="3183820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20072" y="1433071"/>
                <a:ext cx="1068113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b="0" i="1" dirty="0" smtClean="0">
                                  <a:latin typeface="Cambria Math" panose="02040503050406030204" pitchFamily="18" charset="0"/>
                                </a:rPr>
                                <m:t>кв</m:t>
                              </m:r>
                            </m:sub>
                          </m:sSub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u-RU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33071"/>
                <a:ext cx="1068113" cy="3684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220072" y="2689145"/>
                <a:ext cx="3876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689145"/>
                <a:ext cx="387695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20072" y="3337217"/>
                <a:ext cx="2177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𝑎𝑏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337217"/>
                <a:ext cx="217796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53590" y="4587974"/>
                <a:ext cx="410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590" y="4587974"/>
                <a:ext cx="410690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95476" y="4222368"/>
                <a:ext cx="4074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76" y="4222368"/>
                <a:ext cx="407483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02381" y="1779662"/>
                <a:ext cx="4074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1" y="1779662"/>
                <a:ext cx="407483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222322" y="2073011"/>
                <a:ext cx="3620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кв</m:t>
                          </m:r>
                        </m:sub>
                      </m:sSub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322" y="2073011"/>
                <a:ext cx="362073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20072" y="3930610"/>
                <a:ext cx="2802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</a:rPr>
                        <m:t>𝑎𝑏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930610"/>
                <a:ext cx="2802883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71654" y="3234371"/>
                <a:ext cx="10293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54" y="3234371"/>
                <a:ext cx="1029321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6180" y="2659567"/>
                <a:ext cx="410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80" y="2659567"/>
                <a:ext cx="41069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41494" y="1798720"/>
                <a:ext cx="1676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94" y="1798720"/>
                <a:ext cx="1676998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742338" y="1419622"/>
            <a:ext cx="3584760" cy="3264543"/>
            <a:chOff x="742338" y="1419622"/>
            <a:chExt cx="3584760" cy="3264543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42338" y="1419622"/>
              <a:ext cx="3253598" cy="3264543"/>
              <a:chOff x="742338" y="1830113"/>
              <a:chExt cx="3253598" cy="3264543"/>
            </a:xfrm>
          </p:grpSpPr>
          <p:grpSp>
            <p:nvGrpSpPr>
              <p:cNvPr id="5" name="Группа 4"/>
              <p:cNvGrpSpPr/>
              <p:nvPr/>
            </p:nvGrpSpPr>
            <p:grpSpPr>
              <a:xfrm flipV="1">
                <a:off x="1115936" y="1830113"/>
                <a:ext cx="2880000" cy="2880000"/>
                <a:chOff x="971920" y="1830113"/>
                <a:chExt cx="2880000" cy="2880000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998699" y="1855001"/>
                  <a:ext cx="1691097" cy="1692000"/>
                </a:xfrm>
                <a:prstGeom prst="rect">
                  <a:avLst/>
                </a:prstGeom>
                <a:solidFill>
                  <a:schemeClr val="bg2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2722772" y="3580988"/>
                  <a:ext cx="1116000" cy="1116000"/>
                </a:xfrm>
                <a:prstGeom prst="rect">
                  <a:avLst/>
                </a:prstGeom>
                <a:solidFill>
                  <a:schemeClr val="bg2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971920" y="1830113"/>
                  <a:ext cx="2880000" cy="2880000"/>
                </a:xfrm>
                <a:prstGeom prst="rect">
                  <a:avLst/>
                </a:prstGeom>
                <a:noFill/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2699920" y="1830113"/>
                  <a:ext cx="0" cy="2880000"/>
                </a:xfrm>
                <a:prstGeom prst="line">
                  <a:avLst/>
                </a:prstGeom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971920" y="3558113"/>
                  <a:ext cx="2880000" cy="0"/>
                </a:xfrm>
                <a:prstGeom prst="line">
                  <a:avLst/>
                </a:prstGeom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Левая фигурная скобка 3"/>
              <p:cNvSpPr/>
              <p:nvPr/>
            </p:nvSpPr>
            <p:spPr>
              <a:xfrm>
                <a:off x="742338" y="1836701"/>
                <a:ext cx="288032" cy="2880000"/>
              </a:xfrm>
              <a:prstGeom prst="leftBrace">
                <a:avLst>
                  <a:gd name="adj1" fmla="val 35288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Левая фигурная скобка 27"/>
              <p:cNvSpPr/>
              <p:nvPr/>
            </p:nvSpPr>
            <p:spPr>
              <a:xfrm rot="16200000">
                <a:off x="2406293" y="3510640"/>
                <a:ext cx="288032" cy="2880000"/>
              </a:xfrm>
              <a:prstGeom prst="leftBrace">
                <a:avLst>
                  <a:gd name="adj1" fmla="val 35288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Левая фигурная скобка 38"/>
            <p:cNvSpPr/>
            <p:nvPr/>
          </p:nvSpPr>
          <p:spPr>
            <a:xfrm flipH="1">
              <a:off x="4039066" y="2570486"/>
              <a:ext cx="288032" cy="1728000"/>
            </a:xfrm>
            <a:prstGeom prst="leftBrace">
              <a:avLst>
                <a:gd name="adj1" fmla="val 35288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Левая фигурная скобка 40"/>
            <p:cNvSpPr/>
            <p:nvPr/>
          </p:nvSpPr>
          <p:spPr>
            <a:xfrm rot="5400000" flipH="1">
              <a:off x="1835600" y="1851766"/>
              <a:ext cx="288032" cy="1728000"/>
            </a:xfrm>
            <a:prstGeom prst="leftBrace">
              <a:avLst>
                <a:gd name="adj1" fmla="val 35288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58746" y="3190015"/>
                <a:ext cx="164807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746" y="3190015"/>
                <a:ext cx="1648079" cy="375552"/>
              </a:xfrm>
              <a:prstGeom prst="rect">
                <a:avLst/>
              </a:prstGeom>
              <a:blipFill rotWithShape="0">
                <a:blip r:embed="rId1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84887" y="1772673"/>
                <a:ext cx="103733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887" y="1772673"/>
                <a:ext cx="1037335" cy="375552"/>
              </a:xfrm>
              <a:prstGeom prst="rect">
                <a:avLst/>
              </a:prstGeom>
              <a:blipFill rotWithShape="0"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291129" y="3234371"/>
                <a:ext cx="801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29" y="3234371"/>
                <a:ext cx="801823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587351" y="2765498"/>
                <a:ext cx="801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351" y="2765498"/>
                <a:ext cx="801823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7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71418" y="290372"/>
            <a:ext cx="853268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50" dirty="0" smtClean="0"/>
              <a:t>Раскрыть скобки в выражении, пользуясь формулой квадрата разности:</a:t>
            </a:r>
            <a:endParaRPr lang="ru-RU" sz="1850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754298"/>
                <a:ext cx="827881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900" dirty="0" smtClean="0"/>
                  <a:t>.</a:t>
                </a:r>
                <a:endParaRPr lang="ru-RU" sz="19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754298"/>
                <a:ext cx="8278813" cy="384721"/>
              </a:xfrm>
              <a:prstGeom prst="rect">
                <a:avLst/>
              </a:prstGeom>
              <a:blipFill rotWithShape="0">
                <a:blip r:embed="rId4"/>
                <a:stretch>
                  <a:fillRect t="-7937" b="-26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79295" y="1804611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5" y="1804611"/>
                <a:ext cx="3183820" cy="407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2531680"/>
                <a:ext cx="17100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531680"/>
                <a:ext cx="1710084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33582" y="2531680"/>
                <a:ext cx="3842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1" smtClean="0">
                          <a:latin typeface="Cambria Math"/>
                        </a:rPr>
                        <m:t> 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82" y="2531680"/>
                <a:ext cx="3842206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794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88738" y="2530137"/>
                <a:ext cx="2501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738" y="2530137"/>
                <a:ext cx="2501775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5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6" grpId="0" animBg="1"/>
      <p:bldP spid="2" grpId="0"/>
      <p:bldP spid="33" grpId="0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615</Words>
  <Application>Microsoft Office PowerPoint</Application>
  <PresentationFormat>Экран (16:9)</PresentationFormat>
  <Paragraphs>245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Times New Roman</vt:lpstr>
      <vt:lpstr>Cambria Math</vt:lpstr>
      <vt:lpstr>Roboto Slab</vt:lpstr>
      <vt:lpstr>Open Sans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468</cp:revision>
  <dcterms:created xsi:type="dcterms:W3CDTF">2015-06-19T09:09:41Z</dcterms:created>
  <dcterms:modified xsi:type="dcterms:W3CDTF">2015-08-31T07:56:20Z</dcterms:modified>
</cp:coreProperties>
</file>