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  <p:sldId id="306" r:id="rId3"/>
    <p:sldId id="281" r:id="rId4"/>
    <p:sldId id="277" r:id="rId5"/>
    <p:sldId id="279" r:id="rId6"/>
    <p:sldId id="292" r:id="rId7"/>
    <p:sldId id="294" r:id="rId8"/>
    <p:sldId id="293" r:id="rId9"/>
    <p:sldId id="295" r:id="rId10"/>
    <p:sldId id="296" r:id="rId11"/>
    <p:sldId id="299" r:id="rId12"/>
    <p:sldId id="297" r:id="rId13"/>
    <p:sldId id="298" r:id="rId14"/>
    <p:sldId id="307" r:id="rId15"/>
    <p:sldId id="302" r:id="rId16"/>
    <p:sldId id="301" r:id="rId17"/>
    <p:sldId id="308" r:id="rId18"/>
    <p:sldId id="309" r:id="rId19"/>
    <p:sldId id="266" r:id="rId20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en Sans" panose="020B0604020202020204" charset="0"/>
      <p:regular r:id="rId26"/>
      <p:bold r:id="rId27"/>
      <p:italic r:id="rId28"/>
      <p:boldItalic r:id="rId29"/>
    </p:embeddedFont>
    <p:embeddedFont>
      <p:font typeface="Roboto Slab" panose="020B0604020202020204" charset="0"/>
      <p:regular r:id="rId30"/>
      <p:bold r:id="rId3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67">
          <p15:clr>
            <a:srgbClr val="A4A3A4"/>
          </p15:clr>
        </p15:guide>
        <p15:guide id="2" orient="horz" pos="259">
          <p15:clr>
            <a:srgbClr val="A4A3A4"/>
          </p15:clr>
        </p15:guide>
        <p15:guide id="3" pos="5487">
          <p15:clr>
            <a:srgbClr val="A4A3A4"/>
          </p15:clr>
        </p15:guide>
        <p15:guide id="4" pos="3016">
          <p15:clr>
            <a:srgbClr val="A4A3A4"/>
          </p15:clr>
        </p15:guide>
        <p15:guide id="5" pos="2744">
          <p15:clr>
            <a:srgbClr val="A4A3A4"/>
          </p15:clr>
        </p15:guide>
        <p15:guide id="6" pos="272">
          <p15:clr>
            <a:srgbClr val="A4A3A4"/>
          </p15:clr>
        </p15:guide>
        <p15:guide id="7" pos="2018">
          <p15:clr>
            <a:srgbClr val="A4A3A4"/>
          </p15:clr>
        </p15:guide>
        <p15:guide id="9" pos="374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CFB4"/>
    <a:srgbClr val="ABC674"/>
    <a:srgbClr val="F8F7F2"/>
    <a:srgbClr val="F7F7F7"/>
    <a:srgbClr val="007033"/>
    <a:srgbClr val="FF5050"/>
    <a:srgbClr val="5F3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58" autoAdjust="0"/>
    <p:restoredTop sz="94660" autoAdjust="0"/>
  </p:normalViewPr>
  <p:slideViewPr>
    <p:cSldViewPr showGuides="1">
      <p:cViewPr varScale="1">
        <p:scale>
          <a:sx n="88" d="100"/>
          <a:sy n="88" d="100"/>
        </p:scale>
        <p:origin x="96" y="378"/>
      </p:cViewPr>
      <p:guideLst>
        <p:guide orient="horz" pos="2967"/>
        <p:guide orient="horz" pos="259"/>
        <p:guide pos="5487"/>
        <p:guide pos="3016"/>
        <p:guide pos="2744"/>
        <p:guide pos="272"/>
        <p:guide pos="2018"/>
        <p:guide pos="37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67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5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86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00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2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18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7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64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09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24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62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61A69-8C78-48FB-9D0C-C30D9B06F252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47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570.png"/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2" Type="http://schemas.openxmlformats.org/officeDocument/2006/relationships/image" Target="../media/image15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5" Type="http://schemas.openxmlformats.org/officeDocument/2006/relationships/image" Target="../media/image59.png"/><Relationship Id="rId4" Type="http://schemas.openxmlformats.org/officeDocument/2006/relationships/image" Target="../media/image54.png"/><Relationship Id="rId14" Type="http://schemas.openxmlformats.org/officeDocument/2006/relationships/image" Target="../media/image5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.png"/><Relationship Id="rId7" Type="http://schemas.openxmlformats.org/officeDocument/2006/relationships/image" Target="../media/image6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67.png"/><Relationship Id="rId10" Type="http://schemas.openxmlformats.org/officeDocument/2006/relationships/image" Target="../media/image71.png"/><Relationship Id="rId4" Type="http://schemas.openxmlformats.org/officeDocument/2006/relationships/image" Target="../media/image66.png"/><Relationship Id="rId9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2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image" Target="../media/image15.pn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95.png"/><Relationship Id="rId5" Type="http://schemas.openxmlformats.org/officeDocument/2006/relationships/image" Target="../media/image90.png"/><Relationship Id="rId10" Type="http://schemas.openxmlformats.org/officeDocument/2006/relationships/image" Target="../media/image94.png"/><Relationship Id="rId4" Type="http://schemas.openxmlformats.org/officeDocument/2006/relationships/image" Target="../media/image89.png"/><Relationship Id="rId9" Type="http://schemas.openxmlformats.org/officeDocument/2006/relationships/image" Target="../media/image9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2.png"/><Relationship Id="rId7" Type="http://schemas.openxmlformats.org/officeDocument/2006/relationships/image" Target="../media/image9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960.png"/><Relationship Id="rId4" Type="http://schemas.openxmlformats.org/officeDocument/2006/relationships/image" Target="../media/image950.png"/><Relationship Id="rId9" Type="http://schemas.openxmlformats.org/officeDocument/2006/relationships/image" Target="../media/image9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2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06.png"/><Relationship Id="rId5" Type="http://schemas.openxmlformats.org/officeDocument/2006/relationships/image" Target="../media/image101.png"/><Relationship Id="rId10" Type="http://schemas.openxmlformats.org/officeDocument/2006/relationships/image" Target="../media/image105.png"/><Relationship Id="rId4" Type="http://schemas.openxmlformats.org/officeDocument/2006/relationships/image" Target="../media/image100.png"/><Relationship Id="rId9" Type="http://schemas.openxmlformats.org/officeDocument/2006/relationships/image" Target="../media/image104.png"/><Relationship Id="rId14" Type="http://schemas.openxmlformats.org/officeDocument/2006/relationships/image" Target="../media/image9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2.png"/><Relationship Id="rId7" Type="http://schemas.openxmlformats.org/officeDocument/2006/relationships/image" Target="../media/image1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jects\Александр\Учебно-методический отдел\Подготовка к ОГЭ по математике\!send\math_bg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2021901" y="1209714"/>
            <a:ext cx="5110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  <a:latin typeface="+mj-lt"/>
                <a:ea typeface="Roboto Slab" pitchFamily="2" charset="0"/>
                <a:cs typeface="Open Sans" pitchFamily="34" charset="0"/>
              </a:rPr>
              <a:t>Выражения и их преобразования</a:t>
            </a:r>
            <a:endParaRPr lang="ru-RU" sz="2200" dirty="0">
              <a:solidFill>
                <a:schemeClr val="bg2">
                  <a:lumMod val="90000"/>
                </a:schemeClr>
              </a:solidFill>
              <a:latin typeface="+mj-lt"/>
              <a:ea typeface="Roboto Slab" pitchFamily="2" charset="0"/>
              <a:cs typeface="Open Sans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483123" y="2695773"/>
            <a:ext cx="6177755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400" dirty="0" smtClean="0">
                <a:solidFill>
                  <a:schemeClr val="bg1"/>
                </a:solidFill>
                <a:latin typeface="+mj-lt"/>
                <a:ea typeface="Roboto Slab" pitchFamily="2" charset="0"/>
                <a:cs typeface="Open Sans" pitchFamily="34" charset="0"/>
              </a:rPr>
              <a:t>Рациональные выражения</a:t>
            </a:r>
            <a:endParaRPr lang="ru-RU" sz="3400" dirty="0">
              <a:solidFill>
                <a:schemeClr val="bg1"/>
              </a:solidFill>
              <a:latin typeface="+mj-lt"/>
              <a:ea typeface="Roboto Slab" pitchFamily="2" charset="0"/>
              <a:cs typeface="Open Sans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1909763" y="1914525"/>
            <a:ext cx="5324475" cy="0"/>
          </a:xfrm>
          <a:prstGeom prst="line">
            <a:avLst/>
          </a:prstGeom>
          <a:ln>
            <a:solidFill>
              <a:schemeClr val="bg2">
                <a:lumMod val="90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9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91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3734"/>
            <a:ext cx="9144000" cy="1343879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431800" y="290372"/>
            <a:ext cx="8472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 smtClean="0"/>
              <a:t>Привести </a:t>
            </a:r>
            <a:r>
              <a:rPr lang="ru-RU" sz="2000" dirty="0"/>
              <a:t>дроби к новому </a:t>
            </a:r>
            <a:r>
              <a:rPr lang="ru-RU" sz="2000" dirty="0" smtClean="0"/>
              <a:t>знаменателю: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31800" y="699542"/>
                <a:ext cx="8532688" cy="587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900" dirty="0" smtClean="0"/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900" dirty="0" smtClean="0"/>
                  <a:t> </a:t>
                </a:r>
                <a:r>
                  <a:rPr lang="ru-RU" sz="1900" dirty="0" smtClean="0"/>
                  <a:t>к знаменателю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21</m:t>
                    </m:r>
                    <m:sSup>
                      <m:sSup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900" dirty="0" smtClean="0"/>
                  <a:t>;           </a:t>
                </a:r>
                <a:r>
                  <a:rPr lang="en-US" sz="1900" dirty="0" smtClean="0"/>
                  <a:t>   </a:t>
                </a:r>
                <a:r>
                  <a:rPr lang="ru-RU" sz="1900" dirty="0" smtClean="0"/>
                  <a:t>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1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ru-RU" sz="1900" dirty="0" smtClean="0"/>
                  <a:t> к знаменателю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1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−16</m:t>
                    </m:r>
                    <m:sSup>
                      <m:sSup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900" dirty="0" smtClean="0"/>
                  <a:t>. </a:t>
                </a:r>
                <a:endParaRPr lang="ru-RU" sz="19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699542"/>
                <a:ext cx="8532688" cy="587084"/>
              </a:xfrm>
              <a:prstGeom prst="rect">
                <a:avLst/>
              </a:prstGeom>
              <a:blipFill rotWithShape="0">
                <a:blip r:embed="rId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54172" y="1635646"/>
                <a:ext cx="1034066" cy="623825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𝒂𝒄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𝒃𝒄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172" y="1635646"/>
                <a:ext cx="1034066" cy="62382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31800" y="2499742"/>
                <a:ext cx="3800015" cy="558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000" dirty="0" smtClean="0"/>
                      <m:t>а)</m:t>
                    </m:r>
                    <m:r>
                      <a:rPr lang="ru-RU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ru-RU" sz="2000" dirty="0"/>
                  <a:t>к знаменателю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21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 smtClean="0"/>
                  <a:t>.</a:t>
                </a:r>
                <a:endParaRPr lang="ru-RU" sz="2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2499742"/>
                <a:ext cx="3800015" cy="558551"/>
              </a:xfrm>
              <a:prstGeom prst="rect">
                <a:avLst/>
              </a:prstGeom>
              <a:blipFill rotWithShape="0">
                <a:blip r:embed="rId6"/>
                <a:stretch>
                  <a:fillRect r="-482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98015" y="2499780"/>
                <a:ext cx="4298853" cy="594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000" dirty="0" smtClean="0"/>
                      <m:t>б)</m:t>
                    </m:r>
                    <m:r>
                      <a:rPr lang="ru-RU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ru-RU" sz="2000" dirty="0"/>
                  <a:t> к знаменателю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−16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900" dirty="0" smtClean="0"/>
                  <a:t>.</a:t>
                </a:r>
                <a:endParaRPr lang="ru-RU" sz="19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015" y="2499780"/>
                <a:ext cx="4298853" cy="594522"/>
              </a:xfrm>
              <a:prstGeom prst="rect">
                <a:avLst/>
              </a:prstGeom>
              <a:blipFill rotWithShape="0">
                <a:blip r:embed="rId7"/>
                <a:stretch>
                  <a:fillRect r="-8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39787" y="3189501"/>
                <a:ext cx="21884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21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∙7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87" y="3189501"/>
                <a:ext cx="218842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41666" y="4061177"/>
                <a:ext cx="1818959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∙7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∙7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66" y="4061177"/>
                <a:ext cx="1818959" cy="64812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040001" y="4064766"/>
                <a:ext cx="1218603" cy="6469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001" y="4064766"/>
                <a:ext cx="1218603" cy="64697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955234" y="3182318"/>
                <a:ext cx="635046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234" y="3182318"/>
                <a:ext cx="635046" cy="37555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683568" y="3675255"/>
            <a:ext cx="3186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дополнительный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множитель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4794163" y="3190944"/>
                <a:ext cx="32889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−16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ru-RU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163" y="3190944"/>
                <a:ext cx="3288977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 стрелкой 18"/>
          <p:cNvCxnSpPr/>
          <p:nvPr/>
        </p:nvCxnSpPr>
        <p:spPr>
          <a:xfrm flipV="1">
            <a:off x="2195736" y="3507854"/>
            <a:ext cx="0" cy="21600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895714" y="3672255"/>
            <a:ext cx="3186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дополнительный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множитель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7407882" y="3504854"/>
            <a:ext cx="0" cy="21600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799361" y="4098263"/>
                <a:ext cx="2933111" cy="677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361" y="4098263"/>
                <a:ext cx="2933111" cy="67717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7486731" y="4080150"/>
                <a:ext cx="1519134" cy="6954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+8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−16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731" y="4080150"/>
                <a:ext cx="1519134" cy="69544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01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8" grpId="0" animBg="1"/>
      <p:bldP spid="26" grpId="0" animBg="1"/>
      <p:bldP spid="2" grpId="0"/>
      <p:bldP spid="13" grpId="0" animBg="1"/>
      <p:bldP spid="4" grpId="0"/>
      <p:bldP spid="5" grpId="0"/>
      <p:bldP spid="6" grpId="0"/>
      <p:bldP spid="7" grpId="0"/>
      <p:bldP spid="8" grpId="0"/>
      <p:bldP spid="16" grpId="0"/>
      <p:bldP spid="27" grpId="0"/>
      <p:bldP spid="20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3734"/>
            <a:ext cx="9144000" cy="1343879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431800" y="290372"/>
            <a:ext cx="8278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 smtClean="0"/>
              <a:t>Сократить дроби:</a:t>
            </a:r>
            <a:endParaRPr lang="ru-RU" dirty="0">
              <a:effectLst/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31800" y="627534"/>
                <a:ext cx="8278813" cy="60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0" dirty="0" smtClean="0"/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𝑦𝑧</m:t>
                        </m:r>
                      </m:den>
                    </m:f>
                  </m:oMath>
                </a14:m>
                <a:r>
                  <a:rPr lang="ru-RU" dirty="0" smtClean="0"/>
                  <a:t>;</a:t>
                </a:r>
                <a:r>
                  <a:rPr lang="en-US" dirty="0" smtClean="0"/>
                  <a:t>                                                              </a:t>
                </a:r>
                <a:r>
                  <a:rPr lang="ru-RU" dirty="0" smtClean="0"/>
                  <a:t>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+14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627534"/>
                <a:ext cx="8278813" cy="606769"/>
              </a:xfrm>
              <a:prstGeom prst="rect">
                <a:avLst/>
              </a:prstGeom>
              <a:blipFill rotWithShape="0">
                <a:blip r:embed="rId4"/>
                <a:stretch>
                  <a:fillRect l="-6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40426" y="2499742"/>
                <a:ext cx="953979" cy="6916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1900" dirty="0" smtClean="0"/>
                        <m:t>а)</m:t>
                      </m:r>
                      <m:r>
                        <a:rPr lang="en-US" sz="19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num>
                        <m:den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𝑦𝑧</m:t>
                          </m:r>
                        </m:den>
                      </m:f>
                    </m:oMath>
                  </m:oMathPara>
                </a14:m>
                <a:endParaRPr lang="ru-RU" sz="19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26" y="2499742"/>
                <a:ext cx="953979" cy="6916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201580" y="2499742"/>
                <a:ext cx="769506" cy="639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ru-RU" sz="19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580" y="2499742"/>
                <a:ext cx="769506" cy="63972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790340" y="2468554"/>
                <a:ext cx="1779783" cy="729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1900" dirty="0" smtClean="0"/>
                        <m:t>б)</m:t>
                      </m:r>
                      <m:r>
                        <a:rPr lang="en-US" sz="19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7</m:t>
                          </m:r>
                          <m:sSup>
                            <m:sSupPr>
                              <m:ctrlPr>
                                <a:rPr lang="en-US" sz="1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+14</m:t>
                          </m:r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num>
                        <m:den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ru-RU" sz="19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340" y="2468554"/>
                <a:ext cx="1779783" cy="72904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334696" y="2481596"/>
                <a:ext cx="1675009" cy="709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9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7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+2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+2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ru-RU" sz="19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696" y="2481596"/>
                <a:ext cx="1675009" cy="70974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54172" y="1635646"/>
                <a:ext cx="1034066" cy="623825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𝒂𝒄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𝒃𝒄</m:t>
                          </m:r>
                        </m:den>
                      </m:f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172" y="1635646"/>
                <a:ext cx="1034066" cy="62382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62974" y="2470864"/>
                <a:ext cx="393056" cy="384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19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74" y="2470864"/>
                <a:ext cx="393056" cy="384721"/>
              </a:xfrm>
              <a:prstGeom prst="rect">
                <a:avLst/>
              </a:prstGeom>
              <a:blipFill rotWithShape="0">
                <a:blip r:embed="rId14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844836" y="2817849"/>
                <a:ext cx="393056" cy="384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19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36" y="2817849"/>
                <a:ext cx="393056" cy="384721"/>
              </a:xfrm>
              <a:prstGeom prst="rect">
                <a:avLst/>
              </a:prstGeom>
              <a:blipFill rotWithShape="0">
                <a:blip r:embed="rId15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 flipV="1">
            <a:off x="1048370" y="2643758"/>
            <a:ext cx="218258" cy="14401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924084" y="2988938"/>
            <a:ext cx="218258" cy="14401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6978892" y="2619943"/>
            <a:ext cx="917202" cy="14401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6876256" y="2980293"/>
            <a:ext cx="864096" cy="14103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852194" y="2657968"/>
                <a:ext cx="76950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19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194" y="2657968"/>
                <a:ext cx="769506" cy="38472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763688" y="2665530"/>
            <a:ext cx="24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8370846" y="2676416"/>
            <a:ext cx="24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59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8" grpId="0" animBg="1"/>
      <p:bldP spid="2" grpId="0"/>
      <p:bldP spid="33" grpId="0"/>
      <p:bldP spid="14" grpId="0"/>
      <p:bldP spid="3" grpId="0"/>
      <p:bldP spid="18" grpId="0" animBg="1"/>
      <p:bldP spid="4" grpId="0"/>
      <p:bldP spid="4" grpId="1"/>
      <p:bldP spid="4" grpId="2"/>
      <p:bldP spid="19" grpId="0"/>
      <p:bldP spid="19" grpId="1"/>
      <p:bldP spid="19" grpId="2"/>
      <p:bldP spid="26" grpId="0"/>
      <p:bldP spid="24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1799" y="241616"/>
            <a:ext cx="8278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Сложение рациональных дробей с одинаковыми знаменателями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62916" y="2355062"/>
                <a:ext cx="1827936" cy="676917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  <m:r>
                        <a:rPr lang="ru-RU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916" y="2355062"/>
                <a:ext cx="1827936" cy="67691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440426" y="1131694"/>
            <a:ext cx="8270186" cy="93600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0426" y="1143689"/>
            <a:ext cx="82701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Чтобы сложить рациональные дроби с одинаковыми знаменателями, надо сложить их числители, а знаменатель оставить тем же.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287996" y="3124618"/>
                <a:ext cx="4572000" cy="36298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ru-RU" sz="1600" dirty="0" smtClean="0">
                    <a:latin typeface="+mj-lt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ru-RU" sz="16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ru-RU" sz="1600" dirty="0">
                    <a:latin typeface="+mj-lt"/>
                  </a:rPr>
                  <a:t> и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ru-RU" sz="1600" dirty="0">
                    <a:latin typeface="+mj-lt"/>
                  </a:rPr>
                  <a:t> – многочлены, причем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ru-RU" sz="16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996" y="3124618"/>
                <a:ext cx="4572000" cy="362984"/>
              </a:xfrm>
              <a:prstGeom prst="rect">
                <a:avLst/>
              </a:prstGeom>
              <a:blipFill rotWithShape="0">
                <a:blip r:embed="rId5"/>
                <a:stretch>
                  <a:fillRect b="-220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5" t="16401" r="6024" b="8000"/>
          <a:stretch/>
        </p:blipFill>
        <p:spPr bwMode="auto">
          <a:xfrm>
            <a:off x="440426" y="3772738"/>
            <a:ext cx="8270186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0426" y="3931787"/>
                <a:ext cx="2137958" cy="6019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26" y="3931787"/>
                <a:ext cx="2137958" cy="60196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557807" y="3931276"/>
                <a:ext cx="2137957" cy="6019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−7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807" y="3931276"/>
                <a:ext cx="2137957" cy="60196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66291" y="3931276"/>
                <a:ext cx="842154" cy="6019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291" y="3931276"/>
                <a:ext cx="842154" cy="60196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2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 animBg="1"/>
      <p:bldP spid="3" grpId="0"/>
      <p:bldP spid="4" grpId="0"/>
      <p:bldP spid="6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431799" y="241616"/>
            <a:ext cx="8278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Вычитание рациональных дробей с одинаковыми знаменателями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62916" y="2355726"/>
                <a:ext cx="1827936" cy="676917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  <m:r>
                        <a:rPr lang="ru-RU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916" y="2355726"/>
                <a:ext cx="1827936" cy="67691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/>
          <p:cNvSpPr/>
          <p:nvPr/>
        </p:nvSpPr>
        <p:spPr>
          <a:xfrm>
            <a:off x="440426" y="1131694"/>
            <a:ext cx="8270186" cy="93600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40426" y="1143689"/>
            <a:ext cx="82701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Чтобы выполнить вычитание рациональных дробей с одинаковыми знаменателями, надо из числителя первой дроби вычесть числитель второй дроби, а знаменатель оставить тем же.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2287996" y="3125282"/>
                <a:ext cx="4572000" cy="36298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ru-RU" sz="1600" dirty="0" smtClean="0">
                    <a:latin typeface="+mj-lt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ru-RU" sz="16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ru-RU" sz="1600" dirty="0">
                    <a:latin typeface="+mj-lt"/>
                  </a:rPr>
                  <a:t> и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ru-RU" sz="1600" dirty="0">
                    <a:latin typeface="+mj-lt"/>
                  </a:rPr>
                  <a:t> – многочлены, причем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ru-RU" sz="16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996" y="3125282"/>
                <a:ext cx="4572000" cy="362984"/>
              </a:xfrm>
              <a:prstGeom prst="rect">
                <a:avLst/>
              </a:prstGeom>
              <a:blipFill rotWithShape="0">
                <a:blip r:embed="rId5"/>
                <a:stretch>
                  <a:fillRect b="-220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5" t="16401" r="6024" b="8000"/>
          <a:stretch/>
        </p:blipFill>
        <p:spPr bwMode="auto">
          <a:xfrm>
            <a:off x="440426" y="3772738"/>
            <a:ext cx="8270186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40426" y="3966291"/>
                <a:ext cx="1908151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26" y="3966291"/>
                <a:ext cx="1908151" cy="5259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326443" y="3965780"/>
                <a:ext cx="1217193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443" y="3965780"/>
                <a:ext cx="1217193" cy="52418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526346" y="3948528"/>
                <a:ext cx="1457450" cy="537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346" y="3948528"/>
                <a:ext cx="1457450" cy="53751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/>
          <p:cNvCxnSpPr/>
          <p:nvPr/>
        </p:nvCxnSpPr>
        <p:spPr>
          <a:xfrm flipV="1">
            <a:off x="3878320" y="4038396"/>
            <a:ext cx="843159" cy="13239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728156" y="4340427"/>
            <a:ext cx="864096" cy="14103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873502" y="4079567"/>
                <a:ext cx="5453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02" y="4079567"/>
                <a:ext cx="545342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409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 animBg="1"/>
      <p:bldP spid="23" grpId="0" animBg="1"/>
      <p:bldP spid="25" grpId="0"/>
      <p:bldP spid="26" grpId="0"/>
      <p:bldP spid="29" grpId="0"/>
      <p:bldP spid="30" grpId="0"/>
      <p:bldP spid="31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1799" y="241616"/>
            <a:ext cx="8278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Сложение и вычитание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рациональных дробей с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разными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знаменателями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53882" y="1307696"/>
                <a:ext cx="2132507" cy="676917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ru-RU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  <m:r>
                        <a:rPr lang="ru-RU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𝒂𝒅</m:t>
                          </m:r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𝒃𝒄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𝒃𝒅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882" y="1307696"/>
                <a:ext cx="2132507" cy="67691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1536038" y="2178757"/>
                <a:ext cx="605729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dirty="0" smtClean="0">
                    <a:latin typeface="+mj-lt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ru-RU" sz="16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ru-RU" sz="16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1600" dirty="0" smtClean="0">
                    <a:latin typeface="+mj-lt"/>
                  </a:rPr>
                  <a:t> </a:t>
                </a:r>
                <a:r>
                  <a:rPr lang="ru-RU" sz="1600" dirty="0">
                    <a:latin typeface="+mj-lt"/>
                  </a:rPr>
                  <a:t>и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ru-RU" sz="1600" dirty="0">
                    <a:latin typeface="+mj-lt"/>
                  </a:rPr>
                  <a:t> – многочлены, </a:t>
                </a:r>
                <a:r>
                  <a:rPr lang="ru-RU" sz="1600" dirty="0" smtClean="0">
                    <a:latin typeface="+mj-lt"/>
                  </a:rPr>
                  <a:t>причем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ru-RU" sz="1600" dirty="0" smtClean="0">
                    <a:latin typeface="+mj-lt"/>
                  </a:rPr>
                  <a:t>,</a:t>
                </a:r>
                <a:r>
                  <a:rPr lang="en-US" sz="16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ru-RU" sz="1600" dirty="0" smtClean="0">
                    <a:latin typeface="+mj-lt"/>
                  </a:rPr>
                  <a:t>.</a:t>
                </a:r>
                <a:endParaRPr lang="ru-RU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038" y="2178757"/>
                <a:ext cx="6057298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657985" y="1305360"/>
                <a:ext cx="2132507" cy="676917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  <m:r>
                        <a:rPr lang="ru-RU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𝒂𝒅</m:t>
                          </m:r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𝒃𝒄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𝒃𝒅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985" y="1305360"/>
                <a:ext cx="2132507" cy="67691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Прямоугольник 32"/>
          <p:cNvSpPr/>
          <p:nvPr/>
        </p:nvSpPr>
        <p:spPr>
          <a:xfrm>
            <a:off x="443250" y="2931790"/>
            <a:ext cx="8267361" cy="1814913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6447" y="3255414"/>
            <a:ext cx="82741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+mj-lt"/>
              </a:rPr>
              <a:t>1.</a:t>
            </a:r>
            <a:r>
              <a:rPr lang="ru-RU" sz="1400" dirty="0" smtClean="0">
                <a:latin typeface="+mj-lt"/>
              </a:rPr>
              <a:t> Разложить </a:t>
            </a:r>
            <a:r>
              <a:rPr lang="ru-RU" sz="1400" dirty="0">
                <a:latin typeface="+mj-lt"/>
              </a:rPr>
              <a:t>на множители знаменатель каждой </a:t>
            </a:r>
            <a:r>
              <a:rPr lang="ru-RU" sz="1400" dirty="0" smtClean="0">
                <a:latin typeface="+mj-lt"/>
              </a:rPr>
              <a:t>дроби.</a:t>
            </a:r>
            <a:endParaRPr lang="ru-RU" sz="14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6447" y="3546446"/>
            <a:ext cx="82741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+mj-lt"/>
              </a:rPr>
              <a:t>2.</a:t>
            </a:r>
            <a:r>
              <a:rPr lang="ru-RU" sz="1400" dirty="0" smtClean="0">
                <a:latin typeface="+mj-lt"/>
              </a:rPr>
              <a:t> Найти </a:t>
            </a:r>
            <a:r>
              <a:rPr lang="ru-RU" sz="1400" dirty="0">
                <a:latin typeface="+mj-lt"/>
              </a:rPr>
              <a:t>дополнительный множитель каждой дроби. Он равен произведению тех множителей знаменателей остальных дробей, которые не содержатся в знаменателе этой </a:t>
            </a:r>
            <a:r>
              <a:rPr lang="ru-RU" sz="1400" dirty="0" smtClean="0">
                <a:latin typeface="+mj-lt"/>
              </a:rPr>
              <a:t>дроби.</a:t>
            </a:r>
            <a:endParaRPr lang="ru-RU" sz="14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1666" y="4217396"/>
            <a:ext cx="8266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+mj-lt"/>
              </a:rPr>
              <a:t>3.</a:t>
            </a:r>
            <a:r>
              <a:rPr lang="ru-RU" sz="1400" dirty="0" smtClean="0">
                <a:latin typeface="+mj-lt"/>
              </a:rPr>
              <a:t> Домножить </a:t>
            </a:r>
            <a:r>
              <a:rPr lang="ru-RU" sz="1400" dirty="0">
                <a:latin typeface="+mj-lt"/>
              </a:rPr>
              <a:t>числитель и знаменатель каждой дроби на ее дополнительный множитель.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1666" y="2952042"/>
            <a:ext cx="826894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latin typeface="+mj-lt"/>
              </a:rPr>
              <a:t>Алгоритм приведения </a:t>
            </a:r>
            <a:r>
              <a:rPr lang="ru-RU" sz="1500" b="1" dirty="0">
                <a:latin typeface="+mj-lt"/>
              </a:rPr>
              <a:t>дробей к наименьшему общему знаменателю:</a:t>
            </a:r>
          </a:p>
        </p:txBody>
      </p:sp>
    </p:spTree>
    <p:extLst>
      <p:ext uri="{BB962C8B-B14F-4D97-AF65-F5344CB8AC3E}">
        <p14:creationId xmlns:p14="http://schemas.microsoft.com/office/powerpoint/2010/main" val="116797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24" grpId="0"/>
      <p:bldP spid="32" grpId="0" animBg="1"/>
      <p:bldP spid="33" grpId="0" animBg="1"/>
      <p:bldP spid="6" grpId="0"/>
      <p:bldP spid="7" grpId="0"/>
      <p:bldP spid="8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3734"/>
            <a:ext cx="9144000" cy="1343879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431800" y="290372"/>
            <a:ext cx="8278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/>
              <a:t>Представить в виде дроби</a:t>
            </a:r>
            <a:r>
              <a:rPr lang="ru-RU" dirty="0" smtClean="0"/>
              <a:t>:</a:t>
            </a:r>
            <a:endParaRPr lang="ru-RU" dirty="0">
              <a:effectLst/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31800" y="627534"/>
                <a:ext cx="8278813" cy="686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nor/>
                        </m:rPr>
                        <a:rPr lang="ru-RU" dirty="0"/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627534"/>
                <a:ext cx="8278813" cy="6861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45893" y="1563638"/>
                <a:ext cx="2132507" cy="676917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ru-RU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  <m:r>
                        <a:rPr lang="ru-RU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𝒂𝒅</m:t>
                          </m:r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𝒃𝒄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𝒃𝒅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893" y="1563638"/>
                <a:ext cx="2132507" cy="67691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40426" y="2577309"/>
                <a:ext cx="3264868" cy="660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26" y="2577309"/>
                <a:ext cx="3264868" cy="66005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69372" y="1563638"/>
                <a:ext cx="2132507" cy="676917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  <m:r>
                        <a:rPr lang="ru-RU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𝒂𝒅</m:t>
                          </m:r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𝒃𝒄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𝒃𝒅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372" y="1563638"/>
                <a:ext cx="2132507" cy="67691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484838" y="2577022"/>
                <a:ext cx="4088620" cy="660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838" y="2577022"/>
                <a:ext cx="4088620" cy="66005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964946" y="3969329"/>
                <a:ext cx="3183820" cy="407099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2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0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20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</a:rPr>
                        <m:t>)(</m:t>
                      </m:r>
                      <m:r>
                        <a:rPr lang="en-US" sz="20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0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20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946" y="3969329"/>
                <a:ext cx="3183820" cy="407099"/>
              </a:xfrm>
              <a:prstGeom prst="rect">
                <a:avLst/>
              </a:prstGeom>
              <a:blipFill rotWithShape="0">
                <a:blip r:embed="rId9"/>
                <a:stretch>
                  <a:fillRect b="-12857"/>
                </a:stretch>
              </a:blipFill>
              <a:ln w="19050">
                <a:solidFill>
                  <a:schemeClr val="bg2">
                    <a:lumMod val="2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Дуга 6"/>
          <p:cNvSpPr/>
          <p:nvPr/>
        </p:nvSpPr>
        <p:spPr>
          <a:xfrm rot="11054271">
            <a:off x="3924883" y="2306303"/>
            <a:ext cx="360040" cy="360040"/>
          </a:xfrm>
          <a:prstGeom prst="arc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906676" y="2369832"/>
                <a:ext cx="75065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sz="1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676" y="2369832"/>
                <a:ext cx="750654" cy="307777"/>
              </a:xfrm>
              <a:prstGeom prst="rect">
                <a:avLst/>
              </a:prstGeom>
              <a:blipFill rotWithShape="0">
                <a:blip r:embed="rId10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Дуга 23"/>
          <p:cNvSpPr/>
          <p:nvPr/>
        </p:nvSpPr>
        <p:spPr>
          <a:xfrm rot="11054271">
            <a:off x="4836039" y="2305155"/>
            <a:ext cx="360040" cy="360040"/>
          </a:xfrm>
          <a:prstGeom prst="arc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4817832" y="2368684"/>
                <a:ext cx="75065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sz="1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832" y="2368684"/>
                <a:ext cx="750654" cy="307777"/>
              </a:xfrm>
              <a:prstGeom prst="rect">
                <a:avLst/>
              </a:prstGeom>
              <a:blipFill rotWithShape="0">
                <a:blip r:embed="rId11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431800" y="3329324"/>
                <a:ext cx="6191375" cy="660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3329324"/>
                <a:ext cx="6191375" cy="66005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6361214" y="3309082"/>
                <a:ext cx="2819298" cy="677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214" y="3309082"/>
                <a:ext cx="2819298" cy="67717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441162" y="4037788"/>
                <a:ext cx="2627707" cy="660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62" y="4037788"/>
                <a:ext cx="2627707" cy="66005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2875261" y="4036183"/>
                <a:ext cx="2200795" cy="6590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261" y="4036183"/>
                <a:ext cx="2200795" cy="65902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4874233" y="4027976"/>
                <a:ext cx="2200795" cy="667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233" y="4027976"/>
                <a:ext cx="2200795" cy="66723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Прямая соединительная линия 34"/>
          <p:cNvCxnSpPr/>
          <p:nvPr/>
        </p:nvCxnSpPr>
        <p:spPr>
          <a:xfrm flipV="1">
            <a:off x="5457033" y="4153534"/>
            <a:ext cx="843159" cy="13239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5813388" y="4455565"/>
            <a:ext cx="864096" cy="14103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6862683" y="4033754"/>
                <a:ext cx="912173" cy="660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683" y="4033754"/>
                <a:ext cx="912173" cy="66005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020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8" grpId="0" animBg="1"/>
      <p:bldP spid="26" grpId="0" animBg="1"/>
      <p:bldP spid="2" grpId="0"/>
      <p:bldP spid="13" grpId="0" animBg="1"/>
      <p:bldP spid="20" grpId="0"/>
      <p:bldP spid="22" grpId="0" animBg="1"/>
      <p:bldP spid="22" grpId="1" animBg="1"/>
      <p:bldP spid="7" grpId="0" animBg="1"/>
      <p:bldP spid="8" grpId="0"/>
      <p:bldP spid="24" grpId="0" animBg="1"/>
      <p:bldP spid="27" grpId="0"/>
      <p:bldP spid="29" grpId="0"/>
      <p:bldP spid="30" grpId="0"/>
      <p:bldP spid="31" grpId="0"/>
      <p:bldP spid="32" grpId="0"/>
      <p:bldP spid="34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431799" y="241616"/>
            <a:ext cx="8278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Умножение рациональных дробей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775126" y="2355062"/>
                <a:ext cx="1603516" cy="623825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  <m:r>
                        <a:rPr lang="ru-RU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126" y="2355062"/>
                <a:ext cx="1603516" cy="62382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Прямоугольник 31"/>
          <p:cNvSpPr/>
          <p:nvPr/>
        </p:nvSpPr>
        <p:spPr>
          <a:xfrm>
            <a:off x="440426" y="1131694"/>
            <a:ext cx="8270186" cy="93600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0426" y="1143689"/>
            <a:ext cx="82701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Чтобы умножить дробь на дробь, нужно перемножить их числители и перемножить их знаменатели и первое произведение записать числителем, а второе – знаменателем дроби.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1875827" y="3124618"/>
                <a:ext cx="5400600" cy="362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dirty="0">
                    <a:latin typeface="+mj-lt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ru-RU" sz="16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ru-RU" sz="16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1600" dirty="0">
                    <a:latin typeface="+mj-lt"/>
                  </a:rPr>
                  <a:t> </a:t>
                </a:r>
                <a:r>
                  <a:rPr lang="ru-RU" sz="1600" dirty="0">
                    <a:latin typeface="+mj-lt"/>
                  </a:rPr>
                  <a:t>и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ru-RU" sz="1600" dirty="0">
                    <a:latin typeface="+mj-lt"/>
                  </a:rPr>
                  <a:t> – многочлены, причем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ru-RU" sz="1600" dirty="0">
                    <a:latin typeface="+mj-lt"/>
                  </a:rPr>
                  <a:t>,</a:t>
                </a:r>
                <a:r>
                  <a:rPr lang="en-US" sz="16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ru-RU" sz="16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827" y="3124618"/>
                <a:ext cx="5400600" cy="362984"/>
              </a:xfrm>
              <a:prstGeom prst="rect">
                <a:avLst/>
              </a:prstGeom>
              <a:blipFill rotWithShape="0">
                <a:blip r:embed="rId5"/>
                <a:stretch>
                  <a:fillRect l="-451" r="-226" b="-220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5" t="16401" r="6024" b="8000"/>
          <a:stretch/>
        </p:blipFill>
        <p:spPr bwMode="auto">
          <a:xfrm>
            <a:off x="440426" y="3772738"/>
            <a:ext cx="8270186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40426" y="3931787"/>
                <a:ext cx="1353768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26" y="3931787"/>
                <a:ext cx="1353768" cy="5259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778584" y="3931787"/>
                <a:ext cx="1353256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𝑏𝑦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584" y="3931787"/>
                <a:ext cx="1353256" cy="52597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127236" y="3896772"/>
                <a:ext cx="796692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236" y="3896772"/>
                <a:ext cx="796692" cy="5557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 flipV="1">
            <a:off x="2510412" y="3980640"/>
            <a:ext cx="218258" cy="14401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2680306" y="4325820"/>
            <a:ext cx="218258" cy="14401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2375022" y="3965780"/>
            <a:ext cx="218258" cy="14401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1755062" y="4310960"/>
            <a:ext cx="218258" cy="14401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611046" y="4416523"/>
                <a:ext cx="33054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1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046" y="4416523"/>
                <a:ext cx="330540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Прямоугольник 19"/>
              <p:cNvSpPr/>
              <p:nvPr/>
            </p:nvSpPr>
            <p:spPr>
              <a:xfrm>
                <a:off x="2375022" y="3704152"/>
                <a:ext cx="33054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022" y="3704152"/>
                <a:ext cx="330540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Прямоугольник 20"/>
              <p:cNvSpPr/>
              <p:nvPr/>
            </p:nvSpPr>
            <p:spPr>
              <a:xfrm>
                <a:off x="2545214" y="3700913"/>
                <a:ext cx="33054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214" y="3700913"/>
                <a:ext cx="330540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Прямоугольник 21"/>
              <p:cNvSpPr/>
              <p:nvPr/>
            </p:nvSpPr>
            <p:spPr>
              <a:xfrm>
                <a:off x="2716611" y="4418941"/>
                <a:ext cx="33054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611" y="4418941"/>
                <a:ext cx="330540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574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 animBg="1"/>
      <p:bldP spid="33" grpId="0"/>
      <p:bldP spid="34" grpId="0"/>
      <p:bldP spid="36" grpId="0"/>
      <p:bldP spid="37" grpId="0"/>
      <p:bldP spid="38" grpId="0"/>
      <p:bldP spid="5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431799" y="241616"/>
            <a:ext cx="8278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Возведение рациональной дроби в степень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66562" y="2355062"/>
                <a:ext cx="1420645" cy="683649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b="1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0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lang="en-US" sz="20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ru-RU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b="1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2000" b="1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562" y="2355062"/>
                <a:ext cx="1420645" cy="68364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Прямоугольник 31"/>
          <p:cNvSpPr/>
          <p:nvPr/>
        </p:nvSpPr>
        <p:spPr>
          <a:xfrm>
            <a:off x="440426" y="1131694"/>
            <a:ext cx="8270186" cy="93600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0426" y="1143689"/>
            <a:ext cx="82701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Чтобы возвести дробь в степень, надо возвести в эту степень числитель и знаменатель и первый результат записать в числителе, а второй в знаменателе дроби.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1875827" y="3124618"/>
                <a:ext cx="5400600" cy="362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dirty="0">
                    <a:latin typeface="+mj-lt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ru-RU" sz="16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ru-RU" sz="1600" dirty="0">
                    <a:latin typeface="+mj-lt"/>
                  </a:rPr>
                  <a:t> – многочлены, причем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ru-RU" sz="16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827" y="3124618"/>
                <a:ext cx="5400600" cy="362984"/>
              </a:xfrm>
              <a:prstGeom prst="rect">
                <a:avLst/>
              </a:prstGeom>
              <a:blipFill rotWithShape="0">
                <a:blip r:embed="rId5"/>
                <a:stretch>
                  <a:fillRect b="-220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5" t="16401" r="6024" b="8000"/>
          <a:stretch/>
        </p:blipFill>
        <p:spPr bwMode="auto">
          <a:xfrm>
            <a:off x="440426" y="3772738"/>
            <a:ext cx="8270186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40426" y="3897283"/>
                <a:ext cx="1042272" cy="6815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26" y="3897283"/>
                <a:ext cx="1042272" cy="68153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501534" y="3953593"/>
                <a:ext cx="964944" cy="595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534" y="3953593"/>
                <a:ext cx="964944" cy="59503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475142" y="3947796"/>
                <a:ext cx="778098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625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142" y="3947796"/>
                <a:ext cx="778098" cy="5557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4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 animBg="1"/>
      <p:bldP spid="33" grpId="0"/>
      <p:bldP spid="34" grpId="0"/>
      <p:bldP spid="36" grpId="0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431799" y="241616"/>
            <a:ext cx="8278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Деление рациональных дробей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335297" y="2283718"/>
                <a:ext cx="2483180" cy="676917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  <m:r>
                        <a:rPr lang="ru-RU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ru-RU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297" y="2283718"/>
                <a:ext cx="2483180" cy="67691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Прямоугольник 31"/>
          <p:cNvSpPr/>
          <p:nvPr/>
        </p:nvSpPr>
        <p:spPr>
          <a:xfrm>
            <a:off x="440426" y="1131694"/>
            <a:ext cx="8270186" cy="71997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0426" y="1143689"/>
            <a:ext cx="8270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Чтобы разделить одну дробь на другую, нужно первую дробь умножить на дробь, обратную второй.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1331641" y="3053274"/>
                <a:ext cx="6480719" cy="362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dirty="0" smtClean="0">
                    <a:latin typeface="+mj-lt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ru-RU" sz="16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ru-RU" sz="16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1600" dirty="0">
                    <a:latin typeface="+mj-lt"/>
                  </a:rPr>
                  <a:t> </a:t>
                </a:r>
                <a:r>
                  <a:rPr lang="ru-RU" sz="1600" dirty="0">
                    <a:latin typeface="+mj-lt"/>
                  </a:rPr>
                  <a:t>и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ru-RU" sz="1600" dirty="0">
                    <a:latin typeface="+mj-lt"/>
                  </a:rPr>
                  <a:t> – многочлены, причем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ru-RU" sz="1600" dirty="0">
                    <a:latin typeface="+mj-lt"/>
                  </a:rPr>
                  <a:t>,</a:t>
                </a:r>
                <a:r>
                  <a:rPr lang="en-US" sz="16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1600" dirty="0" smtClean="0">
                    <a:latin typeface="+mj-lt"/>
                  </a:rPr>
                  <a:t> </a:t>
                </a:r>
                <a:r>
                  <a:rPr lang="ru-RU" sz="1600" dirty="0">
                    <a:latin typeface="+mj-lt"/>
                  </a:rPr>
                  <a:t>и</a:t>
                </a:r>
                <a:r>
                  <a:rPr lang="ru-RU" sz="1400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ru-RU" sz="16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1" y="3053274"/>
                <a:ext cx="6480719" cy="362984"/>
              </a:xfrm>
              <a:prstGeom prst="rect">
                <a:avLst/>
              </a:prstGeom>
              <a:blipFill rotWithShape="0">
                <a:blip r:embed="rId5"/>
                <a:stretch>
                  <a:fillRect b="-220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5" t="16401" r="6024" b="8000"/>
          <a:stretch/>
        </p:blipFill>
        <p:spPr bwMode="auto">
          <a:xfrm>
            <a:off x="440426" y="3772738"/>
            <a:ext cx="8270186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40426" y="3966291"/>
                <a:ext cx="1805815" cy="524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7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sSup>
                            <m:sSup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1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3+3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26" y="3966291"/>
                <a:ext cx="1805815" cy="524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250492" y="3964185"/>
                <a:ext cx="1776897" cy="5291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15</m:t>
                          </m:r>
                          <m:sSup>
                            <m:sSup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3+3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492" y="3964185"/>
                <a:ext cx="1776897" cy="52918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30440" y="3964185"/>
                <a:ext cx="1709892" cy="561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7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17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  <m:r>
                            <a:rPr lang="ru-RU" sz="17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15</m:t>
                          </m:r>
                          <m:sSup>
                            <m:sSup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3+3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440" y="3964185"/>
                <a:ext cx="1709892" cy="56188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41380" y="3964184"/>
                <a:ext cx="1734834" cy="561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7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7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ru-RU" sz="17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ru-RU" sz="17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15</m:t>
                          </m:r>
                          <m:sSup>
                            <m:sSup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∙3</m:t>
                          </m:r>
                          <m:d>
                            <m:d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380" y="3964184"/>
                <a:ext cx="1734834" cy="56188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 flipV="1">
            <a:off x="6163506" y="4011910"/>
            <a:ext cx="695498" cy="216824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6511920" y="4316394"/>
            <a:ext cx="695498" cy="216824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461732" y="3966141"/>
                <a:ext cx="411010" cy="5248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7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732" y="3966141"/>
                <a:ext cx="411010" cy="52482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единительная линия 22"/>
          <p:cNvCxnSpPr/>
          <p:nvPr/>
        </p:nvCxnSpPr>
        <p:spPr>
          <a:xfrm flipV="1">
            <a:off x="6991783" y="4031200"/>
            <a:ext cx="218258" cy="14401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6016997" y="4348172"/>
            <a:ext cx="218258" cy="14401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Прямоугольник 24"/>
              <p:cNvSpPr/>
              <p:nvPr/>
            </p:nvSpPr>
            <p:spPr>
              <a:xfrm>
                <a:off x="5811588" y="4457737"/>
                <a:ext cx="33054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588" y="4457737"/>
                <a:ext cx="330540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Прямоугольник 25"/>
              <p:cNvSpPr/>
              <p:nvPr/>
            </p:nvSpPr>
            <p:spPr>
              <a:xfrm>
                <a:off x="7077765" y="3741939"/>
                <a:ext cx="33489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1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765" y="3741939"/>
                <a:ext cx="334899" cy="3077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Прямоугольник 26"/>
              <p:cNvSpPr/>
              <p:nvPr/>
            </p:nvSpPr>
            <p:spPr>
              <a:xfrm>
                <a:off x="7051833" y="4461991"/>
                <a:ext cx="33054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833" y="4461991"/>
                <a:ext cx="330540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Прямоугольник 27"/>
              <p:cNvSpPr/>
              <p:nvPr/>
            </p:nvSpPr>
            <p:spPr>
              <a:xfrm>
                <a:off x="6660232" y="3742071"/>
                <a:ext cx="33054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742071"/>
                <a:ext cx="330540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80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 animBg="1"/>
      <p:bldP spid="33" grpId="0"/>
      <p:bldP spid="34" grpId="0"/>
      <p:bldP spid="36" grpId="0"/>
      <p:bldP spid="37" grpId="0"/>
      <p:bldP spid="38" grpId="0"/>
      <p:bldP spid="15" grpId="0"/>
      <p:bldP spid="22" grpId="0"/>
      <p:bldP spid="25" grpId="0"/>
      <p:bldP spid="26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1483123" y="195486"/>
            <a:ext cx="617775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Roboto Slab" pitchFamily="2" charset="0"/>
                <a:cs typeface="Open Sans" pitchFamily="34" charset="0"/>
              </a:rPr>
              <a:t>Рациональные выражения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+mj-lt"/>
              <a:ea typeface="Roboto Slab" pitchFamily="2" charset="0"/>
              <a:cs typeface="Open Sans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27" y="742481"/>
            <a:ext cx="2506401" cy="1410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778" y="745245"/>
            <a:ext cx="2504442" cy="14049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060" y="2110602"/>
            <a:ext cx="2510665" cy="1408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763" y="743475"/>
            <a:ext cx="2509145" cy="1407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56" y="3407951"/>
            <a:ext cx="2499655" cy="1399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830" y="2108856"/>
            <a:ext cx="2515200" cy="1411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23" y="3391720"/>
            <a:ext cx="2507553" cy="14086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07" y="3403234"/>
            <a:ext cx="2512257" cy="1410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141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2345" y="243030"/>
            <a:ext cx="3913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Целые выражения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TextBox 50"/>
          <p:cNvSpPr txBox="1"/>
          <p:nvPr/>
        </p:nvSpPr>
        <p:spPr>
          <a:xfrm>
            <a:off x="4799132" y="243002"/>
            <a:ext cx="392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Дробные выражения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140" y="680175"/>
            <a:ext cx="39211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</a:rPr>
              <a:t>выражения, составленные из чисел и переменных с помощью действий сложения, вычитания и умножения, а также </a:t>
            </a:r>
            <a:r>
              <a:rPr lang="ru-RU" sz="1600" u="sng" dirty="0">
                <a:latin typeface="+mj-lt"/>
              </a:rPr>
              <a:t>деления на число, отличное от нуля</a:t>
            </a:r>
            <a:r>
              <a:rPr lang="ru-RU" sz="1600" dirty="0">
                <a:latin typeface="+mj-lt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96292" y="680175"/>
            <a:ext cx="39247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</a:rPr>
              <a:t>выражения, составленные из чисел и переменных с помощью действий сложения, вычитания, умножения и </a:t>
            </a:r>
            <a:r>
              <a:rPr lang="ru-RU" sz="1600" u="sng" dirty="0">
                <a:latin typeface="+mj-lt"/>
              </a:rPr>
              <a:t>деления на выражения с переменными</a:t>
            </a:r>
            <a:r>
              <a:rPr lang="ru-RU" sz="1600" dirty="0">
                <a:latin typeface="+mj-lt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62390" y="2168533"/>
                <a:ext cx="6826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390" y="2168533"/>
                <a:ext cx="682623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7143" t="-2222" r="-3571" b="-2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313082" y="2884274"/>
                <a:ext cx="21812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:7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82" y="2884274"/>
                <a:ext cx="2181238" cy="276999"/>
              </a:xfrm>
              <a:prstGeom prst="rect">
                <a:avLst/>
              </a:prstGeom>
              <a:blipFill rotWithShape="0">
                <a:blip r:embed="rId5"/>
                <a:stretch>
                  <a:fillRect t="-2174" r="-1955" b="-260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649328" y="3493306"/>
                <a:ext cx="150874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:5+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328" y="3493306"/>
                <a:ext cx="1508746" cy="5186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Прямоугольник 60"/>
          <p:cNvSpPr/>
          <p:nvPr/>
        </p:nvSpPr>
        <p:spPr>
          <a:xfrm>
            <a:off x="442345" y="4279226"/>
            <a:ext cx="392191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+mj-lt"/>
              </a:rPr>
              <a:t>Любое целое выражение можно представить многочленом.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362634" y="2067694"/>
                <a:ext cx="731033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634" y="2067694"/>
                <a:ext cx="731033" cy="5203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097676" y="2882491"/>
                <a:ext cx="12663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676" y="2882491"/>
                <a:ext cx="1266308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923" t="-2222" r="-962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763480" y="3491523"/>
                <a:ext cx="1937838" cy="5421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480" y="3491523"/>
                <a:ext cx="1937838" cy="54213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4572000" y="234837"/>
            <a:ext cx="0" cy="468000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glow rad="63500">
              <a:schemeClr val="bg2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10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1" grpId="0"/>
      <p:bldP spid="3" grpId="0"/>
      <p:bldP spid="5" grpId="0"/>
      <p:bldP spid="6" grpId="0"/>
      <p:bldP spid="58" grpId="0"/>
      <p:bldP spid="59" grpId="0"/>
      <p:bldP spid="61" grpId="0" animBg="1"/>
      <p:bldP spid="62" grpId="0"/>
      <p:bldP spid="63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0427" y="236306"/>
            <a:ext cx="8270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Область определения выражения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440427" y="899036"/>
            <a:ext cx="82701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j-lt"/>
              </a:rPr>
              <a:t>Значения </a:t>
            </a:r>
            <a:r>
              <a:rPr lang="ru-RU" sz="1600" dirty="0">
                <a:latin typeface="+mj-lt"/>
              </a:rPr>
              <a:t>переменных, при которых выражение имеет смысл, называют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допустимыми значениями переменных</a:t>
            </a:r>
            <a:r>
              <a:rPr lang="ru-RU" sz="1600" dirty="0">
                <a:latin typeface="+mj-lt"/>
              </a:rPr>
              <a:t>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43792" y="1554927"/>
            <a:ext cx="82668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</a:rPr>
              <a:t>Множество всех допустимых значений переменных называется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областью допустимых значений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(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ОДЗ</a:t>
            </a:r>
            <a:r>
              <a:rPr lang="ru-RU" sz="1600" dirty="0">
                <a:latin typeface="+mj-lt"/>
              </a:rPr>
              <a:t>) или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областью определения выражения</a:t>
            </a:r>
            <a:r>
              <a:rPr lang="ru-RU" sz="1600" dirty="0">
                <a:latin typeface="+mj-lt"/>
              </a:rPr>
              <a:t>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35939" y="2363890"/>
            <a:ext cx="82746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</a:rPr>
              <a:t>Область определения целого выражения – любые значения переменных.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43052" y="3587479"/>
            <a:ext cx="8267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</a:rPr>
              <a:t>Область определения дробного выражения – все значения переменных, при которых делители этого выражения не равны нулю.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38653" y="2719798"/>
                <a:ext cx="8271959" cy="639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latin typeface="+mj-lt"/>
                  </a:rPr>
                  <a:t>Целое выражение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:5+3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ru-RU" sz="1600" dirty="0">
                    <a:latin typeface="+mj-lt"/>
                  </a:rPr>
                  <a:t> </a:t>
                </a:r>
                <a:r>
                  <a:rPr lang="ru-RU" sz="1600" dirty="0" smtClean="0">
                    <a:latin typeface="+mj-lt"/>
                  </a:rPr>
                  <a:t>имеет </a:t>
                </a:r>
                <a:r>
                  <a:rPr lang="ru-RU" sz="1600" dirty="0">
                    <a:latin typeface="+mj-lt"/>
                  </a:rPr>
                  <a:t>смысл при любых </a:t>
                </a:r>
                <a:r>
                  <a:rPr lang="ru-RU" sz="1600" dirty="0" smtClean="0">
                    <a:latin typeface="+mj-lt"/>
                  </a:rPr>
                  <a:t>действительных</a:t>
                </a:r>
                <a:endParaRPr lang="en-US" sz="1600" dirty="0" smtClean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16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16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ru-RU" sz="1600" dirty="0">
                    <a:latin typeface="+mj-lt"/>
                  </a:rPr>
                  <a:t> 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ru-RU" sz="16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53" y="2719798"/>
                <a:ext cx="8271959" cy="639149"/>
              </a:xfrm>
              <a:prstGeom prst="rect">
                <a:avLst/>
              </a:prstGeom>
              <a:blipFill rotWithShape="0">
                <a:blip r:embed="rId4"/>
                <a:stretch>
                  <a:fillRect l="-442" b="-1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43052" y="4201327"/>
                <a:ext cx="8267561" cy="507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latin typeface="+mj-lt"/>
                  </a:rPr>
                  <a:t>Дробное </a:t>
                </a:r>
                <a:r>
                  <a:rPr lang="ru-RU" sz="1600" dirty="0">
                    <a:latin typeface="+mj-lt"/>
                  </a:rPr>
                  <a:t>выражение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ru-RU" sz="1600" dirty="0" smtClean="0">
                    <a:latin typeface="+mj-lt"/>
                  </a:rPr>
                  <a:t> не </a:t>
                </a:r>
                <a:r>
                  <a:rPr lang="ru-RU" sz="1600" dirty="0">
                    <a:latin typeface="+mj-lt"/>
                  </a:rPr>
                  <a:t>имеет смысла при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ru-RU" sz="1600" dirty="0">
                    <a:latin typeface="+mj-lt"/>
                  </a:rPr>
                  <a:t>. 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52" y="4201327"/>
                <a:ext cx="8267561" cy="507639"/>
              </a:xfrm>
              <a:prstGeom prst="rect">
                <a:avLst/>
              </a:prstGeom>
              <a:blipFill rotWithShape="0">
                <a:blip r:embed="rId5"/>
                <a:stretch>
                  <a:fillRect l="-442" b="-24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8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36" grpId="0"/>
      <p:bldP spid="44" grpId="0"/>
      <p:bldP spid="47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1799" y="241616"/>
            <a:ext cx="8278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Рациональные выражения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9" name="Прямая со стрелкой 28"/>
          <p:cNvCxnSpPr>
            <a:stCxn id="33" idx="3"/>
            <a:endCxn id="32" idx="0"/>
          </p:cNvCxnSpPr>
          <p:nvPr/>
        </p:nvCxnSpPr>
        <p:spPr>
          <a:xfrm>
            <a:off x="6444208" y="1147184"/>
            <a:ext cx="576064" cy="560470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33" idx="1"/>
            <a:endCxn id="31" idx="0"/>
          </p:cNvCxnSpPr>
          <p:nvPr/>
        </p:nvCxnSpPr>
        <p:spPr>
          <a:xfrm flipH="1">
            <a:off x="2123728" y="1147184"/>
            <a:ext cx="576064" cy="560470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539552" y="1707654"/>
            <a:ext cx="3168352" cy="60725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Целые выражения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436096" y="1707654"/>
            <a:ext cx="3168352" cy="60725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Дробные выражения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699792" y="843558"/>
            <a:ext cx="3744416" cy="60725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Рациональные выражения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1799" y="2499742"/>
            <a:ext cx="82788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Рациональными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выражениями </a:t>
            </a:r>
            <a:r>
              <a:rPr lang="ru-RU" sz="1600" dirty="0">
                <a:latin typeface="+mj-lt"/>
              </a:rPr>
              <a:t>называют выражения, составленные из чисел, переменных, их степеней и знаков арифметических действий.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199145" y="3319153"/>
                <a:ext cx="4458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145" y="3319153"/>
                <a:ext cx="445891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2329" r="-10959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832858" y="3297456"/>
                <a:ext cx="14881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858" y="3297456"/>
                <a:ext cx="1488100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639" t="-2222" r="-820" b="-3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380826" y="3147814"/>
                <a:ext cx="703911" cy="5670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826" y="3147814"/>
                <a:ext cx="703911" cy="5670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436039" y="3787260"/>
            <a:ext cx="6840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</a:rPr>
              <a:t>Чтобы найти значение рационального выражения, надо:</a:t>
            </a:r>
          </a:p>
        </p:txBody>
      </p:sp>
      <p:sp>
        <p:nvSpPr>
          <p:cNvPr id="2048" name="Прямоугольник 2047"/>
          <p:cNvSpPr/>
          <p:nvPr/>
        </p:nvSpPr>
        <p:spPr>
          <a:xfrm>
            <a:off x="440425" y="4142354"/>
            <a:ext cx="8278813" cy="35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1. Подставить 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числовое значение переменной в данное </a:t>
            </a:r>
            <a:r>
              <a:rPr lang="ru-RU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выражение.</a:t>
            </a:r>
            <a:endParaRPr lang="ru-RU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49" name="Прямоугольник 2048"/>
          <p:cNvSpPr/>
          <p:nvPr/>
        </p:nvSpPr>
        <p:spPr>
          <a:xfrm>
            <a:off x="440425" y="4459045"/>
            <a:ext cx="3111749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2. Выполнить 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все действия.</a:t>
            </a:r>
            <a:endParaRPr lang="ru-RU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6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1" grpId="0" animBg="1"/>
      <p:bldP spid="32" grpId="0" animBg="1"/>
      <p:bldP spid="33" grpId="0" animBg="1"/>
      <p:bldP spid="12" grpId="0"/>
      <p:bldP spid="34" grpId="0"/>
      <p:bldP spid="36" grpId="0"/>
      <p:bldP spid="37" grpId="0"/>
      <p:bldP spid="16" grpId="0"/>
      <p:bldP spid="2048" grpId="0"/>
      <p:bldP spid="20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3734"/>
            <a:ext cx="9144000" cy="1343879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431800" y="290372"/>
            <a:ext cx="846068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900" dirty="0" smtClean="0"/>
              <a:t>Найти </a:t>
            </a:r>
            <a:r>
              <a:rPr lang="ru-RU" sz="1900" dirty="0"/>
              <a:t>значение дроби:</a:t>
            </a:r>
            <a:endParaRPr lang="ru-RU" sz="1900" dirty="0">
              <a:effectLst/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31800" y="754298"/>
                <a:ext cx="8278813" cy="572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0" dirty="0" smtClean="0"/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den>
                    </m:f>
                  </m:oMath>
                </a14:m>
                <a:r>
                  <a:rPr lang="ru-RU" dirty="0" smtClean="0"/>
                  <a:t>, </a:t>
                </a:r>
                <a:r>
                  <a:rPr lang="ru-RU" dirty="0">
                    <a:cs typeface="Times New Roman" pitchFamily="18" charset="0"/>
                  </a:rPr>
                  <a:t>при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ru-RU" sz="20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=10</m:t>
                    </m:r>
                  </m:oMath>
                </a14:m>
                <a:r>
                  <a:rPr lang="en-US" dirty="0" smtClean="0"/>
                  <a:t>;     </a:t>
                </a:r>
                <a:r>
                  <a:rPr lang="ru-RU" dirty="0" smtClean="0"/>
                  <a:t>      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−3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dirty="0"/>
                  <a:t>, </a:t>
                </a:r>
                <a:r>
                  <a:rPr lang="ru-RU" dirty="0">
                    <a:cs typeface="Times New Roman" pitchFamily="18" charset="0"/>
                  </a:rPr>
                  <a:t>при</a:t>
                </a:r>
                <a:r>
                  <a:rPr lang="ru-RU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>
                      <a:rPr lang="ru-RU" sz="20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−1</m:t>
                    </m:r>
                  </m:oMath>
                </a14:m>
                <a:r>
                  <a:rPr lang="ru-RU" dirty="0" smtClean="0"/>
                  <a:t>;             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+36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ru-RU" dirty="0"/>
                  <a:t>, </a:t>
                </a:r>
                <a:r>
                  <a:rPr lang="ru-RU" dirty="0" smtClean="0">
                    <a:cs typeface="Times New Roman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=5</m:t>
                    </m:r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754298"/>
                <a:ext cx="8278813" cy="572401"/>
              </a:xfrm>
              <a:prstGeom prst="rect">
                <a:avLst/>
              </a:prstGeom>
              <a:blipFill rotWithShape="0">
                <a:blip r:embed="rId4"/>
                <a:stretch>
                  <a:fillRect l="-663" b="-42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31800" y="1595576"/>
                <a:ext cx="1906869" cy="676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000" dirty="0"/>
                        <m:t>а)</m:t>
                      </m:r>
                      <m:r>
                        <m:rPr>
                          <m:nor/>
                        </m:rPr>
                        <a:rPr lang="en-US" sz="2000" b="0" i="0" dirty="0" smtClean="0"/>
                        <m:t> 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10+5</m:t>
                          </m:r>
                        </m:num>
                        <m:den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∙10−8</m:t>
                          </m:r>
                        </m:den>
                      </m:f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1595576"/>
                <a:ext cx="1906869" cy="6768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107709" y="1592516"/>
                <a:ext cx="537327" cy="674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15</m:t>
                          </m:r>
                        </m:num>
                        <m:den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22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709" y="1592516"/>
                <a:ext cx="537327" cy="6748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40426" y="2715968"/>
                <a:ext cx="195867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000" dirty="0" smtClean="0"/>
                        <m:t>б)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i="1">
                              <a:latin typeface="Cambria Math"/>
                            </a:rPr>
                            <m:t>−3</m:t>
                          </m:r>
                        </m:num>
                        <m:den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26" y="2715968"/>
                <a:ext cx="1958677" cy="7078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49606" y="2755624"/>
                <a:ext cx="850617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−2</m:t>
                          </m:r>
                        </m:num>
                        <m:den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−1</m:t>
                          </m:r>
                        </m:den>
                      </m:f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606" y="2755624"/>
                <a:ext cx="850617" cy="66851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56207" y="2929224"/>
                <a:ext cx="3946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  <a:ea typeface="Cambria Math"/>
                      </a:rPr>
                      <m:t>2</m:t>
                    </m:r>
                  </m:oMath>
                </a14:m>
                <a:r>
                  <a:rPr lang="ru-RU" sz="2000" dirty="0" smtClean="0"/>
                  <a:t> </a:t>
                </a:r>
                <a:endParaRPr lang="ru-RU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207" y="2929224"/>
                <a:ext cx="394660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8666" y="3839218"/>
                <a:ext cx="1570045" cy="676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000" dirty="0" smtClean="0"/>
                        <m:t>в)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+36</m:t>
                          </m:r>
                        </m:num>
                        <m:den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5−5</m:t>
                          </m:r>
                        </m:den>
                      </m:f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66" y="3839218"/>
                <a:ext cx="1570045" cy="67678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89356" y="3844370"/>
                <a:ext cx="800924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41</m:t>
                          </m:r>
                        </m:num>
                        <m:den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den>
                      </m:f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356" y="3844370"/>
                <a:ext cx="800924" cy="67056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414264" y="4017970"/>
                <a:ext cx="4122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264" y="4017970"/>
                <a:ext cx="412292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475848" y="1779972"/>
            <a:ext cx="24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021671" y="2944613"/>
            <a:ext cx="24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620410" y="4051751"/>
            <a:ext cx="24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54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8" grpId="0" animBg="1"/>
      <p:bldP spid="2" grpId="0"/>
      <p:bldP spid="33" grpId="0"/>
      <p:bldP spid="37" grpId="0"/>
      <p:bldP spid="13" grpId="0"/>
      <p:bldP spid="14" grpId="0"/>
      <p:bldP spid="15" grpId="0"/>
      <p:bldP spid="16" grpId="0"/>
      <p:bldP spid="18" grpId="0"/>
      <p:bldP spid="3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1799" y="241616"/>
            <a:ext cx="8278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Рациональная дробь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Прямоугольник 19"/>
          <p:cNvSpPr/>
          <p:nvPr/>
        </p:nvSpPr>
        <p:spPr>
          <a:xfrm>
            <a:off x="4680271" y="892380"/>
            <a:ext cx="899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дробь</a:t>
            </a:r>
            <a:endParaRPr lang="ru-RU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2152606" y="3320655"/>
                <a:ext cx="537327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06" y="3320655"/>
                <a:ext cx="537327" cy="67050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4158106" y="3311474"/>
                <a:ext cx="845040" cy="6767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106" y="3311474"/>
                <a:ext cx="845040" cy="6767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6248436" y="3315411"/>
                <a:ext cx="968983" cy="722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36" y="3315411"/>
                <a:ext cx="968983" cy="7223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745244" y="767346"/>
                <a:ext cx="378502" cy="619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ru-RU" sz="2000" baseline="30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244" y="767346"/>
                <a:ext cx="378502" cy="6194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единительная линия 22"/>
          <p:cNvCxnSpPr/>
          <p:nvPr/>
        </p:nvCxnSpPr>
        <p:spPr>
          <a:xfrm>
            <a:off x="4157452" y="1085460"/>
            <a:ext cx="431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40161" y="1565379"/>
            <a:ext cx="8270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Дробь, числитель и знаменатель которой многочлены, называют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рациональной дробью</a:t>
            </a:r>
            <a:r>
              <a:rPr lang="ru-RU" dirty="0">
                <a:latin typeface="+mj-lt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56112" y="2576926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рациональная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дробь</a:t>
            </a:r>
            <a:endParaRPr lang="ru-RU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96330" y="2576926"/>
                <a:ext cx="3093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330" y="2576926"/>
                <a:ext cx="309380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7843" r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единительная линия 23"/>
          <p:cNvCxnSpPr/>
          <p:nvPr/>
        </p:nvCxnSpPr>
        <p:spPr>
          <a:xfrm>
            <a:off x="2780426" y="2774501"/>
            <a:ext cx="144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750862" y="2428167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многочлен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749338" y="2706474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многочлен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0161" y="4102911"/>
            <a:ext cx="8270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Область определения рациональной дроби – все значения переменных, при которых </a:t>
            </a:r>
            <a:r>
              <a:rPr lang="ru-RU" u="sng" dirty="0">
                <a:latin typeface="+mj-lt"/>
              </a:rPr>
              <a:t>знаменатель не равен нулю</a:t>
            </a:r>
            <a:r>
              <a:rPr lang="ru-RU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000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1" grpId="0"/>
      <p:bldP spid="25" grpId="0"/>
      <p:bldP spid="26" grpId="0"/>
      <p:bldP spid="22" grpId="0"/>
      <p:bldP spid="6" grpId="0"/>
      <p:bldP spid="7" grpId="0"/>
      <p:bldP spid="8" grpId="0"/>
      <p:bldP spid="9" grpId="0"/>
      <p:bldP spid="2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3734"/>
            <a:ext cx="9144000" cy="1343879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440426" y="290372"/>
            <a:ext cx="827018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900" dirty="0"/>
              <a:t>Указать область определения следующих рациональных дробей:</a:t>
            </a:r>
            <a:endParaRPr lang="ru-RU" sz="1900" dirty="0">
              <a:effectLst/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31800" y="754298"/>
                <a:ext cx="8278813" cy="572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900" dirty="0" smtClean="0"/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ru-RU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−14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1900" dirty="0" smtClean="0"/>
                  <a:t>;                                                </a:t>
                </a:r>
                <a:r>
                  <a:rPr lang="ru-RU" sz="1900" dirty="0" smtClean="0"/>
                  <a:t>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en-US" sz="1900" dirty="0" smtClean="0"/>
                  <a:t>.</a:t>
                </a:r>
                <a:endParaRPr lang="ru-RU" sz="19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754298"/>
                <a:ext cx="8278813" cy="572401"/>
              </a:xfrm>
              <a:prstGeom prst="rect">
                <a:avLst/>
              </a:prstGeom>
              <a:blipFill rotWithShape="0">
                <a:blip r:embed="rId4"/>
                <a:stretch>
                  <a:fillRect l="-736" b="-53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40426" y="1563638"/>
                <a:ext cx="1977144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dirty="0" smtClean="0"/>
                        <m:t>а)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7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26" y="1563638"/>
                <a:ext cx="1977144" cy="64812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796707" y="1603106"/>
                <a:ext cx="1321965" cy="61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dirty="0"/>
                        <m:t>б) 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707" y="1603106"/>
                <a:ext cx="1321965" cy="61734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40426" y="2468470"/>
                <a:ext cx="3915674" cy="1230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ea typeface="Times New Roman" panose="02020603050405020304" pitchFamily="18" charset="0"/>
                  </a:rPr>
                  <a:t>Область определения данной дроби: все действительные числа, кроме тех, при которых знаменатель</a:t>
                </a:r>
                <a:r>
                  <a:rPr lang="en-US" dirty="0" smtClean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dirty="0" smtClean="0"/>
                  <a:t>,</a:t>
                </a:r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26" y="2468470"/>
                <a:ext cx="3915674" cy="1230209"/>
              </a:xfrm>
              <a:prstGeom prst="rect">
                <a:avLst/>
              </a:prstGeom>
              <a:blipFill rotWithShape="0">
                <a:blip r:embed="rId7"/>
                <a:stretch>
                  <a:fillRect l="-1244" t="-2970" b="-6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38666" y="3606291"/>
                <a:ext cx="3917434" cy="693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ea typeface="Times New Roman" panose="02020603050405020304" pitchFamily="18" charset="0"/>
                  </a:rPr>
                  <a:t>т.е. все числа, кроме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dirty="0">
                    <a:ea typeface="Times New Roman" panose="02020603050405020304" pitchFamily="18" charset="0"/>
                  </a:rPr>
                  <a:t> и </a:t>
                </a:r>
                <a:endParaRPr lang="en-US" dirty="0" smtClean="0"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ru-RU" dirty="0">
                    <a:ea typeface="Times New Roman" panose="02020603050405020304" pitchFamily="18" charset="0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66" y="3606291"/>
                <a:ext cx="3917434" cy="693651"/>
              </a:xfrm>
              <a:prstGeom prst="rect">
                <a:avLst/>
              </a:prstGeom>
              <a:blipFill rotWithShape="0">
                <a:blip r:embed="rId8"/>
                <a:stretch>
                  <a:fillRect l="-1400" t="-1770" b="-141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4795658" y="2470156"/>
            <a:ext cx="4096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Область определения данной дроби все действительные числа,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795658" y="3018601"/>
                <a:ext cx="3914955" cy="699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/>
                  <a:t>так как знаменатель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dirty="0"/>
                  <a:t> </a:t>
                </a:r>
                <a:r>
                  <a:rPr lang="en-US" dirty="0" smtClean="0"/>
                  <a:t> </a:t>
                </a:r>
                <a:r>
                  <a:rPr lang="ru-RU" dirty="0" smtClean="0"/>
                  <a:t>ни </a:t>
                </a:r>
                <a:r>
                  <a:rPr lang="ru-RU" dirty="0"/>
                  <a:t>при каких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658" y="3018601"/>
                <a:ext cx="3914955" cy="699872"/>
              </a:xfrm>
              <a:prstGeom prst="rect">
                <a:avLst/>
              </a:prstGeom>
              <a:blipFill rotWithShape="0">
                <a:blip r:embed="rId9"/>
                <a:stretch>
                  <a:fillRect l="-1402" b="-13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157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8" grpId="0" animBg="1"/>
      <p:bldP spid="2" grpId="0"/>
      <p:bldP spid="33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1799" y="241616"/>
            <a:ext cx="8278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Тождество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450793" y="728420"/>
                <a:ext cx="2255874" cy="612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ru-RU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ru-RU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ru-RU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ru-RU" sz="16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ru-RU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ru-RU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sz="16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793" y="728420"/>
                <a:ext cx="2255874" cy="6122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440425" y="1350614"/>
            <a:ext cx="82701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Тождество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>
                <a:latin typeface="+mj-lt"/>
              </a:rPr>
              <a:t>– это равенство, верное при всех допустимых значениях входящих в него переменных.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40425" y="2007312"/>
            <a:ext cx="82788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</a:rPr>
              <a:t>Два выражения, принимающие равные значения при всех допустимых значениях переменных, называются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тождественно равными</a:t>
            </a:r>
            <a:r>
              <a:rPr lang="ru-RU" sz="1600" dirty="0">
                <a:latin typeface="+mj-lt"/>
              </a:rPr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40424" y="2692888"/>
            <a:ext cx="8270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</a:rPr>
              <a:t>Замену одного такого выражения другим называют </a:t>
            </a:r>
            <a:r>
              <a:rPr lang="ru-RU" sz="1600" u="sng" dirty="0">
                <a:latin typeface="+mj-lt"/>
              </a:rPr>
              <a:t>тождественным преобразованием выражения</a:t>
            </a:r>
            <a:r>
              <a:rPr lang="ru-RU" sz="1600" dirty="0">
                <a:latin typeface="+mj-lt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40425" y="3421594"/>
                <a:ext cx="8287440" cy="4629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latin typeface="+mj-lt"/>
                  </a:rPr>
                  <a:t>Справедливо тождество: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ru-RU" i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ru-RU" sz="1600" dirty="0" smtClean="0">
                    <a:latin typeface="+mj-lt"/>
                  </a:rPr>
                  <a:t>, если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r>
                  <a:rPr lang="ru-RU" sz="1600" dirty="0" smtClean="0">
                    <a:latin typeface="+mj-lt"/>
                  </a:rPr>
                  <a:t>, где многочлены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ru-RU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1600" dirty="0" smtClean="0">
                    <a:latin typeface="+mj-lt"/>
                  </a:rPr>
                  <a:t> и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ru-RU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1600" dirty="0" smtClean="0">
                    <a:latin typeface="+mj-lt"/>
                  </a:rPr>
                  <a:t>.</a:t>
                </a:r>
                <a:endParaRPr lang="ru-RU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25" y="3421594"/>
                <a:ext cx="8287440" cy="462947"/>
              </a:xfrm>
              <a:prstGeom prst="rect">
                <a:avLst/>
              </a:prstGeom>
              <a:blipFill rotWithShape="0">
                <a:blip r:embed="rId5"/>
                <a:stretch>
                  <a:fillRect l="-368" b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06546" y="4047661"/>
                <a:ext cx="1865254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ru-RU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ru-RU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ru-RU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ru-RU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ru-RU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ru-RU" sz="16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ru-RU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ru-RU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ru-RU" sz="16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46" y="4047661"/>
                <a:ext cx="1865254" cy="586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3205373" y="3951923"/>
                <a:ext cx="5513866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 smtClean="0">
                    <a:latin typeface="+mj-lt"/>
                  </a:rPr>
                  <a:t>Это равенство верно при всех допустимых значениях переменной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/>
                      </a:rPr>
                      <m:t>𝑥</m:t>
                    </m:r>
                  </m:oMath>
                </a14:m>
                <a:r>
                  <a:rPr lang="ru-RU" sz="1400" dirty="0">
                    <a:latin typeface="+mj-lt"/>
                  </a:rPr>
                  <a:t>, т.е. при всех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/>
                      </a:rPr>
                      <m:t>𝑥</m:t>
                    </m:r>
                  </m:oMath>
                </a14:m>
                <a:r>
                  <a:rPr lang="ru-RU" sz="1400" dirty="0">
                    <a:latin typeface="+mj-lt"/>
                  </a:rPr>
                  <a:t> кроме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ru-RU" sz="1600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1400" dirty="0" smtClean="0">
                    <a:latin typeface="+mj-lt"/>
                  </a:rPr>
                  <a:t>и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14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373" y="3951923"/>
                <a:ext cx="5513866" cy="553998"/>
              </a:xfrm>
              <a:prstGeom prst="rect">
                <a:avLst/>
              </a:prstGeom>
              <a:blipFill rotWithShape="0">
                <a:blip r:embed="rId7"/>
                <a:stretch>
                  <a:fillRect l="-332" t="-1099" b="-98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3205373" y="4430474"/>
                <a:ext cx="3935214" cy="3378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 smtClean="0">
                    <a:latin typeface="+mj-lt"/>
                  </a:rPr>
                  <a:t>Так как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ru-RU" sz="1600" i="1">
                            <a:latin typeface="Cambria Math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ru-RU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sz="16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ru-RU" sz="160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ru-RU" sz="1400" dirty="0" smtClean="0">
                    <a:latin typeface="+mj-lt"/>
                  </a:rPr>
                  <a:t>.</a:t>
                </a:r>
                <a:endParaRPr lang="ru-RU" sz="1400" dirty="0">
                  <a:latin typeface="+mj-lt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373" y="4430474"/>
                <a:ext cx="3935214" cy="337849"/>
              </a:xfrm>
              <a:prstGeom prst="rect">
                <a:avLst/>
              </a:prstGeom>
              <a:blipFill rotWithShape="0">
                <a:blip r:embed="rId8"/>
                <a:stretch>
                  <a:fillRect l="-465" b="-16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970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10" grpId="0"/>
      <p:bldP spid="15" grpId="0"/>
      <p:bldP spid="16" grpId="0"/>
      <p:bldP spid="20" grpId="0"/>
      <p:bldP spid="43" grpId="0"/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1799" y="241616"/>
            <a:ext cx="8278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Основное свойство дроби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50563" y="2611478"/>
                <a:ext cx="2530949" cy="623825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𝒂𝒄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𝒃𝒄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563" y="2611478"/>
                <a:ext cx="2530949" cy="62382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/>
          <p:cNvSpPr/>
          <p:nvPr/>
        </p:nvSpPr>
        <p:spPr>
          <a:xfrm>
            <a:off x="440426" y="845815"/>
            <a:ext cx="3915674" cy="151200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795458" y="849355"/>
            <a:ext cx="3915154" cy="151200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0426" y="848082"/>
            <a:ext cx="39156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Если числитель и знаменатель рациональной дроби умножить на один и тот же ненулевой многочлен, то получится равная ей дробь.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95458" y="843558"/>
            <a:ext cx="39151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Если числитель и знаменатель рациональной дроби разделить на один и тот же ненулевой многочлен, то получится равная ей дробь.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351172" y="2611477"/>
                <a:ext cx="2751972" cy="623825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172" y="2611477"/>
                <a:ext cx="2751972" cy="62382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440426" y="3356867"/>
            <a:ext cx="82701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</a:rPr>
              <a:t>Основное свойство рациональной дроби позволяет сокращать дроби и приводить дробь к новому знаменателю.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8515" y="4003198"/>
            <a:ext cx="82720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</a:rPr>
              <a:t>Чтобы сократить рациональную дробь, нужно предварительно разложить на множители числитель и знаменатель дроби, а затем разделить их на общие множители.</a:t>
            </a:r>
          </a:p>
        </p:txBody>
      </p:sp>
    </p:spTree>
    <p:extLst>
      <p:ext uri="{BB962C8B-B14F-4D97-AF65-F5344CB8AC3E}">
        <p14:creationId xmlns:p14="http://schemas.microsoft.com/office/powerpoint/2010/main" val="14017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24" grpId="0" animBg="1"/>
      <p:bldP spid="28" grpId="0" animBg="1"/>
      <p:bldP spid="3" grpId="0"/>
      <p:bldP spid="6" grpId="0"/>
      <p:bldP spid="29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6471</TotalTime>
  <Words>846</Words>
  <Application>Microsoft Office PowerPoint</Application>
  <PresentationFormat>Экран (16:9)</PresentationFormat>
  <Paragraphs>178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Times New Roman</vt:lpstr>
      <vt:lpstr>Cambria Math</vt:lpstr>
      <vt:lpstr>Calibri</vt:lpstr>
      <vt:lpstr>Open Sans</vt:lpstr>
      <vt:lpstr>Roboto Slab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535</cp:revision>
  <dcterms:created xsi:type="dcterms:W3CDTF">2015-06-19T09:09:41Z</dcterms:created>
  <dcterms:modified xsi:type="dcterms:W3CDTF">2015-09-28T07:32:08Z</dcterms:modified>
</cp:coreProperties>
</file>