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306" r:id="rId3"/>
    <p:sldId id="279" r:id="rId4"/>
    <p:sldId id="281" r:id="rId5"/>
    <p:sldId id="294" r:id="rId6"/>
    <p:sldId id="277" r:id="rId7"/>
    <p:sldId id="292" r:id="rId8"/>
    <p:sldId id="320" r:id="rId9"/>
    <p:sldId id="296" r:id="rId10"/>
    <p:sldId id="321" r:id="rId11"/>
    <p:sldId id="322" r:id="rId12"/>
    <p:sldId id="323" r:id="rId13"/>
    <p:sldId id="266" r:id="rId14"/>
  </p:sldIdLst>
  <p:sldSz cx="9144000" cy="5143500" type="screen16x9"/>
  <p:notesSz cx="6858000" cy="9144000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Roboto Slab" panose="020B0604020202020204" charset="0"/>
      <p:regular r:id="rId19"/>
      <p:bold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2018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733"/>
    <a:srgbClr val="D4CFB4"/>
    <a:srgbClr val="ABC674"/>
    <a:srgbClr val="F8F7F2"/>
    <a:srgbClr val="F7F7F7"/>
    <a:srgbClr val="0070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8" autoAdjust="0"/>
    <p:restoredTop sz="94660" autoAdjust="0"/>
  </p:normalViewPr>
  <p:slideViewPr>
    <p:cSldViewPr showGuides="1">
      <p:cViewPr varScale="1">
        <p:scale>
          <a:sx n="88" d="100"/>
          <a:sy n="88" d="100"/>
        </p:scale>
        <p:origin x="96" y="378"/>
      </p:cViewPr>
      <p:guideLst>
        <p:guide orient="horz" pos="2967"/>
        <p:guide orient="horz" pos="259"/>
        <p:guide pos="5487"/>
        <p:guide pos="3016"/>
        <p:guide pos="2744"/>
        <p:guide pos="272"/>
        <p:guide pos="2018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0.png"/><Relationship Id="rId10" Type="http://schemas.openxmlformats.org/officeDocument/2006/relationships/image" Target="../media/image69.png"/><Relationship Id="rId4" Type="http://schemas.openxmlformats.org/officeDocument/2006/relationships/image" Target="../media/image46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021901" y="1209714"/>
            <a:ext cx="5110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Уравнения и неравенства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1600" y="2434163"/>
            <a:ext cx="7272807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Линейное уравнение </a:t>
            </a:r>
          </a:p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с одним неизвестным</a:t>
            </a:r>
            <a:endParaRPr lang="ru-RU" sz="34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91452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195486"/>
            <a:ext cx="847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/>
              <a:t>Решить </a:t>
            </a:r>
            <a:r>
              <a:rPr lang="ru-RU" sz="2000" dirty="0" smtClean="0"/>
              <a:t>уравнения: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532648"/>
                <a:ext cx="8532688" cy="76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5021263" algn="l"/>
                    <a:tab pos="5200650" algn="l"/>
                  </a:tabLst>
                </a:pPr>
                <a:r>
                  <a:rPr lang="ru-RU" dirty="0"/>
                  <a:t>а)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dirty="0"/>
                  <a:t>;           </a:t>
                </a:r>
                <a:r>
                  <a:rPr lang="en-US" dirty="0"/>
                  <a:t>   </a:t>
                </a:r>
                <a:r>
                  <a:rPr lang="ru-RU" dirty="0"/>
                  <a:t>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1,4−0,1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−2,6=3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/>
                  <a:t>;              </a:t>
                </a:r>
                <a:r>
                  <a:rPr lang="en-US" dirty="0"/>
                  <a:t>   </a:t>
                </a:r>
                <a:r>
                  <a:rPr lang="ru-RU" dirty="0"/>
                  <a:t>в)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ru-RU" dirty="0"/>
                  <a:t>;         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=19−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532648"/>
                <a:ext cx="8532688" cy="766364"/>
              </a:xfrm>
              <a:prstGeom prst="rect">
                <a:avLst/>
              </a:prstGeom>
              <a:blipFill rotWithShape="0">
                <a:blip r:embed="rId4"/>
                <a:stretch>
                  <a:fillRect l="-643" t="-3968" r="-8000" b="-39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8969" y="1357139"/>
                <a:ext cx="4851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 smtClean="0"/>
                        <m:t>б)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0,8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1,4−0,1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−2,6=3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69" y="1357139"/>
                <a:ext cx="485120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77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328" y="2444320"/>
                <a:ext cx="1547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8" y="2444320"/>
                <a:ext cx="154791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7385" y="1737504"/>
                <a:ext cx="3906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0,8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−2,8+0,2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−2,6=3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−5,4−2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5" y="1737504"/>
                <a:ext cx="390664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02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68684" y="2067694"/>
                <a:ext cx="4264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0,8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+0,2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−5,4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2,8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2,6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84" y="2067694"/>
                <a:ext cx="426443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82328" y="2783357"/>
                <a:ext cx="20353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 smtClean="0"/>
                  <a:t> – любое число.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8" y="2783357"/>
                <a:ext cx="2035365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179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2115" y="3354546"/>
                <a:ext cx="2811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/>
                  <a:t> – любое число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5" y="3354546"/>
                <a:ext cx="281121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952" t="-8197" r="-108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3" grpId="0"/>
      <p:bldP spid="12" grpId="0"/>
      <p:bldP spid="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195486"/>
            <a:ext cx="847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/>
              <a:t>Решить </a:t>
            </a:r>
            <a:r>
              <a:rPr lang="ru-RU" sz="2000" dirty="0" smtClean="0"/>
              <a:t>уравнения: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532648"/>
                <a:ext cx="8532688" cy="76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а)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dirty="0"/>
                  <a:t>;           </a:t>
                </a:r>
                <a:r>
                  <a:rPr lang="en-US" dirty="0"/>
                  <a:t>   </a:t>
                </a:r>
                <a:r>
                  <a:rPr lang="ru-RU" dirty="0"/>
                  <a:t>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1,4−0,1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−2,6=3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/>
                  <a:t>;              </a:t>
                </a:r>
                <a:r>
                  <a:rPr lang="en-US" dirty="0"/>
                  <a:t>   </a:t>
                </a:r>
                <a:r>
                  <a:rPr lang="ru-RU" dirty="0"/>
                  <a:t>в)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ru-RU" dirty="0"/>
                  <a:t>;         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=19−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532648"/>
                <a:ext cx="8532688" cy="766364"/>
              </a:xfrm>
              <a:prstGeom prst="rect">
                <a:avLst/>
              </a:prstGeom>
              <a:blipFill rotWithShape="0">
                <a:blip r:embed="rId4"/>
                <a:stretch>
                  <a:fillRect l="-643" t="-3968" r="-8000" b="-39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8969" y="1357139"/>
                <a:ext cx="3249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 smtClean="0"/>
                        <m:t>в)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69" y="1357139"/>
                <a:ext cx="324954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75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328" y="2444320"/>
                <a:ext cx="1547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=71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8" y="2444320"/>
                <a:ext cx="154791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7385" y="1737504"/>
                <a:ext cx="27434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−60−15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5" y="1737504"/>
                <a:ext cx="274344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778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68684" y="2067694"/>
                <a:ext cx="2928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−15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=11+60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84" y="2067694"/>
                <a:ext cx="292810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625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82328" y="3282538"/>
            <a:ext cx="3414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Уравнение </a:t>
            </a:r>
            <a:r>
              <a:rPr lang="ru-RU" dirty="0"/>
              <a:t>не имеет корней.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115" y="3858602"/>
            <a:ext cx="2281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нет корней.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82328" y="2778249"/>
                <a:ext cx="1547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=71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8" y="2778249"/>
                <a:ext cx="154791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966838" y="2884838"/>
            <a:ext cx="174079" cy="174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3" grpId="0"/>
      <p:bldP spid="12" grpId="0"/>
      <p:bldP spid="4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195486"/>
            <a:ext cx="847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/>
              <a:t>Решить </a:t>
            </a:r>
            <a:r>
              <a:rPr lang="ru-RU" sz="2000" dirty="0" smtClean="0"/>
              <a:t>уравнения: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532648"/>
                <a:ext cx="8532688" cy="76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а)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dirty="0"/>
                  <a:t>;           </a:t>
                </a:r>
                <a:r>
                  <a:rPr lang="en-US" dirty="0"/>
                  <a:t>   </a:t>
                </a:r>
                <a:r>
                  <a:rPr lang="ru-RU" dirty="0"/>
                  <a:t>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1,4−0,1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−2,6=3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/>
                  <a:t>;              </a:t>
                </a:r>
                <a:r>
                  <a:rPr lang="en-US" dirty="0"/>
                  <a:t>   </a:t>
                </a:r>
                <a:r>
                  <a:rPr lang="ru-RU" dirty="0"/>
                  <a:t>в)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ru-RU" dirty="0"/>
                  <a:t>;         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=19−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532648"/>
                <a:ext cx="8532688" cy="766364"/>
              </a:xfrm>
              <a:prstGeom prst="rect">
                <a:avLst/>
              </a:prstGeom>
              <a:blipFill rotWithShape="0">
                <a:blip r:embed="rId4"/>
                <a:stretch>
                  <a:fillRect l="-643" t="-3968" r="-8000" b="-39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8969" y="1357139"/>
                <a:ext cx="1852943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b="0" i="0" dirty="0" smtClean="0"/>
                        <m:t>г</m:t>
                      </m:r>
                      <m:r>
                        <m:rPr>
                          <m:nor/>
                        </m:rPr>
                        <a:rPr lang="ru-RU" dirty="0" smtClean="0"/>
                        <m:t>)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=19−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69" y="1357139"/>
                <a:ext cx="1852943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328" y="2732352"/>
                <a:ext cx="2041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=114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8" y="2732352"/>
                <a:ext cx="204137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7385" y="2015938"/>
                <a:ext cx="22998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∙3=19∙6−2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5" y="2015938"/>
                <a:ext cx="229986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70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68684" y="2355726"/>
                <a:ext cx="1851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=114−4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84" y="2355726"/>
                <a:ext cx="185134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115" y="4371950"/>
                <a:ext cx="1581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5" y="4371950"/>
                <a:ext cx="158145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475" t="-8197" r="-231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 rot="11775639">
            <a:off x="1046814" y="1281255"/>
            <a:ext cx="287759" cy="288032"/>
          </a:xfrm>
          <a:prstGeom prst="arc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1775639">
            <a:off x="1576748" y="1367843"/>
            <a:ext cx="287759" cy="288032"/>
          </a:xfrm>
          <a:prstGeom prst="arc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1775639">
            <a:off x="2141186" y="1267003"/>
            <a:ext cx="287759" cy="288032"/>
          </a:xfrm>
          <a:prstGeom prst="arc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9666" y="1358548"/>
                <a:ext cx="12503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66" y="1358548"/>
                <a:ext cx="125034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0000" r="-30000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2524" y="1436874"/>
                <a:ext cx="12503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24" y="1436874"/>
                <a:ext cx="125034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28571" r="-23810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1588" y="1347614"/>
                <a:ext cx="12503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88" y="1347614"/>
                <a:ext cx="125034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28571" r="-23810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936" y="3060890"/>
                <a:ext cx="2041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=114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36" y="3060890"/>
                <a:ext cx="204137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9940" y="3351915"/>
                <a:ext cx="2041374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114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40" y="3351915"/>
                <a:ext cx="2041374" cy="63478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8206" y="3969732"/>
                <a:ext cx="2041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06" y="3969732"/>
                <a:ext cx="204137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1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3" grpId="0"/>
      <p:bldP spid="12" grpId="0"/>
      <p:bldP spid="14" grpId="0"/>
      <p:bldP spid="5" grpId="0" animBg="1"/>
      <p:bldP spid="16" grpId="0" animBg="1"/>
      <p:bldP spid="18" grpId="0" animBg="1"/>
      <p:bldP spid="6" grpId="0"/>
      <p:bldP spid="19" grpId="0"/>
      <p:bldP spid="20" grpId="0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431801" y="260767"/>
            <a:ext cx="82788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Линейное уравнение с одним неизвестным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4" y="915566"/>
            <a:ext cx="288000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43" y="915566"/>
            <a:ext cx="288000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4" y="2859782"/>
            <a:ext cx="288000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07" y="2859782"/>
            <a:ext cx="288000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80" y="2859782"/>
            <a:ext cx="288000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4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345" y="243030"/>
            <a:ext cx="826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Уравнение с одной переменной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439964" y="843558"/>
            <a:ext cx="827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+mj-lt"/>
                <a:cs typeface="Times New Roman" pitchFamily="18" charset="0"/>
              </a:rPr>
              <a:t>Равенство</a:t>
            </a:r>
            <a:r>
              <a:rPr lang="ru-RU" sz="2000" dirty="0">
                <a:latin typeface="+mj-lt"/>
                <a:cs typeface="Times New Roman" pitchFamily="18" charset="0"/>
              </a:rPr>
              <a:t>, содержащее одну переменную, называется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уравнением с одной переменной</a:t>
            </a:r>
            <a:r>
              <a:rPr lang="ru-RU" sz="2000" dirty="0">
                <a:latin typeface="+mj-lt"/>
                <a:cs typeface="Times New Roman" pitchFamily="18" charset="0"/>
              </a:rPr>
              <a:t>.</a:t>
            </a:r>
            <a:endParaRPr lang="ru-RU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46765" y="1635646"/>
                <a:ext cx="1465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+9=25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765" y="1635646"/>
                <a:ext cx="146520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39964" y="2139702"/>
            <a:ext cx="827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Переменную в уравнении называют также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неизвестным</a:t>
            </a:r>
            <a:r>
              <a:rPr lang="ru-RU" dirty="0">
                <a:latin typeface="+mj-lt"/>
                <a:cs typeface="Times New Roman" pitchFamily="18" charset="0"/>
              </a:rPr>
              <a:t>.</a:t>
            </a:r>
            <a:endParaRPr lang="ru-RU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963" y="2715766"/>
            <a:ext cx="8278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Значение переменной, при котором уравнение превращается в верное числовое равенство, называется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корнем</a:t>
            </a:r>
            <a:r>
              <a:rPr lang="ru-RU" sz="2000" dirty="0">
                <a:latin typeface="+mj-lt"/>
              </a:rPr>
              <a:t> (или решением) уравнения.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9963" y="3995226"/>
            <a:ext cx="8270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Решить уравнение</a:t>
            </a:r>
            <a:r>
              <a:rPr lang="ru-RU" sz="2000" dirty="0">
                <a:latin typeface="+mj-lt"/>
              </a:rPr>
              <a:t> – это значит найти все его корни или доказать, что их нет.</a:t>
            </a:r>
          </a:p>
        </p:txBody>
      </p:sp>
    </p:spTree>
    <p:extLst>
      <p:ext uri="{BB962C8B-B14F-4D97-AF65-F5344CB8AC3E}">
        <p14:creationId xmlns:p14="http://schemas.microsoft.com/office/powerpoint/2010/main" val="27021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21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800" y="371440"/>
                <a:ext cx="84606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2000" dirty="0" smtClean="0"/>
                  <a:t>Является </a:t>
                </a:r>
                <a:r>
                  <a:rPr lang="ru-RU" sz="2000" dirty="0"/>
                  <a:t>ли число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000" dirty="0"/>
                  <a:t> корнем уравнения?</a:t>
                </a:r>
                <a:endParaRPr lang="ru-RU" sz="1900" dirty="0"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71440"/>
                <a:ext cx="8460680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793" t="-9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32271" y="1481454"/>
                <a:ext cx="17729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+7=7+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71" y="1481454"/>
                <a:ext cx="1772921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5739788" y="1481454"/>
                <a:ext cx="20582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3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ru-RU" sz="2000" i="1">
                          <a:latin typeface="Cambria Math"/>
                        </a:rPr>
                        <m:t>−1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latin typeface="Cambria Math"/>
                        </a:rPr>
                        <m:t>1−3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788" y="1481454"/>
                <a:ext cx="20582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1530361" y="1929738"/>
                <a:ext cx="17729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i="1">
                          <a:latin typeface="Cambria Math"/>
                        </a:rPr>
                        <m:t>+7=7+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361" y="1929738"/>
                <a:ext cx="1772921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Прямоугольник 39"/>
              <p:cNvSpPr/>
              <p:nvPr/>
            </p:nvSpPr>
            <p:spPr>
              <a:xfrm>
                <a:off x="1838073" y="2387664"/>
                <a:ext cx="11574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073" y="2387664"/>
                <a:ext cx="115749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431800" y="3028364"/>
                <a:ext cx="39243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Число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dirty="0"/>
                  <a:t> является корнем данного уравнения.</a:t>
                </a: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028364"/>
                <a:ext cx="3924300" cy="646331"/>
              </a:xfrm>
              <a:prstGeom prst="rect">
                <a:avLst/>
              </a:prstGeom>
              <a:blipFill rotWithShape="0">
                <a:blip r:embed="rId9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Прямоугольник 40"/>
              <p:cNvSpPr/>
              <p:nvPr/>
            </p:nvSpPr>
            <p:spPr>
              <a:xfrm>
                <a:off x="5554994" y="1929738"/>
                <a:ext cx="24278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3</m:t>
                      </m:r>
                      <m:r>
                        <a:rPr lang="ru-RU" sz="2000" i="1">
                          <a:latin typeface="Cambria Math"/>
                          <a:ea typeface="Cambria Math"/>
                        </a:rPr>
                        <m:t>∙5</m:t>
                      </m:r>
                      <m:r>
                        <a:rPr lang="ru-RU" sz="2000" i="1">
                          <a:latin typeface="Cambria Math"/>
                        </a:rPr>
                        <m:t>−1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latin typeface="Cambria Math"/>
                        </a:rPr>
                        <m:t>1−3</m:t>
                      </m:r>
                      <m:r>
                        <a:rPr lang="ru-RU" sz="2000" i="1">
                          <a:latin typeface="Cambria Math"/>
                          <a:ea typeface="Cambria Math"/>
                        </a:rPr>
                        <m:t>∙5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94" y="1929738"/>
                <a:ext cx="2427844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угольник 41"/>
              <p:cNvSpPr/>
              <p:nvPr/>
            </p:nvSpPr>
            <p:spPr>
              <a:xfrm>
                <a:off x="6242048" y="2387664"/>
                <a:ext cx="13498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14</m:t>
                      </m:r>
                      <m:r>
                        <a:rPr lang="ru-RU" sz="2000" i="1">
                          <a:latin typeface="Cambria Math"/>
                          <a:ea typeface="Cambria Math"/>
                        </a:rPr>
                        <m:t>≠−14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48" y="2387664"/>
                <a:ext cx="1349857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4796526" y="3028363"/>
                <a:ext cx="391408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Число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dirty="0"/>
                  <a:t> не является корнем уравнения.</a:t>
                </a: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526" y="3028363"/>
                <a:ext cx="3914087" cy="646331"/>
              </a:xfrm>
              <a:prstGeom prst="rect">
                <a:avLst/>
              </a:prstGeom>
              <a:blipFill rotWithShape="0">
                <a:blip r:embed="rId12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5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" grpId="0"/>
      <p:bldP spid="3" grpId="0"/>
      <p:bldP spid="39" grpId="0"/>
      <p:bldP spid="40" grpId="0"/>
      <p:bldP spid="20" grpId="0"/>
      <p:bldP spid="41" grpId="0"/>
      <p:bldP spid="4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427" y="236306"/>
            <a:ext cx="827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Уравнение с одной переменной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40427" y="704743"/>
            <a:ext cx="82701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latin typeface="+mj-lt"/>
              </a:rPr>
              <a:t>Д</a:t>
            </a:r>
            <a:r>
              <a:rPr lang="ru-RU" sz="2000" dirty="0" smtClean="0">
                <a:latin typeface="+mj-lt"/>
              </a:rPr>
              <a:t>ва </a:t>
            </a:r>
            <a:r>
              <a:rPr lang="ru-RU" sz="2000" dirty="0">
                <a:latin typeface="+mj-lt"/>
              </a:rPr>
              <a:t>уравнения называются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равносильными</a:t>
            </a:r>
            <a:r>
              <a:rPr lang="ru-RU" sz="2000" dirty="0">
                <a:latin typeface="+mj-lt"/>
              </a:rPr>
              <a:t>, если каждый корень первого уравнения является корнем второго, и наоборот – каждый корень второго уравнения является корнем первого, </a:t>
            </a:r>
            <a:r>
              <a:rPr lang="ru-RU" sz="2000">
                <a:latin typeface="+mj-lt"/>
              </a:rPr>
              <a:t>то </a:t>
            </a:r>
            <a:r>
              <a:rPr lang="ru-RU" sz="2000" smtClean="0">
                <a:latin typeface="+mj-lt"/>
              </a:rPr>
              <a:t>есть </a:t>
            </a:r>
            <a:r>
              <a:rPr lang="ru-RU" sz="2000" dirty="0">
                <a:latin typeface="+mj-lt"/>
              </a:rPr>
              <a:t>оба уравнения имеют одни и те же корни.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427" y="2439928"/>
            <a:ext cx="8270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Равносильными</a:t>
            </a:r>
            <a:r>
              <a:rPr lang="ru-RU" sz="2000" dirty="0">
                <a:latin typeface="+mj-lt"/>
              </a:rPr>
              <a:t> являются также уравнения, которые </a:t>
            </a:r>
            <a:r>
              <a:rPr lang="ru-RU" sz="2000" u="sng" dirty="0">
                <a:latin typeface="+mj-lt"/>
              </a:rPr>
              <a:t>не имеют корней</a:t>
            </a:r>
            <a:r>
              <a:rPr lang="ru-RU" sz="2000" dirty="0">
                <a:latin typeface="+mj-lt"/>
              </a:rPr>
              <a:t>.</a:t>
            </a:r>
          </a:p>
        </p:txBody>
      </p:sp>
      <p:pic>
        <p:nvPicPr>
          <p:cNvPr id="19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442611" y="3492834"/>
            <a:ext cx="8268001" cy="11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949665" y="3507854"/>
                <a:ext cx="13225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+2=5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65" y="3507854"/>
                <a:ext cx="132254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868144" y="3507854"/>
                <a:ext cx="13225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+4=7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507854"/>
                <a:ext cx="132254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49665" y="4208222"/>
                <a:ext cx="8735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65" y="4208222"/>
                <a:ext cx="873508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885396" y="4208222"/>
                <a:ext cx="8735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396" y="4208222"/>
                <a:ext cx="873508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953834" y="3871360"/>
                <a:ext cx="13225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i="1" smtClean="0">
                          <a:latin typeface="Cambria Math"/>
                        </a:rPr>
                        <m:t>=5−2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34" y="3871360"/>
                <a:ext cx="1322542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872313" y="3872755"/>
                <a:ext cx="13225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i="1" smtClean="0">
                          <a:latin typeface="Cambria Math"/>
                        </a:rPr>
                        <m:t>=7−4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313" y="3872755"/>
                <a:ext cx="132254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8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02273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0426" y="195486"/>
                <a:ext cx="82701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2000" dirty="0"/>
                  <a:t>Заменить уравнение: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,3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=2,1</m:t>
                    </m:r>
                  </m:oMath>
                </a14:m>
                <a:r>
                  <a:rPr lang="ru-RU" sz="2000" dirty="0"/>
                  <a:t> равносильным ему уравнением с целыми коэффициентами.</a:t>
                </a:r>
                <a:endParaRPr lang="ru-RU" sz="1900" dirty="0">
                  <a:effectLst/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195486"/>
                <a:ext cx="8270187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737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754034" y="1317997"/>
                <a:ext cx="16425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,3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=2,1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34" y="1317997"/>
                <a:ext cx="1642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970572" y="2038077"/>
                <a:ext cx="29923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,3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10∙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=2,1∙10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572" y="2038077"/>
                <a:ext cx="299235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989937" y="2830165"/>
                <a:ext cx="13475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=21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937" y="2830165"/>
                <a:ext cx="134754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5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3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50242"/>
            <a:ext cx="82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Свойства уравнений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438968" y="842418"/>
            <a:ext cx="8271644" cy="10092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1324" y="834932"/>
            <a:ext cx="826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1.</a:t>
            </a:r>
            <a:r>
              <a:rPr lang="ru-RU" sz="2000" dirty="0" smtClean="0">
                <a:latin typeface="+mj-lt"/>
              </a:rPr>
              <a:t> Если </a:t>
            </a:r>
            <a:r>
              <a:rPr lang="ru-RU" sz="2000" dirty="0">
                <a:latin typeface="+mj-lt"/>
              </a:rPr>
              <a:t>в уравнении перенести слагаемое из одной части в другую, изменив его </a:t>
            </a:r>
            <a:r>
              <a:rPr lang="ru-RU" sz="2000" dirty="0" smtClean="0">
                <a:latin typeface="+mj-lt"/>
              </a:rPr>
              <a:t>знак на противоположный, </a:t>
            </a:r>
            <a:r>
              <a:rPr lang="ru-RU" sz="2000" dirty="0">
                <a:latin typeface="+mj-lt"/>
              </a:rPr>
              <a:t>то получится уравнение, равносильное данному.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03678" y="2096572"/>
                <a:ext cx="14652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2</m:t>
                      </m:r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i="1" smtClean="0">
                          <a:latin typeface="Cambria Math"/>
                        </a:rPr>
                        <m:t>+3=9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678" y="2096572"/>
                <a:ext cx="1465208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242137" y="2096572"/>
                <a:ext cx="20077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000" i="1" smtClean="0">
                          <a:latin typeface="Cambria Math"/>
                        </a:rPr>
                        <m:t>2</m:t>
                      </m:r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i="1" smtClean="0">
                          <a:latin typeface="Cambria Math"/>
                        </a:rPr>
                        <m:t>=9−3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37" y="2096572"/>
                <a:ext cx="2007729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430789" y="2786634"/>
            <a:ext cx="8271644" cy="100925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1325" y="2776860"/>
            <a:ext cx="826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2.</a:t>
            </a:r>
            <a:r>
              <a:rPr lang="ru-RU" sz="2000" dirty="0" smtClean="0">
                <a:latin typeface="+mj-lt"/>
              </a:rPr>
              <a:t> Если </a:t>
            </a:r>
            <a:r>
              <a:rPr lang="ru-RU" sz="2000" dirty="0">
                <a:latin typeface="+mj-lt"/>
              </a:rPr>
              <a:t>обе части уравнения умножить или разделить на одно и то же отличное от нуля число, то получится </a:t>
            </a:r>
            <a:r>
              <a:rPr lang="ru-RU" sz="2000" dirty="0" smtClean="0">
                <a:latin typeface="+mj-lt"/>
              </a:rPr>
              <a:t>уравнение, </a:t>
            </a:r>
            <a:r>
              <a:rPr lang="ru-RU" sz="2000" dirty="0">
                <a:latin typeface="+mj-lt"/>
              </a:rPr>
              <a:t>равносильное исходному.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761240" y="4094084"/>
                <a:ext cx="1609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240" y="4094084"/>
                <a:ext cx="1609223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248919" y="4086112"/>
                <a:ext cx="21517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919" y="4086112"/>
                <a:ext cx="2151743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6" grpId="0"/>
      <p:bldP spid="2" grpId="0"/>
      <p:bldP spid="3" grpId="0"/>
      <p:bldP spid="14" grpId="0" animBg="1"/>
      <p:bldP spid="1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5212"/>
            <a:ext cx="82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Линейное уравнение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 одной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неизвестной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1800" y="843558"/>
            <a:ext cx="8278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Линейным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уравнением с одной переменной</a:t>
            </a:r>
            <a:r>
              <a:rPr lang="ru-RU" sz="2000" dirty="0">
                <a:latin typeface="+mj-lt"/>
              </a:rPr>
              <a:t> (с одним неизвестным) называется уравнение вида</a:t>
            </a:r>
            <a:r>
              <a:rPr lang="ru-RU" sz="2000" dirty="0" smtClean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43602" y="3538265"/>
                <a:ext cx="8223880" cy="1121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+mj-lt"/>
                  </a:rPr>
                  <a:t>Если в уравнении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𝒂𝒙</m:t>
                    </m:r>
                    <m:r>
                      <a:rPr lang="en-US" sz="24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ru-RU" sz="2000" dirty="0">
                    <a:latin typeface="+mj-lt"/>
                  </a:rPr>
                  <a:t>: </a:t>
                </a:r>
                <a:endParaRPr lang="ru-RU" sz="2000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4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2000" dirty="0">
                    <a:latin typeface="+mj-lt"/>
                  </a:rPr>
                  <a:t>, то это уравнение называется </a:t>
                </a:r>
                <a:r>
                  <a:rPr lang="ru-RU" sz="20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уравнением первой степени</a:t>
                </a:r>
                <a:r>
                  <a:rPr lang="ru-RU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02" y="3538265"/>
                <a:ext cx="8223880" cy="1121717"/>
              </a:xfrm>
              <a:prstGeom prst="rect">
                <a:avLst/>
              </a:prstGeom>
              <a:blipFill rotWithShape="0">
                <a:blip r:embed="rId4"/>
                <a:stretch>
                  <a:fillRect l="-815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8432" y="1822053"/>
                <a:ext cx="1221232" cy="461665"/>
              </a:xfrm>
              <a:prstGeom prst="rect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24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432" y="1822053"/>
                <a:ext cx="122123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40425" y="2499742"/>
                <a:ext cx="8270188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+mj-lt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2000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2000" dirty="0">
                    <a:latin typeface="+mj-lt"/>
                  </a:rPr>
                  <a:t> – постоянные,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2000" dirty="0">
                    <a:latin typeface="+mj-lt"/>
                  </a:rPr>
                  <a:t> – переменная (неизвестное).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5" y="2499742"/>
                <a:ext cx="8270188" cy="453137"/>
              </a:xfrm>
              <a:prstGeom prst="rect">
                <a:avLst/>
              </a:prstGeom>
              <a:blipFill rotWithShape="0">
                <a:blip r:embed="rId6"/>
                <a:stretch>
                  <a:fillRect l="-737" b="-229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5212"/>
            <a:ext cx="82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Линейное уравнение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 одной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неизвестной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40073" y="699542"/>
                <a:ext cx="1048492" cy="400110"/>
              </a:xfrm>
              <a:prstGeom prst="rect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073" y="699542"/>
                <a:ext cx="1048492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0151" y="1140216"/>
                <a:ext cx="2763424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+mj-lt"/>
                  </a:rPr>
                  <a:t>1.</a:t>
                </a:r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dirty="0"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51" y="1140216"/>
                <a:ext cx="2763424" cy="392993"/>
              </a:xfrm>
              <a:prstGeom prst="rect">
                <a:avLst/>
              </a:prstGeom>
              <a:blipFill rotWithShape="0">
                <a:blip r:embed="rId5"/>
                <a:stretch>
                  <a:fillRect l="-1762" t="-1538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242380" y="1550461"/>
                <a:ext cx="10484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80" y="1550461"/>
                <a:ext cx="104849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213502" y="2018051"/>
                <a:ext cx="1066061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02" y="2018051"/>
                <a:ext cx="1066061" cy="6767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402453" y="2810139"/>
                <a:ext cx="879793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453" y="2810139"/>
                <a:ext cx="879793" cy="6767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0425" y="3597038"/>
                <a:ext cx="2763150" cy="1034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+mj-lt"/>
                  </a:rPr>
                  <a:t> </a:t>
                </a:r>
                <a:r>
                  <a:rPr lang="ru-RU" sz="1600" dirty="0" smtClean="0">
                    <a:latin typeface="+mj-lt"/>
                  </a:rPr>
                  <a:t>– </a:t>
                </a:r>
                <a:r>
                  <a:rPr lang="ru-RU" sz="1600" dirty="0">
                    <a:latin typeface="+mj-lt"/>
                  </a:rPr>
                  <a:t>это </a:t>
                </a:r>
                <a:r>
                  <a:rPr lang="ru-RU" sz="16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единственный корень </a:t>
                </a:r>
                <a:r>
                  <a:rPr lang="ru-RU" sz="1600" dirty="0">
                    <a:latin typeface="+mj-lt"/>
                  </a:rPr>
                  <a:t>исходного уравнения.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5" y="3597038"/>
                <a:ext cx="2763150" cy="1034066"/>
              </a:xfrm>
              <a:prstGeom prst="rect">
                <a:avLst/>
              </a:prstGeom>
              <a:blipFill rotWithShape="0">
                <a:blip r:embed="rId9"/>
                <a:stretch>
                  <a:fillRect b="-6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08232" y="1140216"/>
                <a:ext cx="2763424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+mj-lt"/>
                  </a:rPr>
                  <a:t>2.</a:t>
                </a:r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𝒃</m:t>
                    </m:r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dirty="0" smtClean="0">
                    <a:latin typeface="+mj-lt"/>
                  </a:rPr>
                  <a:t>. 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232" y="1140216"/>
                <a:ext cx="2763424" cy="392993"/>
              </a:xfrm>
              <a:prstGeom prst="rect">
                <a:avLst/>
              </a:prstGeom>
              <a:blipFill rotWithShape="0">
                <a:blip r:embed="rId10"/>
                <a:stretch>
                  <a:fillRect l="-1762" t="-1538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010461" y="1550461"/>
                <a:ext cx="10484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461" y="1550461"/>
                <a:ext cx="104849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830609" y="2180266"/>
                <a:ext cx="12023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609" y="2180266"/>
                <a:ext cx="1202317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204976" y="3300456"/>
            <a:ext cx="2746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Решением </a:t>
            </a:r>
            <a:r>
              <a:rPr lang="ru-RU" sz="1600" dirty="0">
                <a:latin typeface="+mj-lt"/>
              </a:rPr>
              <a:t>уравнения является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любое число</a:t>
            </a:r>
            <a:r>
              <a:rPr lang="ru-RU" sz="1600" dirty="0">
                <a:latin typeface="+mj-lt"/>
              </a:rPr>
              <a:t>, то есть уравнение имеет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бесконечно много корней</a:t>
            </a:r>
            <a:r>
              <a:rPr lang="ru-RU" sz="1600" dirty="0"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959162" y="1138799"/>
                <a:ext cx="2763424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+mj-lt"/>
                  </a:rPr>
                  <a:t>3.</a:t>
                </a:r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𝒃</m:t>
                    </m:r>
                    <m:r>
                      <a:rPr lang="en-US" sz="20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dirty="0" smtClean="0">
                    <a:latin typeface="+mj-lt"/>
                  </a:rPr>
                  <a:t>. 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162" y="1138799"/>
                <a:ext cx="2763424" cy="392993"/>
              </a:xfrm>
              <a:prstGeom prst="rect">
                <a:avLst/>
              </a:prstGeom>
              <a:blipFill rotWithShape="0">
                <a:blip r:embed="rId13"/>
                <a:stretch>
                  <a:fillRect l="-1987" t="-3125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761391" y="1549044"/>
                <a:ext cx="10484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391" y="1549044"/>
                <a:ext cx="1048492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581539" y="2178849"/>
                <a:ext cx="12023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39" y="2178849"/>
                <a:ext cx="1202317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964398" y="4037703"/>
            <a:ext cx="2746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Уравнение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не имеет корней</a:t>
            </a:r>
            <a:r>
              <a:rPr lang="ru-RU" sz="1600" dirty="0"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913487" y="2974105"/>
                <a:ext cx="8729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487" y="2974105"/>
                <a:ext cx="872995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3197234" y="1149277"/>
            <a:ext cx="0" cy="3472198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glow rad="63500">
              <a:schemeClr val="bg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947772" y="1139210"/>
            <a:ext cx="0" cy="3472198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glow rad="63500">
              <a:schemeClr val="bg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149624" y="2863411"/>
                <a:ext cx="8721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624" y="2863411"/>
                <a:ext cx="872162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V="1">
            <a:off x="7238425" y="3077935"/>
            <a:ext cx="211767" cy="211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14" grpId="0"/>
      <p:bldP spid="15" grpId="0"/>
      <p:bldP spid="8" grpId="0"/>
      <p:bldP spid="16" grpId="0"/>
      <p:bldP spid="20" grpId="0"/>
      <p:bldP spid="21" grpId="0"/>
      <p:bldP spid="9" grpId="0"/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195486"/>
            <a:ext cx="847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/>
              <a:t>Решить </a:t>
            </a:r>
            <a:r>
              <a:rPr lang="ru-RU" sz="2000" dirty="0" smtClean="0"/>
              <a:t>уравнения: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532648"/>
                <a:ext cx="8532688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5021263" algn="l"/>
                    <a:tab pos="5200650" algn="l"/>
                  </a:tabLst>
                </a:pPr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dirty="0" smtClean="0"/>
                  <a:t>;           </a:t>
                </a:r>
                <a:r>
                  <a:rPr lang="en-US" dirty="0" smtClean="0"/>
                  <a:t>   </a:t>
                </a:r>
                <a:r>
                  <a:rPr lang="ru-RU" dirty="0" smtClean="0"/>
                  <a:t>б)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1,4−0,1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−2,6=3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 smtClean="0"/>
                  <a:t>;              </a:t>
                </a:r>
                <a:r>
                  <a:rPr lang="en-US" dirty="0" smtClean="0"/>
                  <a:t>   </a:t>
                </a:r>
                <a:r>
                  <a:rPr lang="ru-RU" dirty="0" smtClean="0"/>
                  <a:t>в)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ru-RU" dirty="0" smtClean="0"/>
                  <a:t>;         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532648"/>
                <a:ext cx="8532688" cy="785536"/>
              </a:xfrm>
              <a:prstGeom prst="rect">
                <a:avLst/>
              </a:prstGeom>
              <a:blipFill rotWithShape="0">
                <a:blip r:embed="rId4"/>
                <a:stretch>
                  <a:fillRect l="-643" t="-3876" r="-8000" b="-1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8969" y="1357139"/>
                <a:ext cx="291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 smtClean="0"/>
                        <m:t>а)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69" y="1357139"/>
                <a:ext cx="291419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18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328" y="2405321"/>
                <a:ext cx="1547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8" y="2405321"/>
                <a:ext cx="154791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7385" y="1737504"/>
                <a:ext cx="2218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−6+35−5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5" y="1737504"/>
                <a:ext cx="221810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648" r="-192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03188" y="2067694"/>
                <a:ext cx="2402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4+6−35</m:t>
                      </m:r>
                    </m:oMath>
                  </m:oMathPara>
                </a14:m>
                <a:endParaRPr lang="en-US" b="0" i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8" y="2067694"/>
                <a:ext cx="24027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6424" y="2767648"/>
                <a:ext cx="1906116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−25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24" y="2767648"/>
                <a:ext cx="1906116" cy="5241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49064" y="3413433"/>
                <a:ext cx="1656799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=12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64" y="3413433"/>
                <a:ext cx="1656799" cy="6165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80993" y="4074626"/>
                <a:ext cx="1108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2,5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93" y="4074626"/>
                <a:ext cx="110857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115" y="4424397"/>
                <a:ext cx="1886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=12,5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5" y="4424397"/>
                <a:ext cx="188602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913" t="-10000" r="-16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" grpId="0"/>
      <p:bldP spid="13" grpId="0" animBg="1"/>
      <p:bldP spid="3" grpId="0"/>
      <p:bldP spid="12" grpId="0"/>
      <p:bldP spid="31" grpId="0"/>
      <p:bldP spid="32" grpId="0"/>
      <p:bldP spid="2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8214</TotalTime>
  <Words>660</Words>
  <Application>Microsoft Office PowerPoint</Application>
  <PresentationFormat>Экран (16:9)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Open Sans</vt:lpstr>
      <vt:lpstr>Roboto Slab</vt:lpstr>
      <vt:lpstr>Arial</vt:lpstr>
      <vt:lpstr>Times New Roman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663</cp:revision>
  <dcterms:created xsi:type="dcterms:W3CDTF">2015-06-19T09:09:41Z</dcterms:created>
  <dcterms:modified xsi:type="dcterms:W3CDTF">2015-09-30T06:25:32Z</dcterms:modified>
</cp:coreProperties>
</file>