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306" r:id="rId3"/>
    <p:sldId id="281" r:id="rId4"/>
    <p:sldId id="292" r:id="rId5"/>
    <p:sldId id="320" r:id="rId6"/>
    <p:sldId id="279" r:id="rId7"/>
    <p:sldId id="294" r:id="rId8"/>
    <p:sldId id="321" r:id="rId9"/>
    <p:sldId id="266" r:id="rId10"/>
  </p:sldIdLst>
  <p:sldSz cx="9144000" cy="5143500" type="screen16x9"/>
  <p:notesSz cx="6858000" cy="9144000"/>
  <p:embeddedFontLst>
    <p:embeddedFont>
      <p:font typeface="Open Sans" panose="020B0604020202020204" charset="0"/>
      <p:regular r:id="rId11"/>
      <p:bold r:id="rId12"/>
      <p:italic r:id="rId13"/>
      <p:boldItalic r:id="rId14"/>
    </p:embeddedFont>
    <p:embeddedFont>
      <p:font typeface="Roboto Slab" panose="020B0604020202020204" charset="0"/>
      <p:regular r:id="rId15"/>
      <p:bold r:id="rId16"/>
    </p:embeddedFont>
    <p:embeddedFont>
      <p:font typeface="Cambria Math" panose="02040503050406030204" pitchFamily="18" charset="0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7">
          <p15:clr>
            <a:srgbClr val="A4A3A4"/>
          </p15:clr>
        </p15:guide>
        <p15:guide id="2" orient="horz" pos="259">
          <p15:clr>
            <a:srgbClr val="A4A3A4"/>
          </p15:clr>
        </p15:guide>
        <p15:guide id="3" pos="5487">
          <p15:clr>
            <a:srgbClr val="A4A3A4"/>
          </p15:clr>
        </p15:guide>
        <p15:guide id="4" pos="3016">
          <p15:clr>
            <a:srgbClr val="A4A3A4"/>
          </p15:clr>
        </p15:guide>
        <p15:guide id="5" pos="2744">
          <p15:clr>
            <a:srgbClr val="A4A3A4"/>
          </p15:clr>
        </p15:guide>
        <p15:guide id="6" pos="272">
          <p15:clr>
            <a:srgbClr val="A4A3A4"/>
          </p15:clr>
        </p15:guide>
        <p15:guide id="7" pos="2018">
          <p15:clr>
            <a:srgbClr val="A4A3A4"/>
          </p15:clr>
        </p15:guide>
        <p15:guide id="9" pos="37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FB4"/>
    <a:srgbClr val="5F3733"/>
    <a:srgbClr val="ABC674"/>
    <a:srgbClr val="F8F7F2"/>
    <a:srgbClr val="F7F7F7"/>
    <a:srgbClr val="0070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8" autoAdjust="0"/>
    <p:restoredTop sz="94660" autoAdjust="0"/>
  </p:normalViewPr>
  <p:slideViewPr>
    <p:cSldViewPr showGuides="1">
      <p:cViewPr varScale="1">
        <p:scale>
          <a:sx n="88" d="100"/>
          <a:sy n="88" d="100"/>
        </p:scale>
        <p:origin x="84" y="378"/>
      </p:cViewPr>
      <p:guideLst>
        <p:guide orient="horz" pos="2967"/>
        <p:guide orient="horz" pos="259"/>
        <p:guide pos="5487"/>
        <p:guide pos="3016"/>
        <p:guide pos="2744"/>
        <p:guide pos="272"/>
        <p:guide pos="2018"/>
        <p:guide pos="37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7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5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6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0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2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8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4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9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4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2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1A69-8C78-48FB-9D0C-C30D9B06F252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7428-D9ED-43E8-9F6B-6B8A6C0EE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7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3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40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image" Target="../media/image40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9" Type="http://schemas.openxmlformats.org/officeDocument/2006/relationships/image" Target="../media/image105.png"/><Relationship Id="rId3" Type="http://schemas.openxmlformats.org/officeDocument/2006/relationships/image" Target="../media/image2.png"/><Relationship Id="rId21" Type="http://schemas.openxmlformats.org/officeDocument/2006/relationships/image" Target="../media/image87.png"/><Relationship Id="rId34" Type="http://schemas.openxmlformats.org/officeDocument/2006/relationships/image" Target="../media/image100.png"/><Relationship Id="rId7" Type="http://schemas.openxmlformats.org/officeDocument/2006/relationships/image" Target="../media/image74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33" Type="http://schemas.openxmlformats.org/officeDocument/2006/relationships/image" Target="../media/image99.png"/><Relationship Id="rId38" Type="http://schemas.openxmlformats.org/officeDocument/2006/relationships/image" Target="../media/image104.png"/><Relationship Id="rId2" Type="http://schemas.openxmlformats.org/officeDocument/2006/relationships/image" Target="../media/image40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29" Type="http://schemas.openxmlformats.org/officeDocument/2006/relationships/image" Target="../media/image95.png"/><Relationship Id="rId41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98.png"/><Relationship Id="rId37" Type="http://schemas.openxmlformats.org/officeDocument/2006/relationships/image" Target="../media/image103.png"/><Relationship Id="rId40" Type="http://schemas.openxmlformats.org/officeDocument/2006/relationships/image" Target="../media/image106.png"/><Relationship Id="rId5" Type="http://schemas.openxmlformats.org/officeDocument/2006/relationships/image" Target="../media/image72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36" Type="http://schemas.openxmlformats.org/officeDocument/2006/relationships/image" Target="../media/image102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31" Type="http://schemas.openxmlformats.org/officeDocument/2006/relationships/image" Target="../media/image97.png"/><Relationship Id="rId4" Type="http://schemas.openxmlformats.org/officeDocument/2006/relationships/image" Target="../media/image71.png"/><Relationship Id="rId9" Type="http://schemas.openxmlformats.org/officeDocument/2006/relationships/image" Target="../media/image70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Relationship Id="rId35" Type="http://schemas.openxmlformats.org/officeDocument/2006/relationships/image" Target="../media/image10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Александр\Учебно-методический отдел\Подготовка к ОГЭ по математике\!send\math_b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021901" y="1209714"/>
            <a:ext cx="5110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Уравнения и неравенства</a:t>
            </a:r>
            <a:endParaRPr lang="ru-RU" sz="2200" dirty="0">
              <a:solidFill>
                <a:schemeClr val="bg2">
                  <a:lumMod val="90000"/>
                </a:schemeClr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1600" y="2139702"/>
            <a:ext cx="7272807" cy="16619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/>
                </a:solidFill>
                <a:latin typeface="+mj-lt"/>
                <a:ea typeface="Roboto Slab" pitchFamily="2" charset="0"/>
                <a:cs typeface="Open Sans" pitchFamily="34" charset="0"/>
              </a:rPr>
              <a:t>Линейное уравнение, </a:t>
            </a:r>
          </a:p>
          <a:p>
            <a:pPr algn="ctr"/>
            <a:r>
              <a:rPr lang="ru-RU" sz="3400" dirty="0" smtClean="0">
                <a:solidFill>
                  <a:schemeClr val="bg1"/>
                </a:solidFill>
                <a:latin typeface="+mj-lt"/>
                <a:ea typeface="Roboto Slab" pitchFamily="2" charset="0"/>
                <a:cs typeface="Open Sans" pitchFamily="34" charset="0"/>
              </a:rPr>
              <a:t>содержащее переменную</a:t>
            </a:r>
          </a:p>
          <a:p>
            <a:pPr algn="ctr"/>
            <a:r>
              <a:rPr lang="ru-RU" sz="3400" dirty="0" smtClean="0">
                <a:solidFill>
                  <a:schemeClr val="bg1"/>
                </a:solidFill>
                <a:latin typeface="+mj-lt"/>
                <a:ea typeface="Roboto Slab" pitchFamily="2" charset="0"/>
                <a:cs typeface="Open Sans" pitchFamily="34" charset="0"/>
              </a:rPr>
              <a:t>под знаком модуля</a:t>
            </a:r>
            <a:endParaRPr lang="ru-RU" sz="3400" dirty="0">
              <a:solidFill>
                <a:schemeClr val="bg1"/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909763" y="1914525"/>
            <a:ext cx="5324475" cy="0"/>
          </a:xfrm>
          <a:prstGeom prst="line">
            <a:avLst/>
          </a:prstGeom>
          <a:ln>
            <a:solidFill>
              <a:schemeClr val="bg2">
                <a:lumMod val="90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1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2345" y="225778"/>
            <a:ext cx="8268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Модуль числа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effectLst/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1800" y="831751"/>
                <a:ext cx="8278813" cy="813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+mj-lt"/>
                  </a:rPr>
                  <a:t>Модулем числа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ru-RU" sz="2000" dirty="0">
                    <a:latin typeface="+mj-lt"/>
                  </a:rPr>
                  <a:t> называют расстояние </a:t>
                </a:r>
                <a:r>
                  <a:rPr lang="ru-RU" sz="2000" dirty="0" smtClean="0">
                    <a:latin typeface="+mj-lt"/>
                  </a:rPr>
                  <a:t>от </a:t>
                </a:r>
                <a:r>
                  <a:rPr lang="ru-RU" sz="2000" dirty="0">
                    <a:latin typeface="+mj-lt"/>
                  </a:rPr>
                  <a:t>начала координат </a:t>
                </a:r>
                <a:r>
                  <a:rPr lang="ru-RU" sz="2000" dirty="0" smtClean="0">
                    <a:latin typeface="+mj-lt"/>
                  </a:rPr>
                  <a:t> до </a:t>
                </a:r>
                <a:r>
                  <a:rPr lang="ru-RU" sz="2000" dirty="0">
                    <a:latin typeface="+mj-lt"/>
                  </a:rPr>
                  <a:t>точки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>
                    <a:latin typeface="+mj-lt"/>
                  </a:rPr>
                  <a:t>.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831751"/>
                <a:ext cx="8278813" cy="813941"/>
              </a:xfrm>
              <a:prstGeom prst="rect">
                <a:avLst/>
              </a:prstGeom>
              <a:blipFill rotWithShape="0">
                <a:blip r:embed="rId4"/>
                <a:stretch>
                  <a:fillRect l="-810" r="-736" b="-11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31800" y="1599967"/>
            <a:ext cx="827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356475" algn="l"/>
                <a:tab pos="7445375" algn="l"/>
              </a:tabLst>
            </a:pPr>
            <a:r>
              <a:rPr lang="en-US" b="0" dirty="0" smtClean="0">
                <a:solidFill>
                  <a:srgbClr val="FF0000"/>
                </a:solidFill>
              </a:rPr>
              <a:t>                                  </a:t>
            </a:r>
            <a:endParaRPr lang="ru-RU" dirty="0">
              <a:latin typeface="+mj-lt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827584" y="3551814"/>
            <a:ext cx="756084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185271" y="3553928"/>
                <a:ext cx="434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271" y="3553928"/>
                <a:ext cx="43473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22081" y="3571758"/>
                <a:ext cx="434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ru-RU" sz="2400" i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081" y="3571758"/>
                <a:ext cx="434734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84214" y="3546886"/>
                <a:ext cx="6399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–</m:t>
                      </m:r>
                      <m:r>
                        <a:rPr lang="en-US" sz="2400" b="0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sz="2400" i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214" y="3546886"/>
                <a:ext cx="639919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81370" y="1609683"/>
                <a:ext cx="8066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32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ru-RU" sz="32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370" y="1609683"/>
                <a:ext cx="806631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06451" y="2211710"/>
                <a:ext cx="13696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451" y="2211710"/>
                <a:ext cx="1369669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92229" y="2211710"/>
                <a:ext cx="16373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229" y="2211710"/>
                <a:ext cx="1637371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196292" y="299370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j-lt"/>
              </a:rPr>
              <a:t>O</a:t>
            </a:r>
            <a:endParaRPr lang="ru-RU" sz="2800" i="1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367829" y="3507154"/>
            <a:ext cx="79200" cy="79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839602" y="3508831"/>
            <a:ext cx="79200" cy="79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276412" y="3511212"/>
            <a:ext cx="79200" cy="79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744753" y="3511212"/>
            <a:ext cx="79200" cy="79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661282" y="3511219"/>
            <a:ext cx="79200" cy="79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546149" y="3504766"/>
            <a:ext cx="79200" cy="79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982959" y="3507147"/>
            <a:ext cx="79200" cy="79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907158" y="3509528"/>
            <a:ext cx="79200" cy="79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164202" y="3519406"/>
            <a:ext cx="79200" cy="79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651882" y="3512214"/>
            <a:ext cx="79200" cy="79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130584" y="3499974"/>
            <a:ext cx="79200" cy="79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691680" y="3504166"/>
            <a:ext cx="79200" cy="79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187624" y="3512214"/>
            <a:ext cx="79200" cy="79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3260240" y="299370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</a:t>
            </a:r>
            <a:endParaRPr lang="ru-RU" sz="28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84587" y="300965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С</a:t>
            </a:r>
            <a:endParaRPr lang="ru-RU" sz="28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173980" y="4198375"/>
                <a:ext cx="15477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</a:t>
                </a:r>
                <a:r>
                  <a:rPr lang="ru-RU" sz="2000" dirty="0" smtClean="0">
                    <a:latin typeface="+mj-lt"/>
                  </a:rPr>
                  <a:t>ед. </a:t>
                </a:r>
                <a:r>
                  <a:rPr lang="ru-RU" sz="2000" dirty="0" err="1" smtClean="0">
                    <a:latin typeface="+mj-lt"/>
                  </a:rPr>
                  <a:t>отр</a:t>
                </a:r>
                <a:r>
                  <a:rPr lang="ru-RU" sz="2000" dirty="0" smtClean="0">
                    <a:latin typeface="+mj-lt"/>
                  </a:rPr>
                  <a:t>.</a:t>
                </a:r>
                <a:endParaRPr lang="ru-RU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980" y="4198375"/>
                <a:ext cx="1547774" cy="400110"/>
              </a:xfrm>
              <a:prstGeom prst="rect">
                <a:avLst/>
              </a:prstGeom>
              <a:blipFill rotWithShape="0">
                <a:blip r:embed="rId11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565122" y="4198374"/>
                <a:ext cx="15477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2000" i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</a:t>
                </a:r>
                <a:r>
                  <a:rPr lang="ru-RU" sz="2000" dirty="0" smtClean="0">
                    <a:latin typeface="+mj-lt"/>
                  </a:rPr>
                  <a:t>ед. </a:t>
                </a:r>
                <a:r>
                  <a:rPr lang="ru-RU" sz="2000" dirty="0" err="1" smtClean="0">
                    <a:latin typeface="+mj-lt"/>
                  </a:rPr>
                  <a:t>отр</a:t>
                </a:r>
                <a:r>
                  <a:rPr lang="ru-RU" sz="2000" dirty="0" smtClean="0">
                    <a:latin typeface="+mj-lt"/>
                  </a:rPr>
                  <a:t>.</a:t>
                </a:r>
                <a:endParaRPr lang="ru-RU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122" y="4198374"/>
                <a:ext cx="1547774" cy="400110"/>
              </a:xfrm>
              <a:prstGeom prst="rect">
                <a:avLst/>
              </a:prstGeom>
              <a:blipFill rotWithShape="0">
                <a:blip r:embed="rId12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Левая фигурная скобка 46"/>
          <p:cNvSpPr/>
          <p:nvPr/>
        </p:nvSpPr>
        <p:spPr>
          <a:xfrm rot="16200000">
            <a:off x="3841842" y="3630084"/>
            <a:ext cx="226715" cy="938687"/>
          </a:xfrm>
          <a:prstGeom prst="leftBrace">
            <a:avLst>
              <a:gd name="adj1" fmla="val 24258"/>
              <a:gd name="adj2" fmla="val 50000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Левая фигурная скобка 47"/>
          <p:cNvSpPr/>
          <p:nvPr/>
        </p:nvSpPr>
        <p:spPr>
          <a:xfrm rot="16200000">
            <a:off x="5228858" y="3201435"/>
            <a:ext cx="232227" cy="1790477"/>
          </a:xfrm>
          <a:prstGeom prst="leftBrace">
            <a:avLst>
              <a:gd name="adj1" fmla="val 38050"/>
              <a:gd name="adj2" fmla="val 50000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193680" y="3512288"/>
            <a:ext cx="79200" cy="79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454376" y="3509288"/>
            <a:ext cx="79200" cy="79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191985" y="3500662"/>
            <a:ext cx="108000" cy="108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451300" y="3501854"/>
            <a:ext cx="108000" cy="108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32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0427" y="236306"/>
            <a:ext cx="8270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Свойства модуля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3197839" y="727088"/>
            <a:ext cx="2759565" cy="648000"/>
            <a:chOff x="444010" y="727089"/>
            <a:chExt cx="2759565" cy="476509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44010" y="727089"/>
              <a:ext cx="2759565" cy="47650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Прямоугольник 7"/>
                <p:cNvSpPr/>
                <p:nvPr/>
              </p:nvSpPr>
              <p:spPr>
                <a:xfrm>
                  <a:off x="1169786" y="835890"/>
                  <a:ext cx="1294200" cy="294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ru-RU" sz="2000" b="1" dirty="0">
                      <a:latin typeface="+mj-lt"/>
                    </a:rPr>
                    <a:t>1.</a:t>
                  </a:r>
                  <a:r>
                    <a:rPr lang="ru-RU" sz="20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ru-RU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ru-RU" sz="2000" dirty="0" smtClean="0">
                      <a:latin typeface="+mj-lt"/>
                    </a:rPr>
                    <a:t>;</a:t>
                  </a:r>
                  <a:endParaRPr lang="en-US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Прямоугольник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786" y="835890"/>
                  <a:ext cx="1294200" cy="29422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189" t="-10769" r="-4245" b="-261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Группа 19"/>
          <p:cNvGrpSpPr/>
          <p:nvPr/>
        </p:nvGrpSpPr>
        <p:grpSpPr>
          <a:xfrm>
            <a:off x="3197839" y="1427034"/>
            <a:ext cx="2759565" cy="648000"/>
            <a:chOff x="440426" y="1308761"/>
            <a:chExt cx="2759565" cy="47650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40426" y="1308761"/>
              <a:ext cx="2759565" cy="47650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Прямоугольник 9"/>
                <p:cNvSpPr/>
                <p:nvPr/>
              </p:nvSpPr>
              <p:spPr>
                <a:xfrm>
                  <a:off x="652452" y="1379363"/>
                  <a:ext cx="2377446" cy="294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en-US" sz="2000" b="1" dirty="0">
                      <a:latin typeface="+mj-lt"/>
                    </a:rPr>
                    <a:t>2.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ru-RU" sz="2000" dirty="0" smtClean="0">
                      <a:latin typeface="+mj-lt"/>
                    </a:rPr>
                    <a:t>;</a:t>
                  </a:r>
                  <a:endParaRPr lang="en-US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" name="Прямоугольник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52" y="1379363"/>
                  <a:ext cx="2377446" cy="29422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564" t="-10769" r="-2051" b="-261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Группа 20"/>
          <p:cNvGrpSpPr/>
          <p:nvPr/>
        </p:nvGrpSpPr>
        <p:grpSpPr>
          <a:xfrm>
            <a:off x="3193567" y="2126980"/>
            <a:ext cx="2759565" cy="648000"/>
            <a:chOff x="444010" y="1890433"/>
            <a:chExt cx="2759565" cy="47650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44010" y="1890433"/>
              <a:ext cx="2759565" cy="47650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Прямоугольник 10"/>
                <p:cNvSpPr/>
                <p:nvPr/>
              </p:nvSpPr>
              <p:spPr>
                <a:xfrm>
                  <a:off x="993853" y="1996324"/>
                  <a:ext cx="1679370" cy="294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en-US" sz="2000" b="1" dirty="0">
                      <a:latin typeface="+mj-lt"/>
                    </a:rPr>
                    <a:t>3.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a14:m>
                  <a:r>
                    <a:rPr lang="ru-RU" sz="2000" dirty="0" smtClean="0">
                      <a:latin typeface="+mj-lt"/>
                    </a:rPr>
                    <a:t>;</a:t>
                  </a:r>
                  <a:endParaRPr lang="en-US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1" name="Прямоугольник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853" y="1996324"/>
                  <a:ext cx="1679370" cy="29422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623" t="-10769" r="-2899" b="-261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Группа 29"/>
          <p:cNvGrpSpPr/>
          <p:nvPr/>
        </p:nvGrpSpPr>
        <p:grpSpPr>
          <a:xfrm>
            <a:off x="3180449" y="2821854"/>
            <a:ext cx="2759565" cy="648000"/>
            <a:chOff x="444010" y="2472105"/>
            <a:chExt cx="2759565" cy="476509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44010" y="2472105"/>
              <a:ext cx="2759565" cy="47650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Прямоугольник 13"/>
                <p:cNvSpPr/>
                <p:nvPr/>
              </p:nvSpPr>
              <p:spPr>
                <a:xfrm>
                  <a:off x="676811" y="2577996"/>
                  <a:ext cx="2337435" cy="294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en-US" sz="2000" b="1" dirty="0">
                      <a:latin typeface="+mj-lt"/>
                    </a:rPr>
                    <a:t>4.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a14:m>
                  <a:r>
                    <a:rPr lang="ru-RU" sz="2000" dirty="0" smtClean="0">
                      <a:latin typeface="+mj-lt"/>
                    </a:rPr>
                    <a:t>;</a:t>
                  </a:r>
                  <a:endParaRPr lang="en-US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4" name="Прямоугольник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811" y="2577996"/>
                  <a:ext cx="2337435" cy="29422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872" t="-10769" r="-1828" b="-261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Группа 30"/>
          <p:cNvGrpSpPr/>
          <p:nvPr/>
        </p:nvGrpSpPr>
        <p:grpSpPr>
          <a:xfrm>
            <a:off x="3193567" y="3517935"/>
            <a:ext cx="2759565" cy="576000"/>
            <a:chOff x="444010" y="3045765"/>
            <a:chExt cx="2759565" cy="51495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44010" y="3053777"/>
              <a:ext cx="2759565" cy="47650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Прямоугольник 14"/>
                <p:cNvSpPr/>
                <p:nvPr/>
              </p:nvSpPr>
              <p:spPr>
                <a:xfrm>
                  <a:off x="1096108" y="3045765"/>
                  <a:ext cx="1367875" cy="5149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en-US" sz="2000" b="1" dirty="0">
                      <a:latin typeface="+mj-lt"/>
                    </a:rPr>
                    <a:t>5.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den>
                          </m:f>
                        </m:e>
                      </m:d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den>
                      </m:f>
                    </m:oMath>
                  </a14:m>
                  <a:r>
                    <a:rPr lang="ru-RU" sz="2000" dirty="0" smtClean="0">
                      <a:latin typeface="+mj-lt"/>
                    </a:rPr>
                    <a:t>;</a:t>
                  </a:r>
                  <a:endParaRPr lang="en-US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Прямоугольник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108" y="3045765"/>
                  <a:ext cx="1367875" cy="51495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911" r="-3125" b="-105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96" name="Группа 4095"/>
          <p:cNvGrpSpPr/>
          <p:nvPr/>
        </p:nvGrpSpPr>
        <p:grpSpPr>
          <a:xfrm>
            <a:off x="3197839" y="4116138"/>
            <a:ext cx="2759565" cy="648000"/>
            <a:chOff x="444010" y="3635449"/>
            <a:chExt cx="2759565" cy="47650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44010" y="3635449"/>
              <a:ext cx="2759565" cy="47650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Прямоугольник 15"/>
                <p:cNvSpPr/>
                <p:nvPr/>
              </p:nvSpPr>
              <p:spPr>
                <a:xfrm>
                  <a:off x="552578" y="3741340"/>
                  <a:ext cx="2585901" cy="2942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1200"/>
                    </a:spcBef>
                    <a:spcAft>
                      <a:spcPts val="1200"/>
                    </a:spcAft>
                  </a:pPr>
                  <a:r>
                    <a:rPr lang="en-US" sz="2000" b="1" dirty="0">
                      <a:latin typeface="+mj-lt"/>
                    </a:rPr>
                    <a:t>6.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</m:oMath>
                  </a14:m>
                  <a:r>
                    <a:rPr lang="ru-RU" sz="2000" dirty="0" smtClean="0">
                      <a:latin typeface="+mj-lt"/>
                    </a:rPr>
                    <a:t>.</a:t>
                  </a:r>
                  <a:endParaRPr lang="en-US" sz="2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6" name="Прямоугольник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578" y="3741340"/>
                  <a:ext cx="2585901" cy="29422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353" t="-10769" r="-1412" b="-261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268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1799" y="253027"/>
            <a:ext cx="8278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Линейное уравнение, содержащее переменную 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под знаком модуля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31800" y="1287800"/>
            <a:ext cx="8278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Линейным уравнением,  содержащим переменную под знаком модуля</a:t>
            </a:r>
            <a:r>
              <a:rPr lang="ru-RU" sz="2000" dirty="0">
                <a:latin typeface="+mj-lt"/>
              </a:rPr>
              <a:t>,</a:t>
            </a:r>
            <a:r>
              <a:rPr lang="ru-RU" sz="2000" dirty="0" smtClean="0">
                <a:latin typeface="+mj-lt"/>
              </a:rPr>
              <a:t> называется </a:t>
            </a:r>
            <a:r>
              <a:rPr lang="ru-RU" sz="2000" dirty="0">
                <a:latin typeface="+mj-lt"/>
              </a:rPr>
              <a:t>уравнение вида</a:t>
            </a:r>
            <a:r>
              <a:rPr lang="ru-RU" sz="2000" dirty="0" smtClean="0"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950617" y="2254101"/>
                <a:ext cx="1228478" cy="461665"/>
              </a:xfrm>
              <a:prstGeom prst="rect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617" y="2254101"/>
                <a:ext cx="122847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40425" y="2910701"/>
                <a:ext cx="8270188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+mj-lt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sz="2000" dirty="0">
                    <a:latin typeface="+mj-lt"/>
                  </a:rPr>
                  <a:t> </a:t>
                </a:r>
                <a:r>
                  <a:rPr lang="ru-RU" sz="2000" dirty="0" smtClean="0">
                    <a:latin typeface="+mj-lt"/>
                  </a:rPr>
                  <a:t>– постоянная,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ru-RU" sz="2000" dirty="0">
                    <a:latin typeface="+mj-lt"/>
                  </a:rPr>
                  <a:t> – </a:t>
                </a:r>
                <a:r>
                  <a:rPr lang="ru-RU" sz="2000" dirty="0" smtClean="0">
                    <a:latin typeface="+mj-lt"/>
                  </a:rPr>
                  <a:t>переменная.</a:t>
                </a:r>
                <a:endParaRPr lang="ru-RU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5" y="2910701"/>
                <a:ext cx="8270188" cy="453137"/>
              </a:xfrm>
              <a:prstGeom prst="rect">
                <a:avLst/>
              </a:prstGeom>
              <a:blipFill rotWithShape="0">
                <a:blip r:embed="rId5"/>
                <a:stretch>
                  <a:fillRect l="-737" b="-2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0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040073" y="1235536"/>
                <a:ext cx="1055354" cy="400110"/>
              </a:xfrm>
              <a:prstGeom prst="rect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073" y="1235536"/>
                <a:ext cx="1055354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40151" y="1788288"/>
                <a:ext cx="2763424" cy="392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+mj-lt"/>
                  </a:rPr>
                  <a:t>1.</a:t>
                </a:r>
                <a:r>
                  <a:rPr lang="ru-RU" dirty="0" smtClean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𝒂</m:t>
                    </m:r>
                    <m:r>
                      <a:rPr lang="en-US" sz="2000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ru-RU" sz="2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dirty="0">
                    <a:latin typeface="+mj-lt"/>
                  </a:rPr>
                  <a:t>.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51" y="1788288"/>
                <a:ext cx="2763424" cy="392993"/>
              </a:xfrm>
              <a:prstGeom prst="rect">
                <a:avLst/>
              </a:prstGeom>
              <a:blipFill rotWithShape="0">
                <a:blip r:embed="rId5"/>
                <a:stretch>
                  <a:fillRect l="-1762" t="-1538" b="-2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242380" y="2198533"/>
                <a:ext cx="104214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380" y="2198533"/>
                <a:ext cx="1042145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108031" y="3539792"/>
                <a:ext cx="8797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031" y="3539792"/>
                <a:ext cx="879793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38882" y="3539792"/>
                <a:ext cx="10721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82" y="3539792"/>
                <a:ext cx="1072153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36284" y="3982261"/>
                <a:ext cx="2763150" cy="639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600" dirty="0" smtClean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:r>
                  <a:rPr lang="ru-RU" sz="1600" dirty="0" smtClean="0">
                    <a:latin typeface="+mj-lt"/>
                  </a:rPr>
                  <a:t>–корни</a:t>
                </a:r>
                <a:r>
                  <a:rPr lang="ru-RU" sz="1600" dirty="0" smtClean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 </a:t>
                </a:r>
                <a:r>
                  <a:rPr lang="ru-RU" sz="1600" dirty="0">
                    <a:latin typeface="+mj-lt"/>
                  </a:rPr>
                  <a:t>исходного уравнения.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84" y="3982261"/>
                <a:ext cx="2763150" cy="639214"/>
              </a:xfrm>
              <a:prstGeom prst="rect">
                <a:avLst/>
              </a:prstGeom>
              <a:blipFill rotWithShape="0">
                <a:blip r:embed="rId9"/>
                <a:stretch>
                  <a:fillRect b="-7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208232" y="1788288"/>
                <a:ext cx="2763424" cy="392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+mj-lt"/>
                  </a:rPr>
                  <a:t>2.</a:t>
                </a:r>
                <a:r>
                  <a:rPr lang="ru-RU" dirty="0" smtClean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𝒂</m:t>
                    </m:r>
                    <m:r>
                      <a:rPr lang="en-US" sz="2000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sz="2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dirty="0" smtClean="0">
                    <a:latin typeface="+mj-lt"/>
                  </a:rPr>
                  <a:t>. 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232" y="1788288"/>
                <a:ext cx="2763424" cy="392993"/>
              </a:xfrm>
              <a:prstGeom prst="rect">
                <a:avLst/>
              </a:prstGeom>
              <a:blipFill rotWithShape="0">
                <a:blip r:embed="rId10"/>
                <a:stretch>
                  <a:fillRect l="-1762" t="-1538" b="-2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010461" y="2198533"/>
                <a:ext cx="10484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461" y="2198533"/>
                <a:ext cx="1048492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174297" y="2669537"/>
                <a:ext cx="8735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297" y="2669537"/>
                <a:ext cx="873509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212791" y="4003199"/>
                <a:ext cx="2746562" cy="609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 smtClean="0">
                    <a:latin typeface="+mj-lt"/>
                  </a:rPr>
                  <a:t>Единственный корень</a:t>
                </a:r>
                <a:r>
                  <a:rPr lang="en-US" sz="16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ru-RU" sz="1600" dirty="0" smtClean="0">
                    <a:latin typeface="+mj-lt"/>
                  </a:rPr>
                  <a:t>.</a:t>
                </a:r>
                <a:endParaRPr lang="ru-RU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791" y="4003199"/>
                <a:ext cx="2746562" cy="609206"/>
              </a:xfrm>
              <a:prstGeom prst="rect">
                <a:avLst/>
              </a:prstGeom>
              <a:blipFill rotWithShape="0">
                <a:blip r:embed="rId13"/>
                <a:stretch>
                  <a:fillRect t="-3000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959162" y="1786871"/>
                <a:ext cx="2763424" cy="392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+mj-lt"/>
                  </a:rPr>
                  <a:t>3.</a:t>
                </a:r>
                <a:r>
                  <a:rPr lang="ru-RU" dirty="0" smtClean="0">
                    <a:latin typeface="+mj-lt"/>
                  </a:rPr>
                  <a:t> </a:t>
                </a:r>
                <a:r>
                  <a:rPr lang="ru-RU" dirty="0">
                    <a:latin typeface="+mj-lt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𝒂</m:t>
                    </m:r>
                    <m:r>
                      <a:rPr lang="en-US" sz="2000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ru-RU" sz="2000" b="1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dirty="0" smtClean="0">
                    <a:latin typeface="+mj-lt"/>
                  </a:rPr>
                  <a:t>. </a:t>
                </a:r>
                <a:endParaRPr lang="ru-RU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162" y="1786871"/>
                <a:ext cx="2763424" cy="392993"/>
              </a:xfrm>
              <a:prstGeom prst="rect">
                <a:avLst/>
              </a:prstGeom>
              <a:blipFill rotWithShape="0">
                <a:blip r:embed="rId14"/>
                <a:stretch>
                  <a:fillRect l="-1987" t="-1538" b="-2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761391" y="2197116"/>
                <a:ext cx="12345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391" y="2197116"/>
                <a:ext cx="1234505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5961154" y="4005440"/>
            <a:ext cx="2746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Уравнение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не имеет корней</a:t>
            </a:r>
            <a:r>
              <a:rPr lang="ru-RU" sz="1600" dirty="0">
                <a:latin typeface="+mj-lt"/>
              </a:rPr>
              <a:t>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197234" y="1732056"/>
            <a:ext cx="0" cy="2931845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glow rad="63500">
              <a:schemeClr val="bg2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947772" y="1721989"/>
            <a:ext cx="0" cy="2931845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  <a:effectLst>
            <a:glow rad="63500">
              <a:schemeClr val="bg2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39832" y="2931790"/>
            <a:ext cx="25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1613579" y="2994506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579" y="2994506"/>
                <a:ext cx="372218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Овал 31"/>
          <p:cNvSpPr/>
          <p:nvPr/>
        </p:nvSpPr>
        <p:spPr>
          <a:xfrm>
            <a:off x="1763688" y="289271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386431" y="2505165"/>
                <a:ext cx="4106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000" b="1" i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431" y="2505165"/>
                <a:ext cx="410690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3009" y="2499742"/>
                <a:ext cx="5816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–</m:t>
                      </m:r>
                      <m:r>
                        <a:rPr lang="en-US" sz="2000" b="1" i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000" b="1" i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09" y="2499742"/>
                <a:ext cx="581698" cy="40011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Овал 34"/>
          <p:cNvSpPr/>
          <p:nvPr/>
        </p:nvSpPr>
        <p:spPr>
          <a:xfrm>
            <a:off x="2555776" y="2892715"/>
            <a:ext cx="72000" cy="72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938667" y="2893907"/>
            <a:ext cx="72000" cy="72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Левая фигурная скобка 36"/>
          <p:cNvSpPr/>
          <p:nvPr/>
        </p:nvSpPr>
        <p:spPr>
          <a:xfrm rot="16200000">
            <a:off x="1280057" y="2746882"/>
            <a:ext cx="180000" cy="756000"/>
          </a:xfrm>
          <a:prstGeom prst="leftBrace">
            <a:avLst>
              <a:gd name="adj1" fmla="val 24258"/>
              <a:gd name="adj2" fmla="val 50000"/>
            </a:avLst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Левая фигурная скобка 38"/>
          <p:cNvSpPr/>
          <p:nvPr/>
        </p:nvSpPr>
        <p:spPr>
          <a:xfrm rot="16200000">
            <a:off x="2135191" y="2747059"/>
            <a:ext cx="180000" cy="756000"/>
          </a:xfrm>
          <a:prstGeom prst="leftBrace">
            <a:avLst>
              <a:gd name="adj1" fmla="val 24258"/>
              <a:gd name="adj2" fmla="val 50000"/>
            </a:avLst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175495" y="3149281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495" y="3149281"/>
                <a:ext cx="386644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2046694" y="3149281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694" y="3149281"/>
                <a:ext cx="386644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 стрелкой 40"/>
          <p:cNvCxnSpPr/>
          <p:nvPr/>
        </p:nvCxnSpPr>
        <p:spPr>
          <a:xfrm>
            <a:off x="3347864" y="3423603"/>
            <a:ext cx="25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4429426" y="3426554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426" y="3426554"/>
                <a:ext cx="372218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Овал 42"/>
          <p:cNvSpPr/>
          <p:nvPr/>
        </p:nvSpPr>
        <p:spPr>
          <a:xfrm>
            <a:off x="4571720" y="338452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761391" y="2709744"/>
                <a:ext cx="1050544" cy="400110"/>
              </a:xfrm>
              <a:prstGeom prst="rect">
                <a:avLst/>
              </a:prstGeom>
              <a:solidFill>
                <a:srgbClr val="D4CFB4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ru-RU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000" b="1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391" y="2709744"/>
                <a:ext cx="1050544" cy="40011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431799" y="253027"/>
            <a:ext cx="8278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Линейное уравнение, содержащее переменную 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под знаком модуля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4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/>
      <p:bldP spid="14" grpId="0"/>
      <p:bldP spid="15" grpId="0"/>
      <p:bldP spid="8" grpId="0"/>
      <p:bldP spid="16" grpId="0"/>
      <p:bldP spid="20" grpId="0"/>
      <p:bldP spid="21" grpId="0"/>
      <p:bldP spid="9" grpId="0"/>
      <p:bldP spid="22" grpId="0"/>
      <p:bldP spid="23" grpId="0"/>
      <p:bldP spid="25" grpId="0"/>
      <p:bldP spid="31" grpId="0"/>
      <p:bldP spid="32" grpId="0" animBg="1"/>
      <p:bldP spid="33" grpId="0"/>
      <p:bldP spid="34" grpId="0"/>
      <p:bldP spid="35" grpId="0" animBg="1"/>
      <p:bldP spid="36" grpId="0" animBg="1"/>
      <p:bldP spid="37" grpId="0" animBg="1"/>
      <p:bldP spid="39" grpId="0" animBg="1"/>
      <p:bldP spid="4" grpId="0"/>
      <p:bldP spid="40" grpId="0"/>
      <p:bldP spid="42" grpId="0"/>
      <p:bldP spid="4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4"/>
            <a:ext cx="9144000" cy="116637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431800" y="371440"/>
            <a:ext cx="846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/>
              <a:t>Решить </a:t>
            </a:r>
            <a:r>
              <a:rPr lang="ru-RU" sz="2000" dirty="0" smtClean="0"/>
              <a:t>уравнения.</a:t>
            </a:r>
            <a:endParaRPr lang="ru-RU" sz="1900" dirty="0">
              <a:effectLst/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175505" y="1481454"/>
                <a:ext cx="10358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505" y="1481454"/>
                <a:ext cx="1035861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054069" y="1481454"/>
                <a:ext cx="10358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069" y="1481454"/>
                <a:ext cx="1035861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1104102" y="2094716"/>
                <a:ext cx="3600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102" y="2094716"/>
                <a:ext cx="360040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371277" y="2099632"/>
                <a:ext cx="9023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7" y="2099632"/>
                <a:ext cx="902363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31800" y="3280205"/>
                <a:ext cx="26227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=3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=−3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3280205"/>
                <a:ext cx="262273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093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Прямоугольник 40"/>
              <p:cNvSpPr/>
              <p:nvPr/>
            </p:nvSpPr>
            <p:spPr>
              <a:xfrm>
                <a:off x="6804248" y="2093473"/>
                <a:ext cx="10358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093473"/>
                <a:ext cx="1035860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5959927" y="3280205"/>
            <a:ext cx="2932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Ответ</a:t>
            </a:r>
            <a:r>
              <a:rPr lang="ru-RU" dirty="0" smtClean="0"/>
              <a:t>: не имеет корней.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838854" y="1485940"/>
                <a:ext cx="12282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854" y="1485940"/>
                <a:ext cx="1228221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661340" y="2093933"/>
                <a:ext cx="3600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340" y="2093933"/>
                <a:ext cx="360040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907742" y="2094792"/>
                <a:ext cx="9584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42" y="2094792"/>
                <a:ext cx="958468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67544" y="2093773"/>
                <a:ext cx="3946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093773"/>
                <a:ext cx="394659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921916" y="2093473"/>
                <a:ext cx="5870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916" y="2093473"/>
                <a:ext cx="587020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40189" y="2675696"/>
                <a:ext cx="8735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89" y="2675696"/>
                <a:ext cx="873509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988668" y="2675696"/>
                <a:ext cx="10658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668" y="2675696"/>
                <a:ext cx="1065869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4135145" y="2664070"/>
                <a:ext cx="8735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145" y="2664070"/>
                <a:ext cx="873509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4047068" y="2093473"/>
                <a:ext cx="10358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68" y="2093473"/>
                <a:ext cx="1035861" cy="40011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3211964" y="3282538"/>
                <a:ext cx="26227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964" y="3282538"/>
                <a:ext cx="2622737" cy="369332"/>
              </a:xfrm>
              <a:prstGeom prst="rect">
                <a:avLst/>
              </a:prstGeom>
              <a:blipFill rotWithShape="0">
                <a:blip r:embed="rId1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>
            <a:off x="3197234" y="1448338"/>
            <a:ext cx="0" cy="2874076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947772" y="1438271"/>
            <a:ext cx="0" cy="2874076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5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" grpId="0"/>
      <p:bldP spid="3" grpId="0"/>
      <p:bldP spid="39" grpId="0"/>
      <p:bldP spid="40" grpId="0"/>
      <p:bldP spid="20" grpId="0"/>
      <p:bldP spid="41" grpId="0"/>
      <p:bldP spid="22" grpId="0"/>
      <p:bldP spid="16" grpId="0"/>
      <p:bldP spid="18" grpId="0"/>
      <p:bldP spid="19" grpId="0"/>
      <p:bldP spid="4" grpId="0"/>
      <p:bldP spid="5" grpId="0"/>
      <p:bldP spid="23" grpId="0"/>
      <p:bldP spid="24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4"/>
            <a:ext cx="9144000" cy="1127856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440426" y="267494"/>
            <a:ext cx="8270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/>
              <a:t>Решить уравнения.</a:t>
            </a:r>
            <a:endParaRPr lang="ru-RU" sz="1900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695585" y="1203598"/>
                <a:ext cx="17590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000" dirty="0" smtClean="0"/>
                        <m:t>а)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585" y="1203598"/>
                <a:ext cx="1759008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3033434" y="2427734"/>
                <a:ext cx="13225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𝑥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434" y="2427734"/>
                <a:ext cx="1322542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365782" y="2432520"/>
                <a:ext cx="17264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782" y="2432520"/>
                <a:ext cx="1726498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255482" y="1991716"/>
                <a:ext cx="8784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0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482" y="1991716"/>
                <a:ext cx="878446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693628" y="1991716"/>
                <a:ext cx="107080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ru-RU" sz="2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628" y="1991716"/>
                <a:ext cx="1070806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416535" y="1599325"/>
                <a:ext cx="10407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0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2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535" y="1599325"/>
                <a:ext cx="1040798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029821" y="2852649"/>
                <a:ext cx="13225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821" y="2852649"/>
                <a:ext cx="1322542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047196" y="3280965"/>
                <a:ext cx="10161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196" y="3280965"/>
                <a:ext cx="1016176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365782" y="2853832"/>
                <a:ext cx="15149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782" y="2853832"/>
                <a:ext cx="1514902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365782" y="3275142"/>
                <a:ext cx="15149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782" y="3275142"/>
                <a:ext cx="1514902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5365782" y="3668835"/>
                <a:ext cx="10658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782" y="3668835"/>
                <a:ext cx="1065869" cy="4001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5382411" y="4058353"/>
                <a:ext cx="10658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411" y="4058353"/>
                <a:ext cx="1065869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40189" y="4434666"/>
                <a:ext cx="26227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=11</m:t>
                    </m:r>
                    <m:r>
                      <a:rPr lang="ru-RU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=−5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89" y="4434666"/>
                <a:ext cx="2622737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1860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31800" y="667604"/>
                <a:ext cx="85326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5021263" algn="l"/>
                    <a:tab pos="5200650" algn="l"/>
                  </a:tabLst>
                </a:pPr>
                <a:r>
                  <a:rPr lang="ru-RU" dirty="0" smtClean="0"/>
                  <a:t>а)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ru-RU" dirty="0" smtClean="0"/>
                  <a:t>;           </a:t>
                </a:r>
                <a:r>
                  <a:rPr lang="en-US" dirty="0" smtClean="0"/>
                  <a:t>                                      </a:t>
                </a:r>
                <a:r>
                  <a:rPr lang="ru-RU" dirty="0" smtClean="0"/>
                  <a:t>б)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ru-RU" dirty="0" smtClean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667604"/>
                <a:ext cx="8532688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643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57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3" grpId="0"/>
      <p:bldP spid="38" grpId="0"/>
      <p:bldP spid="12" grpId="0"/>
      <p:bldP spid="14" grpId="0"/>
      <p:bldP spid="16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34"/>
            <a:ext cx="9144000" cy="1127856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440426" y="267494"/>
            <a:ext cx="8270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/>
              <a:t>Решить уравнения.</a:t>
            </a:r>
            <a:endParaRPr lang="ru-RU" sz="1900" dirty="0"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3322697" y="1203598"/>
                <a:ext cx="25043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000" dirty="0" smtClean="0"/>
                        <m:t>б)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697" y="1203598"/>
                <a:ext cx="2504339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440189" y="4417888"/>
                <a:ext cx="2622737" cy="484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89" y="4417888"/>
                <a:ext cx="2622737" cy="484172"/>
              </a:xfrm>
              <a:prstGeom prst="rect">
                <a:avLst/>
              </a:prstGeom>
              <a:blipFill rotWithShape="0">
                <a:blip r:embed="rId5"/>
                <a:stretch>
                  <a:fillRect l="-1860" b="-8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522687" y="1599325"/>
                <a:ext cx="1336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7" y="1599325"/>
                <a:ext cx="133620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1688187" y="1603552"/>
                <a:ext cx="23532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87" y="1603552"/>
                <a:ext cx="235327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522687" y="1979947"/>
                <a:ext cx="18705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−8=3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7" y="1979947"/>
                <a:ext cx="1870577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Левая фигурная скобка 1"/>
          <p:cNvSpPr/>
          <p:nvPr/>
        </p:nvSpPr>
        <p:spPr>
          <a:xfrm>
            <a:off x="492711" y="1681084"/>
            <a:ext cx="144000" cy="612000"/>
          </a:xfrm>
          <a:prstGeom prst="leftBrace">
            <a:avLst>
              <a:gd name="adj1" fmla="val 4619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31800" y="667604"/>
                <a:ext cx="85326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5021263" algn="l"/>
                    <a:tab pos="5200650" algn="l"/>
                  </a:tabLst>
                </a:pPr>
                <a:r>
                  <a:rPr lang="ru-RU" dirty="0" smtClean="0"/>
                  <a:t>а)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ru-RU" dirty="0" smtClean="0"/>
                  <a:t>;           </a:t>
                </a:r>
                <a:r>
                  <a:rPr lang="en-US" dirty="0" smtClean="0"/>
                  <a:t>                                      </a:t>
                </a:r>
                <a:r>
                  <a:rPr lang="ru-RU" dirty="0" smtClean="0"/>
                  <a:t>б)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ru-RU" dirty="0" smtClean="0"/>
                  <a:t>. </a:t>
                </a:r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667604"/>
                <a:ext cx="853268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643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2917447" y="1593701"/>
                <a:ext cx="1336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447" y="1593701"/>
                <a:ext cx="133620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2917447" y="1974323"/>
                <a:ext cx="18705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447" y="1974323"/>
                <a:ext cx="1870577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Левая фигурная скобка 35"/>
          <p:cNvSpPr/>
          <p:nvPr/>
        </p:nvSpPr>
        <p:spPr>
          <a:xfrm>
            <a:off x="2887471" y="1675460"/>
            <a:ext cx="144000" cy="612000"/>
          </a:xfrm>
          <a:prstGeom prst="leftBrace">
            <a:avLst>
              <a:gd name="adj1" fmla="val 4619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38558" y="1826503"/>
                <a:ext cx="3318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558" y="1826503"/>
                <a:ext cx="331821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9259" r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5235246" y="1597194"/>
                <a:ext cx="1336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246" y="1597194"/>
                <a:ext cx="1336200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5235246" y="1977816"/>
                <a:ext cx="9771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246" y="1977816"/>
                <a:ext cx="977126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Левая фигурная скобка 40"/>
          <p:cNvSpPr/>
          <p:nvPr/>
        </p:nvSpPr>
        <p:spPr>
          <a:xfrm>
            <a:off x="5205270" y="1678953"/>
            <a:ext cx="144000" cy="612000"/>
          </a:xfrm>
          <a:prstGeom prst="leftBrace">
            <a:avLst>
              <a:gd name="adj1" fmla="val 4619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756357" y="1829996"/>
                <a:ext cx="3318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357" y="1829996"/>
                <a:ext cx="331821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9091" r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7105406" y="1597194"/>
                <a:ext cx="1336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406" y="1597194"/>
                <a:ext cx="133620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7105406" y="1977816"/>
                <a:ext cx="977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406" y="1977816"/>
                <a:ext cx="977127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Левая фигурная скобка 44"/>
          <p:cNvSpPr/>
          <p:nvPr/>
        </p:nvSpPr>
        <p:spPr>
          <a:xfrm>
            <a:off x="7075430" y="1678953"/>
            <a:ext cx="144000" cy="612000"/>
          </a:xfrm>
          <a:prstGeom prst="leftBrace">
            <a:avLst>
              <a:gd name="adj1" fmla="val 4619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626517" y="1829996"/>
                <a:ext cx="3318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517" y="1829996"/>
                <a:ext cx="331821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9259" r="-12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440189" y="2425868"/>
                <a:ext cx="1336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89" y="2425868"/>
                <a:ext cx="1336200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435183" y="2776863"/>
                <a:ext cx="18678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(−9)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83" y="2776863"/>
                <a:ext cx="1867819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435183" y="3136746"/>
                <a:ext cx="11031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−26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83" y="3136746"/>
                <a:ext cx="1103187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Умножение 6"/>
          <p:cNvSpPr/>
          <p:nvPr/>
        </p:nvSpPr>
        <p:spPr>
          <a:xfrm>
            <a:off x="310522" y="3146164"/>
            <a:ext cx="1465867" cy="359883"/>
          </a:xfrm>
          <a:prstGeom prst="mathMultiply">
            <a:avLst>
              <a:gd name="adj1" fmla="val 21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40189" y="2422263"/>
                <a:ext cx="2589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ru-RU" dirty="0" smtClean="0"/>
                  <a:t> – не подходит.</a:t>
                </a:r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89" y="2422263"/>
                <a:ext cx="2589683" cy="369332"/>
              </a:xfrm>
              <a:prstGeom prst="rect">
                <a:avLst/>
              </a:prstGeom>
              <a:blipFill rotWithShape="0">
                <a:blip r:embed="rId22"/>
                <a:stretch>
                  <a:fillRect t="-8197" r="-188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522687" y="2799845"/>
                <a:ext cx="1336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7" y="2799845"/>
                <a:ext cx="1336200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1723146" y="2804072"/>
                <a:ext cx="27187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146" y="2804072"/>
                <a:ext cx="2718758" cy="369332"/>
              </a:xfrm>
              <a:prstGeom prst="rect">
                <a:avLst/>
              </a:prstGeom>
              <a:blipFill rotWithShape="0">
                <a:blip r:embed="rId2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522687" y="3180467"/>
                <a:ext cx="22360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−8)=3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7" y="3180467"/>
                <a:ext cx="2236061" cy="369332"/>
              </a:xfrm>
              <a:prstGeom prst="rect">
                <a:avLst/>
              </a:prstGeom>
              <a:blipFill rotWithShape="0">
                <a:blip r:embed="rId2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Левая фигурная скобка 52"/>
          <p:cNvSpPr/>
          <p:nvPr/>
        </p:nvSpPr>
        <p:spPr>
          <a:xfrm>
            <a:off x="492711" y="2881604"/>
            <a:ext cx="144000" cy="612000"/>
          </a:xfrm>
          <a:prstGeom prst="leftBrace">
            <a:avLst>
              <a:gd name="adj1" fmla="val 4619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3133471" y="2799845"/>
                <a:ext cx="1336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471" y="2799845"/>
                <a:ext cx="1336200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3133471" y="3180467"/>
                <a:ext cx="20437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+8=3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471" y="3180467"/>
                <a:ext cx="2043701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Левая фигурная скобка 55"/>
          <p:cNvSpPr/>
          <p:nvPr/>
        </p:nvSpPr>
        <p:spPr>
          <a:xfrm>
            <a:off x="3103495" y="2881604"/>
            <a:ext cx="144000" cy="612000"/>
          </a:xfrm>
          <a:prstGeom prst="leftBrace">
            <a:avLst>
              <a:gd name="adj1" fmla="val 4619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654582" y="3032647"/>
                <a:ext cx="3318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582" y="3032647"/>
                <a:ext cx="331821" cy="276999"/>
              </a:xfrm>
              <a:prstGeom prst="rect">
                <a:avLst/>
              </a:prstGeom>
              <a:blipFill rotWithShape="0">
                <a:blip r:embed="rId28"/>
                <a:stretch>
                  <a:fillRect l="-9091" r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5543549" y="2806756"/>
                <a:ext cx="1336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49" y="2806756"/>
                <a:ext cx="1336200" cy="36933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5543549" y="3187378"/>
                <a:ext cx="20437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49" y="3187378"/>
                <a:ext cx="2043701" cy="369332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Левая фигурная скобка 62"/>
          <p:cNvSpPr/>
          <p:nvPr/>
        </p:nvSpPr>
        <p:spPr>
          <a:xfrm>
            <a:off x="5513573" y="2888515"/>
            <a:ext cx="144000" cy="612000"/>
          </a:xfrm>
          <a:prstGeom prst="leftBrace">
            <a:avLst>
              <a:gd name="adj1" fmla="val 4619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064660" y="3039558"/>
                <a:ext cx="3318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660" y="3039558"/>
                <a:ext cx="331821" cy="276999"/>
              </a:xfrm>
              <a:prstGeom prst="rect">
                <a:avLst/>
              </a:prstGeom>
              <a:blipFill rotWithShape="0">
                <a:blip r:embed="rId31"/>
                <a:stretch>
                  <a:fillRect l="-11111" r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угольник 64"/>
              <p:cNvSpPr/>
              <p:nvPr/>
            </p:nvSpPr>
            <p:spPr>
              <a:xfrm>
                <a:off x="921109" y="3551055"/>
                <a:ext cx="1336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5" name="Прямоугольник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09" y="3551055"/>
                <a:ext cx="1336200" cy="369332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921109" y="3931677"/>
                <a:ext cx="12784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09" y="3931677"/>
                <a:ext cx="1278492" cy="369332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Левая фигурная скобка 66"/>
          <p:cNvSpPr/>
          <p:nvPr/>
        </p:nvSpPr>
        <p:spPr>
          <a:xfrm>
            <a:off x="891133" y="3632814"/>
            <a:ext cx="144000" cy="612000"/>
          </a:xfrm>
          <a:prstGeom prst="leftBrace">
            <a:avLst>
              <a:gd name="adj1" fmla="val 4619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42220" y="3783857"/>
                <a:ext cx="3318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20" y="3783857"/>
                <a:ext cx="331821" cy="276999"/>
              </a:xfrm>
              <a:prstGeom prst="rect">
                <a:avLst/>
              </a:prstGeom>
              <a:blipFill rotWithShape="0">
                <a:blip r:embed="rId34"/>
                <a:stretch>
                  <a:fillRect l="-11111" r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552547" y="3039066"/>
                <a:ext cx="3318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547" y="3039066"/>
                <a:ext cx="331821" cy="276999"/>
              </a:xfrm>
              <a:prstGeom prst="rect">
                <a:avLst/>
              </a:prstGeom>
              <a:blipFill rotWithShape="0">
                <a:blip r:embed="rId35"/>
                <a:stretch>
                  <a:fillRect l="-11111" r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2676514" y="3554695"/>
                <a:ext cx="1336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514" y="3554695"/>
                <a:ext cx="1336200" cy="369332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2710070" y="3859505"/>
                <a:ext cx="773545" cy="484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070" y="3859505"/>
                <a:ext cx="773545" cy="484172"/>
              </a:xfrm>
              <a:prstGeom prst="rect">
                <a:avLst/>
              </a:prstGeom>
              <a:blipFill rotWithShape="0">
                <a:blip r:embed="rId37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Левая фигурная скобка 71"/>
          <p:cNvSpPr/>
          <p:nvPr/>
        </p:nvSpPr>
        <p:spPr>
          <a:xfrm>
            <a:off x="2646538" y="3636454"/>
            <a:ext cx="144000" cy="612000"/>
          </a:xfrm>
          <a:prstGeom prst="leftBrace">
            <a:avLst>
              <a:gd name="adj1" fmla="val 4619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197625" y="3787497"/>
                <a:ext cx="3318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625" y="3787497"/>
                <a:ext cx="331821" cy="276999"/>
              </a:xfrm>
              <a:prstGeom prst="rect">
                <a:avLst/>
              </a:prstGeom>
              <a:blipFill rotWithShape="0">
                <a:blip r:embed="rId38"/>
                <a:stretch>
                  <a:fillRect l="-11111" r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Прямоугольник 73"/>
              <p:cNvSpPr/>
              <p:nvPr/>
            </p:nvSpPr>
            <p:spPr>
              <a:xfrm>
                <a:off x="5508104" y="3554925"/>
                <a:ext cx="1336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4" name="Прямоугольник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554925"/>
                <a:ext cx="1336200" cy="369332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Прямоугольник 74"/>
              <p:cNvSpPr/>
              <p:nvPr/>
            </p:nvSpPr>
            <p:spPr>
              <a:xfrm>
                <a:off x="5548394" y="3887139"/>
                <a:ext cx="1471878" cy="484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75" name="Прямоугольник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394" y="3887139"/>
                <a:ext cx="1471878" cy="484172"/>
              </a:xfrm>
              <a:prstGeom prst="rect">
                <a:avLst/>
              </a:prstGeom>
              <a:blipFill rotWithShape="0">
                <a:blip r:embed="rId40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5548394" y="4280315"/>
                <a:ext cx="1080745" cy="485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394" y="4280315"/>
                <a:ext cx="1080745" cy="485774"/>
              </a:xfrm>
              <a:prstGeom prst="rect">
                <a:avLst/>
              </a:prstGeom>
              <a:blipFill rotWithShape="0">
                <a:blip r:embed="rId41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89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75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25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9" grpId="0"/>
      <p:bldP spid="30" grpId="0"/>
      <p:bldP spid="31" grpId="0"/>
      <p:bldP spid="31" grpId="1"/>
      <p:bldP spid="32" grpId="0"/>
      <p:bldP spid="2" grpId="0" animBg="1"/>
      <p:bldP spid="34" grpId="0"/>
      <p:bldP spid="35" grpId="0"/>
      <p:bldP spid="36" grpId="0" animBg="1"/>
      <p:bldP spid="4" grpId="0"/>
      <p:bldP spid="39" grpId="0"/>
      <p:bldP spid="40" grpId="0"/>
      <p:bldP spid="41" grpId="0" animBg="1"/>
      <p:bldP spid="42" grpId="0"/>
      <p:bldP spid="43" grpId="0"/>
      <p:bldP spid="44" grpId="0"/>
      <p:bldP spid="45" grpId="0" animBg="1"/>
      <p:bldP spid="46" grpId="0"/>
      <p:bldP spid="47" grpId="0"/>
      <p:bldP spid="47" grpId="1"/>
      <p:bldP spid="48" grpId="0"/>
      <p:bldP spid="48" grpId="1"/>
      <p:bldP spid="49" grpId="0"/>
      <p:bldP spid="49" grpId="1"/>
      <p:bldP spid="7" grpId="0" animBg="1"/>
      <p:bldP spid="7" grpId="1" animBg="1"/>
      <p:bldP spid="8" grpId="0"/>
      <p:bldP spid="50" grpId="0"/>
      <p:bldP spid="51" grpId="0"/>
      <p:bldP spid="51" grpId="1"/>
      <p:bldP spid="52" grpId="0"/>
      <p:bldP spid="53" grpId="0" animBg="1"/>
      <p:bldP spid="54" grpId="0"/>
      <p:bldP spid="55" grpId="0"/>
      <p:bldP spid="56" grpId="0" animBg="1"/>
      <p:bldP spid="57" grpId="0"/>
      <p:bldP spid="61" grpId="0"/>
      <p:bldP spid="62" grpId="0"/>
      <p:bldP spid="63" grpId="0" animBg="1"/>
      <p:bldP spid="64" grpId="0"/>
      <p:bldP spid="65" grpId="0"/>
      <p:bldP spid="66" grpId="0"/>
      <p:bldP spid="67" grpId="0" animBg="1"/>
      <p:bldP spid="68" grpId="0"/>
      <p:bldP spid="69" grpId="0"/>
      <p:bldP spid="70" grpId="0"/>
      <p:bldP spid="71" grpId="0"/>
      <p:bldP spid="72" grpId="0" animBg="1"/>
      <p:bldP spid="73" grpId="0"/>
      <p:bldP spid="74" grpId="0"/>
      <p:bldP spid="74" grpId="1"/>
      <p:bldP spid="75" grpId="0"/>
      <p:bldP spid="75" grpId="1"/>
      <p:bldP spid="76" grpId="0"/>
      <p:bldP spid="7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431801" y="190902"/>
            <a:ext cx="827881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Линейное уравнение, содержащее переменную </a:t>
            </a:r>
          </a:p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под знаком модуля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89" y="1131590"/>
            <a:ext cx="2879999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05" y="1131590"/>
            <a:ext cx="2879999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10" y="3075806"/>
            <a:ext cx="2879999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01" y="3075806"/>
            <a:ext cx="2879999" cy="16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41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8511</TotalTime>
  <Words>440</Words>
  <Application>Microsoft Office PowerPoint</Application>
  <PresentationFormat>Экран (16:9)</PresentationFormat>
  <Paragraphs>126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Open Sans</vt:lpstr>
      <vt:lpstr>Arial</vt:lpstr>
      <vt:lpstr>Roboto Slab</vt:lpstr>
      <vt:lpstr>Times New Roman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693</cp:revision>
  <dcterms:created xsi:type="dcterms:W3CDTF">2015-06-19T09:09:41Z</dcterms:created>
  <dcterms:modified xsi:type="dcterms:W3CDTF">2015-09-30T07:35:27Z</dcterms:modified>
</cp:coreProperties>
</file>