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7" r:id="rId3"/>
    <p:sldId id="297" r:id="rId4"/>
    <p:sldId id="273" r:id="rId5"/>
    <p:sldId id="277" r:id="rId6"/>
    <p:sldId id="284" r:id="rId7"/>
    <p:sldId id="299" r:id="rId8"/>
    <p:sldId id="298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9144000" cy="5143500" type="screen16x9"/>
  <p:notesSz cx="6858000" cy="9144000"/>
  <p:embeddedFontLst>
    <p:embeddedFont>
      <p:font typeface="Roboto Slab" panose="020B0604020202020204" charset="0"/>
      <p:regular r:id="rId17"/>
      <p:bold r:id="rId18"/>
    </p:embeddedFont>
    <p:embeddedFont>
      <p:font typeface="Cambria Math" panose="02040503050406030204" pitchFamily="18" charset="0"/>
      <p:regular r:id="rId19"/>
    </p:embeddedFont>
    <p:embeddedFont>
      <p:font typeface="Open Sans" panose="020B0606030504020204" pitchFamily="34" charset="0"/>
      <p:regular r:id="rId20"/>
      <p:bold r:id="rId21"/>
    </p:embeddedFont>
    <p:embeddedFont>
      <p:font typeface="Open Sans Light" panose="020B0604020202020204" charset="0"/>
      <p:regular r:id="rId22"/>
      <p: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1996">
          <p15:clr>
            <a:srgbClr val="A4A3A4"/>
          </p15:clr>
        </p15:guide>
        <p15:guide id="8" pos="3470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242"/>
    <a:srgbClr val="FFFF89"/>
    <a:srgbClr val="5F3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94660" autoAdjust="0"/>
  </p:normalViewPr>
  <p:slideViewPr>
    <p:cSldViewPr snapToObjects="1" showGuides="1">
      <p:cViewPr varScale="1">
        <p:scale>
          <a:sx n="117" d="100"/>
          <a:sy n="117" d="100"/>
        </p:scale>
        <p:origin x="546" y="96"/>
      </p:cViewPr>
      <p:guideLst>
        <p:guide orient="horz" pos="2981"/>
        <p:guide orient="horz" pos="259"/>
        <p:guide pos="5487"/>
        <p:guide pos="3016"/>
        <p:guide pos="2744"/>
        <p:guide pos="272"/>
        <p:guide pos="1996"/>
        <p:guide pos="347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1353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Уравнения и неравенства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3873" y="2555453"/>
            <a:ext cx="7196254" cy="747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Теорема Виета</a:t>
            </a:r>
            <a:endParaRPr lang="ru-RU" sz="32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8401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149926"/>
                <a:ext cx="8650726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 smtClean="0"/>
                  <a:t>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имеет корни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и</a:t>
                </a:r>
                <a:endParaRPr lang="en-US" sz="2400" dirty="0" smtClean="0"/>
              </a:p>
              <a:p>
                <a:pPr algn="ctr">
                  <a:lnSpc>
                    <a:spcPct val="120000"/>
                  </a:lnSpc>
                </a:pP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ru-RU" sz="2400" dirty="0"/>
                  <a:t>. Найти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sz="2400" dirty="0" smtClean="0"/>
                  <a:t>.</a:t>
                </a:r>
                <a:endParaRPr lang="ru-RU" sz="24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149926"/>
                <a:ext cx="8650726" cy="978729"/>
              </a:xfrm>
              <a:prstGeom prst="rect">
                <a:avLst/>
              </a:prstGeom>
              <a:blipFill rotWithShape="0">
                <a:blip r:embed="rId3"/>
                <a:stretch>
                  <a:fillRect t="-625" b="-10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/>
          <p:cNvSpPr/>
          <p:nvPr/>
        </p:nvSpPr>
        <p:spPr>
          <a:xfrm>
            <a:off x="5951539" y="1467671"/>
            <a:ext cx="2945824" cy="148989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51538" y="1467672"/>
                <a:ext cx="2852327" cy="148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400" dirty="0" smtClean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, </a:t>
                </a:r>
                <a:r>
                  <a:rPr lang="ru-RU" sz="1400" dirty="0" smtClean="0"/>
                  <a:t>то: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400" dirty="0" smtClean="0"/>
                  <a:t>    </a:t>
                </a:r>
                <a:endParaRPr lang="ru-RU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8" y="1467672"/>
                <a:ext cx="2852327" cy="1489895"/>
              </a:xfrm>
              <a:prstGeom prst="rect">
                <a:avLst/>
              </a:prstGeom>
              <a:blipFill rotWithShape="0">
                <a:blip r:embed="rId5"/>
                <a:stretch>
                  <a:fillRect l="-1709" t="-8607" b="-101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9970" y="1474271"/>
                <a:ext cx="1297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70" y="1474271"/>
                <a:ext cx="129740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800" y="1987051"/>
                <a:ext cx="16918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=(−5)⋅(−1)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987051"/>
                <a:ext cx="169186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034" y="2414682"/>
                <a:ext cx="620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34" y="2414682"/>
                <a:ext cx="62093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8824" r="-8824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16" grpId="0"/>
      <p:bldP spid="3" grpId="0"/>
      <p:bldP spid="6" grpId="0" build="allAtOnce"/>
      <p:bldP spid="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994" y="82190"/>
                <a:ext cx="78847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Используя теорему Виета, проверьте, являются ли корнями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r>
                  <a:rPr lang="ru-RU" sz="2400" dirty="0"/>
                  <a:t>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и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sz="2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4" y="82190"/>
                <a:ext cx="7884721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159" t="-4061" r="-1855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/>
          <p:cNvSpPr/>
          <p:nvPr/>
        </p:nvSpPr>
        <p:spPr>
          <a:xfrm>
            <a:off x="5522765" y="1467671"/>
            <a:ext cx="3374598" cy="182417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123" y="4335565"/>
            <a:ext cx="295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да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4349" y="1707630"/>
                <a:ext cx="32199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=1+24&gt;0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" y="1707630"/>
                <a:ext cx="321992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136" t="-2174" r="-1326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420" y="2160856"/>
                <a:ext cx="1441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160856"/>
                <a:ext cx="144129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90" r="-3390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08625" y="1387078"/>
                <a:ext cx="3388738" cy="195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/>
                  <a:t>Если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sz="1600" dirty="0" smtClean="0"/>
                  <a:t> связаны условиями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6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16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16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16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6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sz="16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6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600" dirty="0" smtClean="0"/>
                  <a:t>    </a:t>
                </a:r>
              </a:p>
              <a:p>
                <a:pPr algn="ctr"/>
                <a:r>
                  <a:rPr lang="ru-RU" sz="1600" dirty="0"/>
                  <a:t>то</a:t>
                </a:r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ru-RU" sz="16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600" dirty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6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25" y="1387078"/>
                <a:ext cx="3388738" cy="1951496"/>
              </a:xfrm>
              <a:prstGeom prst="rect">
                <a:avLst/>
              </a:prstGeom>
              <a:blipFill rotWithShape="0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349" y="2615776"/>
                <a:ext cx="3147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=−3+2=−1=−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" y="2615776"/>
                <a:ext cx="314727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81" r="-1357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5420" y="3023796"/>
                <a:ext cx="27603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2=−6=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023796"/>
                <a:ext cx="276030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662" r="-11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6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22" grpId="0"/>
      <p:bldP spid="14" grpId="0"/>
      <p:bldP spid="17" grpId="0"/>
      <p:bldP spid="24" grpId="0"/>
      <p:bldP spid="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994" y="209189"/>
                <a:ext cx="78847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Если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−24=0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имеет корни, то найти их произведение и сумму.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4" y="209189"/>
                <a:ext cx="788472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59" t="-583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/>
          <p:cNvSpPr/>
          <p:nvPr/>
        </p:nvSpPr>
        <p:spPr>
          <a:xfrm>
            <a:off x="5951537" y="1467672"/>
            <a:ext cx="2945825" cy="148989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5;−24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4349" y="1707630"/>
                <a:ext cx="3739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(−5)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=25+96&gt;0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" y="1707630"/>
                <a:ext cx="373929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16" t="-2174" r="-1142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420" y="2160856"/>
                <a:ext cx="1742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160856"/>
                <a:ext cx="174265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797" r="-2448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349" y="3003810"/>
                <a:ext cx="2789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" y="3003810"/>
                <a:ext cx="278935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55" r="-152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5420" y="2571750"/>
                <a:ext cx="1843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571750"/>
                <a:ext cx="184371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25" r="-23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02340" y="1433804"/>
                <a:ext cx="2852327" cy="148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400" dirty="0" smtClean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, </a:t>
                </a:r>
                <a:r>
                  <a:rPr lang="ru-RU" sz="1400" dirty="0" smtClean="0"/>
                  <a:t>то: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400" dirty="0" smtClean="0"/>
                  <a:t>    </a:t>
                </a:r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340" y="1433804"/>
                <a:ext cx="2852327" cy="1489895"/>
              </a:xfrm>
              <a:prstGeom prst="rect">
                <a:avLst/>
              </a:prstGeom>
              <a:blipFill rotWithShape="0">
                <a:blip r:embed="rId10"/>
                <a:stretch>
                  <a:fillRect l="-1923" t="-8571" b="-10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6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22" grpId="0"/>
      <p:bldP spid="14" grpId="0"/>
      <p:bldP spid="17" grpId="0"/>
      <p:bldP spid="2" grpId="0"/>
      <p:bldP spid="2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994" y="166854"/>
                <a:ext cx="7884721" cy="95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Найти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/>
                  <a:t>корни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−17=0</m:t>
                    </m:r>
                  </m:oMath>
                </a14:m>
                <a:r>
                  <a:rPr lang="ru-RU" sz="2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4" y="166854"/>
                <a:ext cx="7884721" cy="958596"/>
              </a:xfrm>
              <a:prstGeom prst="rect">
                <a:avLst/>
              </a:prstGeom>
              <a:blipFill rotWithShape="0">
                <a:blip r:embed="rId3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/>
          <p:cNvSpPr/>
          <p:nvPr/>
        </p:nvSpPr>
        <p:spPr>
          <a:xfrm>
            <a:off x="5951537" y="1467672"/>
            <a:ext cx="2945825" cy="148989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115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4349" y="1436695"/>
                <a:ext cx="3739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(−9)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=81+68&gt;0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" y="1436695"/>
                <a:ext cx="373929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16" t="-2222" r="-114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420" y="1889921"/>
                <a:ext cx="1742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1889921"/>
                <a:ext cx="174265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797" r="-244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349" y="2344841"/>
                <a:ext cx="21838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" y="2344841"/>
                <a:ext cx="218380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17" r="-2235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5420" y="2752861"/>
                <a:ext cx="1410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752861"/>
                <a:ext cx="141032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732" r="-3463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02340" y="1433804"/>
                <a:ext cx="2852327" cy="148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400" dirty="0" smtClean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, </a:t>
                </a:r>
                <a:r>
                  <a:rPr lang="ru-RU" sz="1400" dirty="0" smtClean="0"/>
                  <a:t>то: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400" dirty="0" smtClean="0"/>
                  <a:t>    </a:t>
                </a:r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340" y="1433804"/>
                <a:ext cx="2852327" cy="1489895"/>
              </a:xfrm>
              <a:prstGeom prst="rect">
                <a:avLst/>
              </a:prstGeom>
              <a:blipFill rotWithShape="0">
                <a:blip r:embed="rId10"/>
                <a:stretch>
                  <a:fillRect l="-1923" t="-8571" b="-10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4349" y="3212559"/>
                <a:ext cx="3240054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" y="3212559"/>
                <a:ext cx="3240054" cy="280718"/>
              </a:xfrm>
              <a:prstGeom prst="rect">
                <a:avLst/>
              </a:prstGeom>
              <a:blipFill rotWithShape="0">
                <a:blip r:embed="rId11"/>
                <a:stretch>
                  <a:fillRect l="-564" t="-2174" r="-188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6953" y="3723910"/>
                <a:ext cx="4456605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=81+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3" y="3723910"/>
                <a:ext cx="4456605" cy="280718"/>
              </a:xfrm>
              <a:prstGeom prst="rect">
                <a:avLst/>
              </a:prstGeom>
              <a:blipFill rotWithShape="0">
                <a:blip r:embed="rId12"/>
                <a:stretch>
                  <a:fillRect t="-2174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22" grpId="0"/>
      <p:bldP spid="14" grpId="0"/>
      <p:bldP spid="17" grpId="0"/>
      <p:bldP spid="2" grpId="0"/>
      <p:bldP spid="25" grpId="0"/>
      <p:bldP spid="15" grpId="0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37018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Приведенное квадратное уравнение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9350" y="985434"/>
                <a:ext cx="32951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350" y="985434"/>
                <a:ext cx="3295133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95746" y="1002368"/>
                <a:ext cx="6075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746" y="1002368"/>
                <a:ext cx="607539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9640" y="1876561"/>
                <a:ext cx="23746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40" y="1876561"/>
                <a:ext cx="237462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" r="-2314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4264" y="1671489"/>
                <a:ext cx="2691891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64" y="1671489"/>
                <a:ext cx="2691891" cy="7012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89354" y="2442296"/>
                <a:ext cx="1753365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54" y="2442296"/>
                <a:ext cx="1753365" cy="7012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3296" y="3307729"/>
                <a:ext cx="2224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96" y="3307729"/>
                <a:ext cx="222400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96" t="-1667" r="-274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86798" y="3907821"/>
                <a:ext cx="215847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rad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98" y="3907821"/>
                <a:ext cx="2158476" cy="818366"/>
              </a:xfrm>
              <a:prstGeom prst="rect">
                <a:avLst/>
              </a:prstGeom>
              <a:blipFill rotWithShape="0">
                <a:blip r:embed="rId10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4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42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431800" y="257905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Теорема Виета: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453" y="915520"/>
                <a:ext cx="8876745" cy="129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то: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3" y="915520"/>
                <a:ext cx="8876745" cy="1294072"/>
              </a:xfrm>
              <a:prstGeom prst="rect">
                <a:avLst/>
              </a:prstGeom>
              <a:blipFill rotWithShape="0">
                <a:blip r:embed="rId4"/>
                <a:stretch>
                  <a:fillRect r="-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29128" y="2492323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Обратная теорема: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2781" y="3149938"/>
                <a:ext cx="8876745" cy="13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Если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dirty="0" smtClean="0"/>
                  <a:t> связаны условиями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 </a:t>
                </a:r>
              </a:p>
              <a:p>
                <a:pPr algn="ctr"/>
                <a:r>
                  <a:rPr lang="ru-RU" dirty="0"/>
                  <a:t>то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1" y="3149938"/>
                <a:ext cx="8876745" cy="1318631"/>
              </a:xfrm>
              <a:prstGeom prst="rect">
                <a:avLst/>
              </a:prstGeom>
              <a:blipFill rotWithShape="0">
                <a:blip r:embed="rId5"/>
                <a:stretch>
                  <a:fillRect t="-926" b="-6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2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37018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Квадратные уравнения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5349" y="985434"/>
                <a:ext cx="35628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49" y="985434"/>
                <a:ext cx="356289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5004" y="1906084"/>
                <a:ext cx="6050694" cy="2200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>
                    <a:latin typeface="+mj-lt"/>
                  </a:rPr>
                  <a:t>переменная</a:t>
                </a:r>
                <a:endParaRPr lang="en-US" sz="2000" dirty="0" smtClean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некоторые числа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коэффициенты квадратного уравнения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свободный член</a:t>
                </a:r>
                <a:endParaRPr lang="ru-RU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04" y="1906084"/>
                <a:ext cx="6050694" cy="2200089"/>
              </a:xfrm>
              <a:prstGeom prst="rect">
                <a:avLst/>
              </a:prstGeom>
              <a:blipFill rotWithShape="0">
                <a:blip r:embed="rId5"/>
                <a:stretch>
                  <a:fillRect l="-907" t="-2770" r="-2218" b="-5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37018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Приведенное квадратное уравнение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9350" y="985434"/>
                <a:ext cx="32951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350" y="985434"/>
                <a:ext cx="3295133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95746" y="1002368"/>
                <a:ext cx="6075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746" y="1002368"/>
                <a:ext cx="607539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9640" y="1876561"/>
                <a:ext cx="23746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40" y="1876561"/>
                <a:ext cx="237462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" r="-2314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4264" y="1671489"/>
                <a:ext cx="2691891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64" y="1671489"/>
                <a:ext cx="2691891" cy="7012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89354" y="2442296"/>
                <a:ext cx="1753365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54" y="2442296"/>
                <a:ext cx="1753365" cy="7012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3296" y="3307729"/>
                <a:ext cx="2224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96" y="3307729"/>
                <a:ext cx="222400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96" t="-1667" r="-274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86798" y="3907821"/>
                <a:ext cx="215847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rad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98" y="3907821"/>
                <a:ext cx="2158476" cy="818366"/>
              </a:xfrm>
              <a:prstGeom prst="rect">
                <a:avLst/>
              </a:prstGeom>
              <a:blipFill rotWithShape="0">
                <a:blip r:embed="rId10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0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1" y="57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406" y="367826"/>
                <a:ext cx="865072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e-BY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−6=0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6" y="367826"/>
                <a:ext cx="8650726" cy="5355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403" y="1824947"/>
                <a:ext cx="388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=1+24&gt;0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03" y="1824947"/>
                <a:ext cx="388119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85" t="-2174" r="-94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630037" y="1410437"/>
                <a:ext cx="1472328" cy="66081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37" y="1410437"/>
                <a:ext cx="1472328" cy="6608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3283" y="1374366"/>
                <a:ext cx="2244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3" y="1374366"/>
                <a:ext cx="224458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87" r="-190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562" y="2277755"/>
                <a:ext cx="281987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62" y="2277755"/>
                <a:ext cx="2819875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138830" y="2212412"/>
                <a:ext cx="2448341" cy="9756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rad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30" y="2212412"/>
                <a:ext cx="2448341" cy="9756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800" y="2972168"/>
                <a:ext cx="5887766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=0,5+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6,25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=0,5+2,5=3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972168"/>
                <a:ext cx="5887766" cy="5636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6890" y="3712959"/>
                <a:ext cx="6066212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=0,5−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6,25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=0,5−2,5=−2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90" y="3712959"/>
                <a:ext cx="6066212" cy="5636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2221" y="447368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3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21" y="4473685"/>
                <a:ext cx="295879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646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2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4" grpId="0" animBg="1"/>
      <p:bldP spid="2" grpId="0"/>
      <p:bldP spid="7" grpId="0"/>
      <p:bldP spid="19" grpId="0" animBg="1"/>
      <p:bldP spid="12" grpId="0"/>
      <p:bldP spid="2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42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431800" y="257905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Теорема Виета: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453" y="915520"/>
                <a:ext cx="8876745" cy="129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то: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ru-RU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ru-RU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3" y="915520"/>
                <a:ext cx="8876745" cy="1294072"/>
              </a:xfrm>
              <a:prstGeom prst="rect">
                <a:avLst/>
              </a:prstGeom>
              <a:blipFill rotWithShape="0">
                <a:blip r:embed="rId4"/>
                <a:stretch>
                  <a:fillRect r="-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29128" y="2492323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Обратная теорема: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2781" y="3149938"/>
                <a:ext cx="8876745" cy="13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Если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dirty="0" smtClean="0"/>
                  <a:t> связаны условиями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 </a:t>
                </a:r>
              </a:p>
              <a:p>
                <a:pPr algn="ctr"/>
                <a:r>
                  <a:rPr lang="ru-RU" dirty="0"/>
                  <a:t>то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1" y="3149938"/>
                <a:ext cx="8876745" cy="1318631"/>
              </a:xfrm>
              <a:prstGeom prst="rect">
                <a:avLst/>
              </a:prstGeom>
              <a:blipFill rotWithShape="0">
                <a:blip r:embed="rId5"/>
                <a:stretch>
                  <a:fillRect t="-926" b="-6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3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354029"/>
                <a:ext cx="865072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smtClean="0">
                    <a:ea typeface="Open Sans Light" pitchFamily="34" charset="0"/>
                    <a:cs typeface="Open Sans Light" pitchFamily="34" charset="0"/>
                  </a:rPr>
                  <a:t>Решить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+7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+10=0 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354029"/>
                <a:ext cx="8650726" cy="535531"/>
              </a:xfrm>
              <a:prstGeom prst="rect">
                <a:avLst/>
              </a:prstGeom>
              <a:blipFill rotWithShape="0">
                <a:blip r:embed="rId3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/>
          <p:cNvSpPr/>
          <p:nvPr/>
        </p:nvSpPr>
        <p:spPr>
          <a:xfrm>
            <a:off x="5951539" y="1467671"/>
            <a:ext cx="2945824" cy="148989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420" y="1372422"/>
                <a:ext cx="36022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⋅10=49−40=9&gt;0;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1372422"/>
                <a:ext cx="360220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015" t="-2174" r="-508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51538" y="1467672"/>
                <a:ext cx="2852327" cy="148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400" dirty="0" smtClean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, </a:t>
                </a:r>
                <a:r>
                  <a:rPr lang="ru-RU" sz="1400" dirty="0" smtClean="0"/>
                  <a:t>то: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400" dirty="0" smtClean="0"/>
                  <a:t>    </a:t>
                </a:r>
                <a:endParaRPr lang="ru-RU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8" y="1467672"/>
                <a:ext cx="2852327" cy="1489895"/>
              </a:xfrm>
              <a:prstGeom prst="rect">
                <a:avLst/>
              </a:prstGeom>
              <a:blipFill rotWithShape="0">
                <a:blip r:embed="rId6"/>
                <a:stretch>
                  <a:fillRect l="-1709" t="-8607" b="-101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7482" y="2030255"/>
                <a:ext cx="18542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7;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10;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82" y="2030255"/>
                <a:ext cx="1854226" cy="7101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0024" y="1676370"/>
                <a:ext cx="13964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/>
                  <a:t>;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4" y="1676370"/>
                <a:ext cx="139640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114" t="-28889" r="-9607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970" y="2776835"/>
                <a:ext cx="1768946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10=−1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; 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70" y="2776835"/>
                <a:ext cx="1768946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4828" t="-11207" r="-3793" b="-4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895" y="3591531"/>
                <a:ext cx="2049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=−11;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5" y="3591531"/>
                <a:ext cx="2049471" cy="276999"/>
              </a:xfrm>
              <a:prstGeom prst="rect">
                <a:avLst/>
              </a:prstGeom>
              <a:blipFill rotWithShape="0">
                <a:blip r:embed="rId10"/>
                <a:stretch>
                  <a:fillRect r="-1484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9232" y="4006231"/>
                <a:ext cx="17929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32" y="4006231"/>
                <a:ext cx="179299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40" r="-1701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2221" y="447368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;−5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21" y="4473685"/>
                <a:ext cx="295879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646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1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2" grpId="0"/>
      <p:bldP spid="16" grpId="0"/>
      <p:bldP spid="3" grpId="0"/>
      <p:bldP spid="5" grpId="0"/>
      <p:bldP spid="6" grpId="0" uiExpand="1" build="allAtOnce"/>
      <p:bldP spid="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354029"/>
                <a:ext cx="865072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Решить уравнени</a:t>
                </a:r>
                <a:r>
                  <a:rPr lang="ru-RU" sz="2400" dirty="0">
                    <a:ea typeface="Open Sans Light" pitchFamily="34" charset="0"/>
                    <a:cs typeface="Open Sans Light" pitchFamily="34" charset="0"/>
                  </a:rPr>
                  <a:t>е</a:t>
                </a: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−24=0 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354029"/>
                <a:ext cx="8650726" cy="535531"/>
              </a:xfrm>
              <a:prstGeom prst="rect">
                <a:avLst/>
              </a:prstGeom>
              <a:blipFill rotWithShape="0">
                <a:blip r:embed="rId3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/>
          <p:cNvSpPr/>
          <p:nvPr/>
        </p:nvSpPr>
        <p:spPr>
          <a:xfrm>
            <a:off x="5951539" y="1467671"/>
            <a:ext cx="2945824" cy="148989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5080" y="1372422"/>
                <a:ext cx="3739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=4+96&gt;0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0" y="1372422"/>
                <a:ext cx="3739293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174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51538" y="1467672"/>
                <a:ext cx="2852327" cy="148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400" dirty="0" smtClean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, </a:t>
                </a:r>
                <a:r>
                  <a:rPr lang="ru-RU" sz="1400" dirty="0" smtClean="0"/>
                  <a:t>то: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400" dirty="0" smtClean="0"/>
                  <a:t>    </a:t>
                </a:r>
                <a:endParaRPr lang="ru-RU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8" y="1467672"/>
                <a:ext cx="2852327" cy="1489895"/>
              </a:xfrm>
              <a:prstGeom prst="rect">
                <a:avLst/>
              </a:prstGeom>
              <a:blipFill rotWithShape="0">
                <a:blip r:embed="rId6"/>
                <a:stretch>
                  <a:fillRect l="-1709" t="-8607" b="-101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455198" y="2054685"/>
                <a:ext cx="2197653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      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24;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198" y="2054685"/>
                <a:ext cx="2197653" cy="7101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420" y="1774846"/>
                <a:ext cx="1742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1774846"/>
                <a:ext cx="174265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797" r="-2448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5560" y="2776835"/>
                <a:ext cx="1170192" cy="1569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24⋅1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24=12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⋅2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24=8⋅3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24=6⋅4 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60" y="2776835"/>
                <a:ext cx="1170192" cy="1569660"/>
              </a:xfrm>
              <a:prstGeom prst="rect">
                <a:avLst/>
              </a:prstGeom>
              <a:blipFill rotWithShape="0">
                <a:blip r:embed="rId9"/>
                <a:stretch>
                  <a:fillRect l="-6771" b="-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13260" y="2776835"/>
                <a:ext cx="12775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24−1=23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60" y="2776835"/>
                <a:ext cx="127759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333" r="-381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83662" y="3204978"/>
                <a:ext cx="12775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12−2=10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662" y="3204978"/>
                <a:ext cx="127759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828" r="-382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2221" y="447368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;6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21" y="4473685"/>
                <a:ext cx="295879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646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83662" y="3634377"/>
                <a:ext cx="1021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8−3=5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662" y="3634377"/>
                <a:ext cx="1021113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790" r="-538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83661" y="4069510"/>
                <a:ext cx="1021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6−4=2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661" y="4069510"/>
                <a:ext cx="1021113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790" r="-479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8741" y="2059284"/>
                <a:ext cx="208986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−24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1" y="2059284"/>
                <a:ext cx="2089866" cy="71019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2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2" grpId="0"/>
      <p:bldP spid="16" grpId="0"/>
      <p:bldP spid="3" grpId="0"/>
      <p:bldP spid="5" grpId="0"/>
      <p:bldP spid="6" grpId="0" build="allAtOnce"/>
      <p:bldP spid="7" grpId="0"/>
      <p:bldP spid="21" grpId="0"/>
      <p:bldP spid="22" grpId="0"/>
      <p:bldP spid="17" grpId="0"/>
      <p:bldP spid="1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354029"/>
                <a:ext cx="865072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2</m:t>
                      </m:r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−24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+22=0 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354029"/>
                <a:ext cx="8650726" cy="5355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/>
          <p:cNvSpPr/>
          <p:nvPr/>
        </p:nvSpPr>
        <p:spPr>
          <a:xfrm>
            <a:off x="5951539" y="1467671"/>
            <a:ext cx="2945824" cy="148989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2228" y="1372422"/>
                <a:ext cx="4741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(−24)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⋅2⋅22=576−176=400&gt;0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8" y="1372422"/>
                <a:ext cx="474193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643" t="-2174" r="-514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51538" y="1467672"/>
                <a:ext cx="2852327" cy="148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1400" dirty="0" smtClean="0"/>
                  <a:t> корни приведенного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, </a:t>
                </a:r>
                <a:r>
                  <a:rPr lang="ru-RU" sz="1400" dirty="0" smtClean="0"/>
                  <a:t>то: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140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sz="140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400" dirty="0" smtClean="0"/>
                  <a:t>    </a:t>
                </a:r>
                <a:endParaRPr lang="ru-RU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8" y="1467672"/>
                <a:ext cx="2852327" cy="1489895"/>
              </a:xfrm>
              <a:prstGeom prst="rect">
                <a:avLst/>
              </a:prstGeom>
              <a:blipFill rotWithShape="0">
                <a:blip r:embed="rId6"/>
                <a:stretch>
                  <a:fillRect l="-1709" t="-8607" b="-101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2590" y="2487806"/>
                <a:ext cx="1952008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11       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90" y="2487806"/>
                <a:ext cx="1952008" cy="7101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664" y="2150757"/>
                <a:ext cx="1697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=−12,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64" y="2150757"/>
                <a:ext cx="169777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867" r="-28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8804" y="3234386"/>
                <a:ext cx="13275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11=11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04" y="3234386"/>
                <a:ext cx="132756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523" y="3580002"/>
                <a:ext cx="12775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11+1=12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3" y="3580002"/>
                <a:ext cx="127759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828" r="-382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;11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2228" y="1805660"/>
                <a:ext cx="4590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+22=0</m:t>
                      </m:r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+11=0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8" y="1805660"/>
                <a:ext cx="4590937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797" t="-171739" r="-664" b="-26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5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2" grpId="0"/>
      <p:bldP spid="16" grpId="0"/>
      <p:bldP spid="3" grpId="0"/>
      <p:bldP spid="5" grpId="0"/>
      <p:bldP spid="6" grpId="0" build="allAtOnce"/>
      <p:bldP spid="7" grpId="0"/>
      <p:bldP spid="2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42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431800" y="257905"/>
            <a:ext cx="827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Теорема Виета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для квадратного уравнения общего вида: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453" y="1592858"/>
                <a:ext cx="8876745" cy="1283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корни квадратного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то: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ru-RU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3" y="1592858"/>
                <a:ext cx="8876745" cy="12834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8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343</Words>
  <Application>Microsoft Office PowerPoint</Application>
  <PresentationFormat>Экран (16:9)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Roboto Slab</vt:lpstr>
      <vt:lpstr>Times New Roman</vt:lpstr>
      <vt:lpstr>Cambria Math</vt:lpstr>
      <vt:lpstr>Open Sans</vt:lpstr>
      <vt:lpstr>Open Sans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247</cp:revision>
  <dcterms:created xsi:type="dcterms:W3CDTF">2015-06-19T09:09:41Z</dcterms:created>
  <dcterms:modified xsi:type="dcterms:W3CDTF">2015-07-30T09:12:04Z</dcterms:modified>
</cp:coreProperties>
</file>