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63" r:id="rId2"/>
    <p:sldId id="267" r:id="rId3"/>
    <p:sldId id="325" r:id="rId4"/>
    <p:sldId id="326" r:id="rId5"/>
    <p:sldId id="327" r:id="rId6"/>
    <p:sldId id="329" r:id="rId7"/>
    <p:sldId id="330" r:id="rId8"/>
    <p:sldId id="331" r:id="rId9"/>
    <p:sldId id="301" r:id="rId10"/>
    <p:sldId id="332" r:id="rId11"/>
    <p:sldId id="319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</p:sldIdLst>
  <p:sldSz cx="9144000" cy="5143500" type="screen16x9"/>
  <p:notesSz cx="6858000" cy="9144000"/>
  <p:embeddedFontLst>
    <p:embeddedFont>
      <p:font typeface="Roboto Slab" panose="020B0604020202020204" charset="0"/>
      <p:regular r:id="rId22"/>
      <p:bold r:id="rId23"/>
    </p:embeddedFont>
    <p:embeddedFont>
      <p:font typeface="Cambria Math" panose="02040503050406030204" pitchFamily="18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</p:embeddedFont>
    <p:embeddedFont>
      <p:font typeface="Open Sans Light" panose="020B0604020202020204" charset="0"/>
      <p:regular r:id="rId31"/>
      <p: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1">
          <p15:clr>
            <a:srgbClr val="A4A3A4"/>
          </p15:clr>
        </p15:guide>
        <p15:guide id="2" orient="horz" pos="259">
          <p15:clr>
            <a:srgbClr val="A4A3A4"/>
          </p15:clr>
        </p15:guide>
        <p15:guide id="3" pos="5487">
          <p15:clr>
            <a:srgbClr val="A4A3A4"/>
          </p15:clr>
        </p15:guide>
        <p15:guide id="4" pos="3016">
          <p15:clr>
            <a:srgbClr val="A4A3A4"/>
          </p15:clr>
        </p15:guide>
        <p15:guide id="5" pos="2744">
          <p15:clr>
            <a:srgbClr val="A4A3A4"/>
          </p15:clr>
        </p15:guide>
        <p15:guide id="6" pos="272">
          <p15:clr>
            <a:srgbClr val="A4A3A4"/>
          </p15:clr>
        </p15:guide>
        <p15:guide id="7" pos="1996">
          <p15:clr>
            <a:srgbClr val="A4A3A4"/>
          </p15:clr>
        </p15:guide>
        <p15:guide id="8" pos="3470">
          <p15:clr>
            <a:srgbClr val="A4A3A4"/>
          </p15:clr>
        </p15:guide>
        <p15:guide id="9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89E64"/>
    <a:srgbClr val="F94D49"/>
    <a:srgbClr val="FF5050"/>
    <a:srgbClr val="009242"/>
    <a:srgbClr val="FFFF89"/>
    <a:srgbClr val="5F3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0" autoAdjust="0"/>
    <p:restoredTop sz="95501" autoAdjust="0"/>
  </p:normalViewPr>
  <p:slideViewPr>
    <p:cSldViewPr snapToObjects="1" showGuides="1">
      <p:cViewPr varScale="1">
        <p:scale>
          <a:sx n="60" d="100"/>
          <a:sy n="60" d="100"/>
        </p:scale>
        <p:origin x="84" y="762"/>
      </p:cViewPr>
      <p:guideLst>
        <p:guide orient="horz" pos="2981"/>
        <p:guide orient="horz" pos="259"/>
        <p:guide pos="5487"/>
        <p:guide pos="3016"/>
        <p:guide pos="2744"/>
        <p:guide pos="272"/>
        <p:guide pos="1996"/>
        <p:guide pos="3470"/>
        <p:guide pos="37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5E690-DCE6-41F8-AC5A-8DAC2C60E75B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6A495-EE26-4AC4-A26E-095B2A3B4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6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6A495-EE26-4AC4-A26E-095B2A3B491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85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7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5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6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0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2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8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4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9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4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2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1A69-8C78-48FB-9D0C-C30D9B06F252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7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2.png"/><Relationship Id="rId21" Type="http://schemas.openxmlformats.org/officeDocument/2006/relationships/image" Target="../media/image76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3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2.png"/><Relationship Id="rId9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2.png"/><Relationship Id="rId9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10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2.png"/><Relationship Id="rId9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2.png"/><Relationship Id="rId9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0.png"/><Relationship Id="rId3" Type="http://schemas.openxmlformats.org/officeDocument/2006/relationships/image" Target="../media/image112.png"/><Relationship Id="rId7" Type="http://schemas.openxmlformats.org/officeDocument/2006/relationships/image" Target="../media/image115.png"/><Relationship Id="rId12" Type="http://schemas.openxmlformats.org/officeDocument/2006/relationships/image" Target="../media/image1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11" Type="http://schemas.openxmlformats.org/officeDocument/2006/relationships/image" Target="../media/image118.png"/><Relationship Id="rId5" Type="http://schemas.openxmlformats.org/officeDocument/2006/relationships/image" Target="../media/image113.png"/><Relationship Id="rId15" Type="http://schemas.openxmlformats.org/officeDocument/2006/relationships/image" Target="../media/image122.png"/><Relationship Id="rId10" Type="http://schemas.openxmlformats.org/officeDocument/2006/relationships/image" Target="../media/image95.png"/><Relationship Id="rId4" Type="http://schemas.openxmlformats.org/officeDocument/2006/relationships/image" Target="../media/image2.png"/><Relationship Id="rId9" Type="http://schemas.openxmlformats.org/officeDocument/2006/relationships/image" Target="../media/image1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image" Target="../media/image124.png"/><Relationship Id="rId21" Type="http://schemas.openxmlformats.org/officeDocument/2006/relationships/image" Target="../media/image141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image" Target="../media/image20.png"/><Relationship Id="rId16" Type="http://schemas.openxmlformats.org/officeDocument/2006/relationships/image" Target="../media/image136.png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23.png"/><Relationship Id="rId15" Type="http://schemas.openxmlformats.org/officeDocument/2006/relationships/image" Target="../media/image135.png"/><Relationship Id="rId23" Type="http://schemas.openxmlformats.org/officeDocument/2006/relationships/image" Target="../media/image143.png"/><Relationship Id="rId10" Type="http://schemas.openxmlformats.org/officeDocument/2006/relationships/image" Target="../media/image130.png"/><Relationship Id="rId19" Type="http://schemas.openxmlformats.org/officeDocument/2006/relationships/image" Target="../media/image139.png"/><Relationship Id="rId4" Type="http://schemas.openxmlformats.org/officeDocument/2006/relationships/image" Target="../media/image2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Relationship Id="rId22" Type="http://schemas.openxmlformats.org/officeDocument/2006/relationships/image" Target="../media/image1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2.png"/><Relationship Id="rId7" Type="http://schemas.openxmlformats.org/officeDocument/2006/relationships/image" Target="../media/image1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5" Type="http://schemas.openxmlformats.org/officeDocument/2006/relationships/image" Target="../media/image116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510.png"/><Relationship Id="rId4" Type="http://schemas.openxmlformats.org/officeDocument/2006/relationships/image" Target="../media/image2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20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Александр\Учебно-методический отдел\Подготовка к ОГЭ по математике\!send\math_b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187179" y="1135374"/>
            <a:ext cx="4769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smtClean="0">
                <a:solidFill>
                  <a:schemeClr val="bg2">
                    <a:lumMod val="90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Уравнения и неравенства</a:t>
            </a:r>
            <a:endParaRPr lang="ru-RU" sz="2200">
              <a:solidFill>
                <a:schemeClr val="bg2">
                  <a:lumMod val="90000"/>
                </a:schemeClr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3873" y="2555453"/>
            <a:ext cx="7196254" cy="7475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smtClean="0">
                <a:solidFill>
                  <a:schemeClr val="bg1"/>
                </a:solidFill>
                <a:latin typeface="+mj-lt"/>
                <a:ea typeface="Roboto Slab" pitchFamily="2" charset="0"/>
                <a:cs typeface="Open Sans" pitchFamily="34" charset="0"/>
              </a:rPr>
              <a:t>Линейные неравенства</a:t>
            </a:r>
            <a:endParaRPr lang="ru-RU" sz="3200" dirty="0">
              <a:solidFill>
                <a:schemeClr val="bg1"/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909763" y="1840185"/>
            <a:ext cx="5324475" cy="0"/>
          </a:xfrm>
          <a:prstGeom prst="line">
            <a:avLst/>
          </a:prstGeom>
          <a:ln>
            <a:solidFill>
              <a:schemeClr val="bg2">
                <a:lumMod val="90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1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0044" y="229316"/>
            <a:ext cx="838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Линейные неравенства с одной переменной</a:t>
            </a:r>
            <a:endParaRPr lang="ru-RU" sz="280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59005" y="838405"/>
                <a:ext cx="8308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005" y="838405"/>
                <a:ext cx="83086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650" r="-7299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2164" y="1419590"/>
                <a:ext cx="749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64" y="1419590"/>
                <a:ext cx="749436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098" r="-655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30454" y="1419590"/>
                <a:ext cx="749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454" y="1419590"/>
                <a:ext cx="749436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065" r="-569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64110" y="1419590"/>
                <a:ext cx="749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110" y="1419590"/>
                <a:ext cx="74943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065" r="-5691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95074" y="1419590"/>
                <a:ext cx="749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074" y="1419590"/>
                <a:ext cx="749436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4098" r="-6557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 flipV="1">
            <a:off x="2332995" y="1419592"/>
            <a:ext cx="0" cy="1152158"/>
          </a:xfrm>
          <a:prstGeom prst="line">
            <a:avLst/>
          </a:prstGeom>
          <a:ln w="28575">
            <a:solidFill>
              <a:srgbClr val="A89E64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606504" y="1419592"/>
            <a:ext cx="0" cy="1152158"/>
          </a:xfrm>
          <a:prstGeom prst="line">
            <a:avLst/>
          </a:prstGeom>
          <a:ln w="28575">
            <a:solidFill>
              <a:srgbClr val="A89E64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948330" y="1419592"/>
            <a:ext cx="0" cy="1152158"/>
          </a:xfrm>
          <a:prstGeom prst="line">
            <a:avLst/>
          </a:prstGeom>
          <a:ln w="28575">
            <a:solidFill>
              <a:srgbClr val="A89E64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63388" y="1901817"/>
                <a:ext cx="62497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88" y="1901817"/>
                <a:ext cx="624979" cy="52591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154911" y="1901816"/>
                <a:ext cx="62497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911" y="1901816"/>
                <a:ext cx="624979" cy="52591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86551" y="1851650"/>
                <a:ext cx="62497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551" y="1851650"/>
                <a:ext cx="624979" cy="52591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17515" y="1806409"/>
                <a:ext cx="62497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515" y="1806409"/>
                <a:ext cx="624979" cy="52591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59461" y="2854685"/>
                <a:ext cx="8308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461" y="2854685"/>
                <a:ext cx="83086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3650" r="-7299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42620" y="3435870"/>
                <a:ext cx="749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20" y="3435870"/>
                <a:ext cx="749436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4065" r="-569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30910" y="3435870"/>
                <a:ext cx="749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910" y="3435870"/>
                <a:ext cx="749436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4065" r="-569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64566" y="3435870"/>
                <a:ext cx="749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566" y="3435870"/>
                <a:ext cx="749436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4065" r="-5691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95530" y="3435870"/>
                <a:ext cx="749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530" y="3435870"/>
                <a:ext cx="749436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4065" r="-5691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единительная линия 32"/>
          <p:cNvCxnSpPr/>
          <p:nvPr/>
        </p:nvCxnSpPr>
        <p:spPr>
          <a:xfrm flipV="1">
            <a:off x="2333451" y="3435872"/>
            <a:ext cx="0" cy="1152158"/>
          </a:xfrm>
          <a:prstGeom prst="line">
            <a:avLst/>
          </a:prstGeom>
          <a:ln w="28575">
            <a:solidFill>
              <a:srgbClr val="A89E64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4606960" y="3435872"/>
            <a:ext cx="0" cy="1152158"/>
          </a:xfrm>
          <a:prstGeom prst="line">
            <a:avLst/>
          </a:prstGeom>
          <a:ln w="28575">
            <a:solidFill>
              <a:srgbClr val="A89E64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948786" y="3435872"/>
            <a:ext cx="0" cy="1152158"/>
          </a:xfrm>
          <a:prstGeom prst="line">
            <a:avLst/>
          </a:prstGeom>
          <a:ln w="28575">
            <a:solidFill>
              <a:srgbClr val="A89E64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63844" y="3918097"/>
                <a:ext cx="62497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44" y="3918097"/>
                <a:ext cx="624979" cy="52591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155367" y="3918096"/>
                <a:ext cx="62497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367" y="3918096"/>
                <a:ext cx="624979" cy="52591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87007" y="3867930"/>
                <a:ext cx="62497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007" y="3867930"/>
                <a:ext cx="624979" cy="525913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617971" y="3822689"/>
                <a:ext cx="62497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971" y="3822689"/>
                <a:ext cx="624979" cy="525913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73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5" grpId="0"/>
      <p:bldP spid="11" grpId="0"/>
      <p:bldP spid="14" grpId="0"/>
      <p:bldP spid="15" grpId="0"/>
      <p:bldP spid="21" grpId="0"/>
      <p:bldP spid="22" grpId="0"/>
      <p:bldP spid="23" grpId="0"/>
      <p:bldP spid="24" grpId="0"/>
      <p:bldP spid="28" grpId="0"/>
      <p:bldP spid="29" grpId="0"/>
      <p:bldP spid="30" grpId="0"/>
      <p:bldP spid="31" grpId="0"/>
      <p:bldP spid="32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6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6637" y="31388"/>
                <a:ext cx="8650726" cy="994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2400" dirty="0" smtClean="0">
                    <a:ea typeface="Open Sans Light" pitchFamily="34" charset="0"/>
                    <a:cs typeface="Open Sans Light" pitchFamily="34" charset="0"/>
                  </a:rPr>
                  <a:t>Из чисел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3;7;0;−2;12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a typeface="Open Sans Light" pitchFamily="34" charset="0"/>
                    <a:cs typeface="Open Sans Light" pitchFamily="34" charset="0"/>
                  </a:rPr>
                  <a:t> </a:t>
                </a:r>
                <a:r>
                  <a:rPr lang="ru-RU" sz="2400" dirty="0" smtClean="0">
                    <a:ea typeface="Open Sans Light" pitchFamily="34" charset="0"/>
                    <a:cs typeface="Open Sans Light" pitchFamily="34" charset="0"/>
                  </a:rPr>
                  <a:t>выберите те, которые н</a:t>
                </a:r>
                <a:r>
                  <a:rPr lang="ru-RU" sz="2400" dirty="0">
                    <a:ea typeface="Open Sans Light" pitchFamily="34" charset="0"/>
                    <a:cs typeface="Open Sans Light" pitchFamily="34" charset="0"/>
                  </a:rPr>
                  <a:t>е</a:t>
                </a:r>
                <a:r>
                  <a:rPr lang="ru-RU" sz="2400" dirty="0" smtClean="0">
                    <a:ea typeface="Open Sans Light" pitchFamily="34" charset="0"/>
                    <a:cs typeface="Open Sans Light" pitchFamily="34" charset="0"/>
                  </a:rPr>
                  <a:t> являются решениями неравенства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2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𝑥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&lt;5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a typeface="Open Sans Light" pitchFamily="34" charset="0"/>
                    <a:cs typeface="Open Sans Light" pitchFamily="34" charset="0"/>
                  </a:rPr>
                  <a:t>.</a:t>
                </a:r>
                <a:endParaRPr lang="ru-RU" sz="2400" dirty="0">
                  <a:solidFill>
                    <a:schemeClr val="tx1"/>
                  </a:solidFill>
                  <a:ea typeface="Open Sans Light" pitchFamily="34" charset="0"/>
                  <a:cs typeface="Open Sans Light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37" y="31388"/>
                <a:ext cx="8650726" cy="994183"/>
              </a:xfrm>
              <a:prstGeom prst="rect">
                <a:avLst/>
              </a:prstGeom>
              <a:blipFill rotWithShape="0">
                <a:blip r:embed="rId3"/>
                <a:stretch>
                  <a:fillRect l="-845" t="-613" r="-1549" b="-92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4123" y="4335565"/>
                <a:ext cx="2958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3;7;12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23" y="4335565"/>
                <a:ext cx="295879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4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93736" y="1302221"/>
                <a:ext cx="9322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&lt;5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36" y="1302221"/>
                <a:ext cx="93224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92794" y="1626338"/>
                <a:ext cx="804003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&lt;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94" y="1626338"/>
                <a:ext cx="804003" cy="61651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94530" y="2243275"/>
                <a:ext cx="980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&lt;2,5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0" y="2243275"/>
                <a:ext cx="98033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56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" grpId="0"/>
      <p:bldP spid="1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6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6637" y="31388"/>
                <a:ext cx="8650726" cy="1059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2400" dirty="0" smtClean="0">
                    <a:ea typeface="Open Sans Light" pitchFamily="34" charset="0"/>
                    <a:cs typeface="Open Sans Light" pitchFamily="34" charset="0"/>
                  </a:rPr>
                  <a:t>При каких значениях переменной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a typeface="Open Sans Light" pitchFamily="34" charset="0"/>
                    <a:cs typeface="Open Sans Light" pitchFamily="34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ea typeface="Open Sans Light" pitchFamily="34" charset="0"/>
                    <a:cs typeface="Open Sans Light" pitchFamily="34" charset="0"/>
                  </a:rPr>
                  <a:t>значение выражения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1000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𝑎</m:t>
                    </m:r>
                  </m:oMath>
                </a14:m>
                <a:r>
                  <a:rPr lang="en-US" sz="2500" dirty="0" smtClean="0">
                    <a:solidFill>
                      <a:schemeClr val="tx1"/>
                    </a:solidFill>
                    <a:ea typeface="Open Sans Light" pitchFamily="34" charset="0"/>
                    <a:cs typeface="Open Sans Light" pitchFamily="34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ea typeface="Open Sans Light" pitchFamily="34" charset="0"/>
                    <a:cs typeface="Open Sans Light" pitchFamily="34" charset="0"/>
                  </a:rPr>
                  <a:t>больше значения выражения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2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𝑎</m:t>
                    </m:r>
                    <m:r>
                      <a:rPr lang="ru-RU" sz="2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?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ea typeface="Open Sans Light" pitchFamily="34" charset="0"/>
                    <a:cs typeface="Open Sans Light" pitchFamily="34" charset="0"/>
                  </a:rPr>
                  <a:t> </a:t>
                </a:r>
                <a:endParaRPr lang="ru-RU" sz="2800" dirty="0">
                  <a:solidFill>
                    <a:schemeClr val="tx1"/>
                  </a:solidFill>
                  <a:ea typeface="Open Sans Light" pitchFamily="34" charset="0"/>
                  <a:cs typeface="Open Sans Light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37" y="31388"/>
                <a:ext cx="8650726" cy="1059136"/>
              </a:xfrm>
              <a:prstGeom prst="rect">
                <a:avLst/>
              </a:prstGeom>
              <a:blipFill rotWithShape="0">
                <a:blip r:embed="rId3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4123" y="4335565"/>
                <a:ext cx="2958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(0;+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23" y="4335565"/>
                <a:ext cx="295879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4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93736" y="1328099"/>
                <a:ext cx="14508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1000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&gt;2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36" y="1328099"/>
                <a:ext cx="145084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92794" y="1747102"/>
                <a:ext cx="18582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1000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𝑎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94" y="1747102"/>
                <a:ext cx="185826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94530" y="2185849"/>
                <a:ext cx="11921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998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&gt;0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0" y="2185849"/>
                <a:ext cx="119218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94530" y="2608220"/>
                <a:ext cx="8074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&gt;0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0" y="2608220"/>
                <a:ext cx="80746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6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" grpId="0"/>
      <p:bldP spid="15" grpId="0"/>
      <p:bldP spid="1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6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6637" y="31388"/>
                <a:ext cx="8650726" cy="105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2400" dirty="0" smtClean="0">
                    <a:ea typeface="Open Sans Light" pitchFamily="34" charset="0"/>
                    <a:cs typeface="Open Sans Light" pitchFamily="34" charset="0"/>
                  </a:rPr>
                  <a:t>Найти наименьшее целое решение неравенства </a:t>
                </a:r>
                <a:endParaRPr lang="en-US" sz="2400" dirty="0" smtClean="0">
                  <a:ea typeface="Open Sans Light" pitchFamily="34" charset="0"/>
                  <a:cs typeface="Open Sans Light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20&lt;5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+6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ea typeface="Open Sans Light" pitchFamily="34" charset="0"/>
                    <a:cs typeface="Open Sans Light" pitchFamily="34" charset="0"/>
                  </a:rPr>
                  <a:t>.</a:t>
                </a:r>
                <a:endParaRPr lang="ru-RU" sz="2800" dirty="0">
                  <a:solidFill>
                    <a:schemeClr val="tx1"/>
                  </a:solidFill>
                  <a:ea typeface="Open Sans Light" pitchFamily="34" charset="0"/>
                  <a:cs typeface="Open Sans Light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37" y="31388"/>
                <a:ext cx="8650726" cy="1052596"/>
              </a:xfrm>
              <a:prstGeom prst="rect">
                <a:avLst/>
              </a:prstGeom>
              <a:blipFill rotWithShape="0">
                <a:blip r:embed="rId3"/>
                <a:stretch>
                  <a:fillRect t="-578" b="-11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4123" y="4335565"/>
                <a:ext cx="2958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23" y="4335565"/>
                <a:ext cx="295879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4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93736" y="1328099"/>
                <a:ext cx="19988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ru-RU" i="1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20&lt;5</m:t>
                      </m:r>
                      <m:r>
                        <a:rPr lang="en-US" i="1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+6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36" y="1328099"/>
                <a:ext cx="199881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92794" y="1747102"/>
                <a:ext cx="19988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−5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&lt;6−20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94" y="1747102"/>
                <a:ext cx="199881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94530" y="2185849"/>
                <a:ext cx="14067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&lt;−14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0" y="2185849"/>
                <a:ext cx="140673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94530" y="2608220"/>
                <a:ext cx="1105367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  <m:t>−14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0" y="2608220"/>
                <a:ext cx="1105367" cy="61093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11869" y="3260707"/>
                <a:ext cx="8040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&gt;7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69" y="3260707"/>
                <a:ext cx="804003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64360" y="2672545"/>
                <a:ext cx="1897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360" y="2672545"/>
                <a:ext cx="189731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6129" r="-12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11274" y="2824527"/>
                <a:ext cx="187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274" y="2824527"/>
                <a:ext cx="187552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5806" r="-2903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4911389" y="2571849"/>
            <a:ext cx="2180961" cy="206721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067930" y="2787780"/>
            <a:ext cx="309643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878050" y="2761902"/>
            <a:ext cx="54000" cy="540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64598" y="2824221"/>
                <a:ext cx="187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98" y="2824221"/>
                <a:ext cx="187552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5806" r="-2903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Овал 22"/>
          <p:cNvSpPr/>
          <p:nvPr/>
        </p:nvSpPr>
        <p:spPr>
          <a:xfrm>
            <a:off x="5531374" y="2761596"/>
            <a:ext cx="54000" cy="54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" grpId="0"/>
      <p:bldP spid="15" grpId="0"/>
      <p:bldP spid="19" grpId="0"/>
      <p:bldP spid="12" grpId="0"/>
      <p:bldP spid="16" grpId="0"/>
      <p:bldP spid="5" grpId="0"/>
      <p:bldP spid="7" grpId="0"/>
      <p:bldP spid="17" grpId="0" animBg="1"/>
      <p:bldP spid="6" grpId="0" animBg="1"/>
      <p:bldP spid="21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6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6637" y="421913"/>
                <a:ext cx="8650726" cy="550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2400" dirty="0" smtClean="0">
                    <a:ea typeface="Open Sans Light" pitchFamily="34" charset="0"/>
                    <a:cs typeface="Open Sans Light" pitchFamily="34" charset="0"/>
                  </a:rPr>
                  <a:t>Решить неравенство </a:t>
                </a:r>
                <a14:m>
                  <m:oMath xmlns:m="http://schemas.openxmlformats.org/officeDocument/2006/math">
                    <m:r>
                      <a:rPr lang="ru-RU" sz="25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4</m:t>
                    </m:r>
                    <m:d>
                      <m:dPr>
                        <m:ctrlPr>
                          <a:rPr lang="ru-RU" sz="2500" b="0" i="1" smtClean="0">
                            <a:latin typeface="Cambria Math" panose="02040503050406030204" pitchFamily="18" charset="0"/>
                            <a:ea typeface="Open Sans Light" pitchFamily="34" charset="0"/>
                            <a:cs typeface="Open Sans Light" pitchFamily="34" charset="0"/>
                          </a:rPr>
                        </m:ctrlPr>
                      </m:dPr>
                      <m:e>
                        <m:r>
                          <a:rPr lang="ru-RU" sz="2500" b="0" i="1" smtClean="0">
                            <a:latin typeface="Cambria Math" panose="02040503050406030204" pitchFamily="18" charset="0"/>
                            <a:ea typeface="Open Sans Light" pitchFamily="34" charset="0"/>
                            <a:cs typeface="Open Sans Light" pitchFamily="34" charset="0"/>
                          </a:rPr>
                          <m:t>1−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Open Sans Light" pitchFamily="34" charset="0"/>
                            <a:cs typeface="Open Sans Light" pitchFamily="34" charset="0"/>
                          </a:rPr>
                          <m:t>𝑥</m:t>
                        </m:r>
                      </m:e>
                    </m:d>
                    <m:r>
                      <a:rPr lang="ru-RU" sz="25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−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3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  <a:ea typeface="Open Sans Light" pitchFamily="34" charset="0"/>
                            <a:cs typeface="Open Sans Light" pitchFamily="34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Open Sans Light" pitchFamily="34" charset="0"/>
                            <a:cs typeface="Open Sans Light" pitchFamily="34" charset="0"/>
                          </a:rPr>
                          <m:t>𝑥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Open Sans Light" pitchFamily="34" charset="0"/>
                            <a:cs typeface="Open Sans Light" pitchFamily="34" charset="0"/>
                          </a:rPr>
                          <m:t>+2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&lt;5</m:t>
                    </m:r>
                  </m:oMath>
                </a14:m>
                <a:r>
                  <a:rPr lang="en-US" sz="2400" dirty="0" smtClean="0">
                    <a:ea typeface="Open Sans Light" pitchFamily="34" charset="0"/>
                    <a:cs typeface="Open Sans Light" pitchFamily="34" charset="0"/>
                  </a:rPr>
                  <a:t>.</a:t>
                </a:r>
                <a:r>
                  <a:rPr lang="ru-RU" sz="2400" dirty="0" smtClean="0">
                    <a:ea typeface="Open Sans Light" pitchFamily="34" charset="0"/>
                    <a:cs typeface="Open Sans Light" pitchFamily="34" charset="0"/>
                  </a:rPr>
                  <a:t> </a:t>
                </a:r>
                <a:endParaRPr lang="ru-RU" sz="2800" dirty="0">
                  <a:solidFill>
                    <a:schemeClr val="tx1"/>
                  </a:solidFill>
                  <a:ea typeface="Open Sans Light" pitchFamily="34" charset="0"/>
                  <a:cs typeface="Open Sans Light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37" y="421913"/>
                <a:ext cx="8650726" cy="550985"/>
              </a:xfrm>
              <a:prstGeom prst="rect">
                <a:avLst/>
              </a:prstGeom>
              <a:blipFill rotWithShape="0">
                <a:blip r:embed="rId3"/>
                <a:stretch>
                  <a:fillRect b="-164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4123" y="4335565"/>
                <a:ext cx="2958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(−1;+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23" y="4335565"/>
                <a:ext cx="295879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4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93736" y="1328099"/>
                <a:ext cx="26577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4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  <m:t>𝑥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3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Open Sans Light" pitchFamily="34" charset="0"/>
                              <a:cs typeface="Open Sans Light" pitchFamily="34" charset="0"/>
                            </a:rPr>
                            <m:t>+2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&lt;5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36" y="1328099"/>
                <a:ext cx="265771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92794" y="1747102"/>
                <a:ext cx="22745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ru-RU" i="1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−6&lt;5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94" y="1747102"/>
                <a:ext cx="227453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94530" y="2185849"/>
                <a:ext cx="15093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−7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−2&lt;5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0" y="2185849"/>
                <a:ext cx="150932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94530" y="2608220"/>
                <a:ext cx="15093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−7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&lt;5+2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0" y="2608220"/>
                <a:ext cx="150932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94835" y="2994528"/>
                <a:ext cx="11053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−7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&lt;7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35" y="2994528"/>
                <a:ext cx="1105367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99025" y="3435870"/>
                <a:ext cx="977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&gt;−1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25" y="3435870"/>
                <a:ext cx="977127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26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" grpId="0"/>
      <p:bldP spid="15" grpId="0"/>
      <p:bldP spid="19" grpId="0"/>
      <p:bldP spid="12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6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6637" y="421913"/>
                <a:ext cx="8650726" cy="543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2400" dirty="0" smtClean="0">
                    <a:ea typeface="Open Sans Light" pitchFamily="34" charset="0"/>
                    <a:cs typeface="Open Sans Light" pitchFamily="34" charset="0"/>
                  </a:rPr>
                  <a:t>Решить неравенство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−3&lt;2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𝑥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+5≤9</m:t>
                    </m:r>
                  </m:oMath>
                </a14:m>
                <a:r>
                  <a:rPr lang="en-US" sz="2400" dirty="0" smtClean="0">
                    <a:ea typeface="Open Sans Light" pitchFamily="34" charset="0"/>
                    <a:cs typeface="Open Sans Light" pitchFamily="34" charset="0"/>
                  </a:rPr>
                  <a:t>.</a:t>
                </a:r>
                <a:r>
                  <a:rPr lang="ru-RU" sz="2400" dirty="0" smtClean="0">
                    <a:ea typeface="Open Sans Light" pitchFamily="34" charset="0"/>
                    <a:cs typeface="Open Sans Light" pitchFamily="34" charset="0"/>
                  </a:rPr>
                  <a:t> </a:t>
                </a:r>
                <a:endParaRPr lang="ru-RU" sz="2800" dirty="0">
                  <a:solidFill>
                    <a:schemeClr val="tx1"/>
                  </a:solidFill>
                  <a:ea typeface="Open Sans Light" pitchFamily="34" charset="0"/>
                  <a:cs typeface="Open Sans Light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37" y="421913"/>
                <a:ext cx="8650726" cy="543354"/>
              </a:xfrm>
              <a:prstGeom prst="rect">
                <a:avLst/>
              </a:prstGeom>
              <a:blipFill rotWithShape="0">
                <a:blip r:embed="rId3"/>
                <a:stretch>
                  <a:fillRect b="-19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4123" y="4335565"/>
                <a:ext cx="2958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(−4;2]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23" y="4335565"/>
                <a:ext cx="295879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4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93736" y="1328099"/>
                <a:ext cx="19389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−3&lt;2</m:t>
                      </m:r>
                      <m:r>
                        <a:rPr lang="en-US" i="1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+5≤9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36" y="1328099"/>
                <a:ext cx="193892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92794" y="1747102"/>
                <a:ext cx="23428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−3−5&lt;2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≤9−5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94" y="1747102"/>
                <a:ext cx="234288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94530" y="2185849"/>
                <a:ext cx="15349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−8&lt;2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 Light" pitchFamily="34" charset="0"/>
                        </a:rPr>
                        <m:t>≤4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0" y="2185849"/>
                <a:ext cx="153497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94530" y="2608220"/>
                <a:ext cx="14067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−4&lt;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 Light" pitchFamily="34" charset="0"/>
                        </a:rPr>
                        <m:t>≤2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0" y="2608220"/>
                <a:ext cx="140673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69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" grpId="0"/>
      <p:bldP spid="15" grpId="0"/>
      <p:bldP spid="1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" y="579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6637" y="174263"/>
                <a:ext cx="8650726" cy="986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2400" dirty="0" smtClean="0">
                    <a:ea typeface="Open Sans Light" pitchFamily="34" charset="0"/>
                    <a:cs typeface="Open Sans Light" pitchFamily="34" charset="0"/>
                  </a:rPr>
                  <a:t>Найти решения неравенства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−</m:t>
                    </m:r>
                    <m:r>
                      <a:rPr lang="ru-RU" sz="25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0,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3&lt;</m:t>
                    </m:r>
                    <m:r>
                      <a:rPr lang="ru-RU" sz="25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0,1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𝑥</m:t>
                    </m:r>
                    <m:r>
                      <a:rPr lang="ru-RU" sz="25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−0,1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&lt;0,1,</m:t>
                    </m:r>
                  </m:oMath>
                </a14:m>
                <a:r>
                  <a:rPr lang="en-US" sz="2400" dirty="0" smtClean="0">
                    <a:ea typeface="Open Sans Light" pitchFamily="34" charset="0"/>
                    <a:cs typeface="Open Sans Light" pitchFamily="34" charset="0"/>
                  </a:rPr>
                  <a:t> </a:t>
                </a:r>
                <a:r>
                  <a:rPr lang="ru-RU" sz="2400" dirty="0" smtClean="0">
                    <a:ea typeface="Open Sans Light" pitchFamily="34" charset="0"/>
                    <a:cs typeface="Open Sans Light" pitchFamily="34" charset="0"/>
                  </a:rPr>
                  <a:t>принадлежащие промежутку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Open Sans Light" pitchFamily="34" charset="0"/>
                        <a:cs typeface="Open Sans Light" pitchFamily="34" charset="0"/>
                      </a:rPr>
                      <m:t>[−5;−1]</m:t>
                    </m:r>
                  </m:oMath>
                </a14:m>
                <a:r>
                  <a:rPr lang="en-US" sz="2400" dirty="0" smtClean="0">
                    <a:ea typeface="Open Sans Light" pitchFamily="34" charset="0"/>
                    <a:cs typeface="Open Sans Light" pitchFamily="34" charset="0"/>
                  </a:rPr>
                  <a:t>.</a:t>
                </a:r>
                <a:r>
                  <a:rPr lang="ru-RU" sz="2400" dirty="0" smtClean="0">
                    <a:ea typeface="Open Sans Light" pitchFamily="34" charset="0"/>
                    <a:cs typeface="Open Sans Light" pitchFamily="34" charset="0"/>
                  </a:rPr>
                  <a:t> </a:t>
                </a:r>
                <a:endParaRPr lang="ru-RU" sz="2800" dirty="0">
                  <a:solidFill>
                    <a:schemeClr val="tx1"/>
                  </a:solidFill>
                  <a:ea typeface="Open Sans Light" pitchFamily="34" charset="0"/>
                  <a:cs typeface="Open Sans Light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37" y="174263"/>
                <a:ext cx="8650726" cy="986552"/>
              </a:xfrm>
              <a:prstGeom prst="rect">
                <a:avLst/>
              </a:prstGeom>
              <a:blipFill rotWithShape="0">
                <a:blip r:embed="rId3"/>
                <a:stretch>
                  <a:fillRect b="-10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4123" y="4335565"/>
                <a:ext cx="2958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(−2;−1]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23" y="4335565"/>
                <a:ext cx="295879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4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93736" y="1328099"/>
                <a:ext cx="26442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−</m:t>
                      </m:r>
                      <m:r>
                        <a:rPr lang="ru-RU" i="1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0,</m:t>
                      </m:r>
                      <m:r>
                        <a:rPr lang="en-US" i="1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3&lt;</m:t>
                      </m:r>
                      <m:r>
                        <a:rPr lang="ru-RU" i="1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0,1</m:t>
                      </m:r>
                      <m:r>
                        <a:rPr lang="en-US" i="1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ru-RU" i="1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−0,1</m:t>
                      </m:r>
                      <m:r>
                        <a:rPr lang="en-US" i="1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&lt;0,1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36" y="1328099"/>
                <a:ext cx="264425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92794" y="1747102"/>
                <a:ext cx="32245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−0,3+0,1&lt;0,1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&lt;0,1+0,1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94" y="1747102"/>
                <a:ext cx="322453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94530" y="2185849"/>
                <a:ext cx="20639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−0,2&lt;0,1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 Light" pitchFamily="34" charset="0"/>
                        </a:rPr>
                        <m:t>&lt;0,2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0" y="2185849"/>
                <a:ext cx="206396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5165503" y="2789105"/>
            <a:ext cx="1296050" cy="184666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pattFill prst="wave">
                <a:fgClr>
                  <a:schemeClr val="lt1"/>
                </a:fgClr>
                <a:bgClr>
                  <a:schemeClr val="bg1"/>
                </a:bgClr>
              </a:patt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94530" y="2608220"/>
                <a:ext cx="14067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−2&lt;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Open Sans Light" pitchFamily="34" charset="0"/>
                          <a:cs typeface="Open Sans Light" pitchFamily="34" charset="0"/>
                        </a:rPr>
                        <m:t>&lt;2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0" y="2608220"/>
                <a:ext cx="140673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329100" y="2598695"/>
            <a:ext cx="1296050" cy="184666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64360" y="2672545"/>
                <a:ext cx="1897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360" y="2672545"/>
                <a:ext cx="189731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6129" r="-12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/>
          <p:nvPr/>
        </p:nvCxnSpPr>
        <p:spPr>
          <a:xfrm>
            <a:off x="4067930" y="2787780"/>
            <a:ext cx="309643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4302100" y="2763232"/>
            <a:ext cx="54000" cy="54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598150" y="2759180"/>
            <a:ext cx="54000" cy="54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84086" y="2537018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086" y="2537018"/>
                <a:ext cx="360676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390" r="-15254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98150" y="2513233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150" y="2513233"/>
                <a:ext cx="360676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695" r="-15254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Овал 22"/>
          <p:cNvSpPr/>
          <p:nvPr/>
        </p:nvSpPr>
        <p:spPr>
          <a:xfrm>
            <a:off x="5141786" y="2757044"/>
            <a:ext cx="54000" cy="540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19756" y="2757044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756" y="2757044"/>
                <a:ext cx="36067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3390" r="-13559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Овал 25"/>
          <p:cNvSpPr/>
          <p:nvPr/>
        </p:nvSpPr>
        <p:spPr>
          <a:xfrm>
            <a:off x="4302100" y="2763232"/>
            <a:ext cx="54000" cy="54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433698" y="2757044"/>
            <a:ext cx="54000" cy="540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53784" y="2754993"/>
                <a:ext cx="1875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784" y="2754993"/>
                <a:ext cx="187551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4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" grpId="0"/>
      <p:bldP spid="15" grpId="0"/>
      <p:bldP spid="19" grpId="0"/>
      <p:bldP spid="30" grpId="0" animBg="1"/>
      <p:bldP spid="12" grpId="0"/>
      <p:bldP spid="4" grpId="0" animBg="1"/>
      <p:bldP spid="14" grpId="0"/>
      <p:bldP spid="3" grpId="0" animBg="1"/>
      <p:bldP spid="17" grpId="0" animBg="1"/>
      <p:bldP spid="5" grpId="0"/>
      <p:bldP spid="20" grpId="0"/>
      <p:bldP spid="23" grpId="0" animBg="1"/>
      <p:bldP spid="24" grpId="0"/>
      <p:bldP spid="26" grpId="0" animBg="1"/>
      <p:bldP spid="28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5963" y="229316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Линейные неравенства с двумя переменными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42685" y="775820"/>
                <a:ext cx="8267928" cy="2349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Линейные </a:t>
                </a:r>
                <a:r>
                  <a:rPr lang="ru-RU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неравенства – это неравенства </a:t>
                </a:r>
                <a:r>
                  <a:rPr lang="ru-RU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вида: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endParaRPr lang="en-US" sz="1100" b="0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ru-R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𝑏𝑦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&lt;с</m:t>
                      </m:r>
                    </m:oMath>
                  </m:oMathPara>
                </a14:m>
                <a:endParaRPr lang="ru-RU" sz="2000" b="0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𝑏𝑦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с</m:t>
                      </m:r>
                    </m:oMath>
                  </m:oMathPara>
                </a14:m>
                <a:endParaRPr lang="ru-RU" sz="2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ru-RU" dirty="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ru-RU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любые числа, причем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ru-RU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ru-RU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ru-RU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ru-RU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неизвестные переменные.</a:t>
                </a:r>
                <a:endParaRPr lang="ru-RU" sz="1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85" y="775820"/>
                <a:ext cx="8267928" cy="2349361"/>
              </a:xfrm>
              <a:prstGeom prst="rect">
                <a:avLst/>
              </a:prstGeom>
              <a:blipFill rotWithShape="0">
                <a:blip r:embed="rId4"/>
                <a:stretch>
                  <a:fillRect l="-664" t="-518" r="-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431801" y="3219840"/>
            <a:ext cx="8278812" cy="1025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Решением неравенства с двумя переменными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называется пара значений этих переменных, обращающая данное неравенство в верное числовое неравенство.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7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6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6637" y="167913"/>
                <a:ext cx="8650726" cy="97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2400" dirty="0">
                    <a:solidFill>
                      <a:schemeClr val="tx2">
                        <a:lumMod val="50000"/>
                      </a:schemeClr>
                    </a:solidFill>
                    <a:cs typeface="Times New Roman" pitchFamily="18" charset="0"/>
                  </a:rPr>
                  <a:t>Изобразить на координатной плоскости множество точек, заданных неравенством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25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25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5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+3</m:t>
                    </m:r>
                  </m:oMath>
                </a14:m>
                <a:r>
                  <a:rPr lang="ru-RU" sz="2400" dirty="0" smtClean="0">
                    <a:solidFill>
                      <a:schemeClr val="tx2">
                        <a:lumMod val="50000"/>
                      </a:schemeClr>
                    </a:solidFill>
                    <a:cs typeface="Times New Roman" pitchFamily="18" charset="0"/>
                  </a:rPr>
                  <a:t>.</a:t>
                </a:r>
                <a:endParaRPr lang="ru-RU" sz="2800" dirty="0">
                  <a:solidFill>
                    <a:schemeClr val="tx1"/>
                  </a:solidFill>
                  <a:ea typeface="Open Sans Light" pitchFamily="34" charset="0"/>
                  <a:cs typeface="Open Sans Light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37" y="167913"/>
                <a:ext cx="8650726" cy="978729"/>
              </a:xfrm>
              <a:prstGeom prst="rect">
                <a:avLst/>
              </a:prstGeom>
              <a:blipFill rotWithShape="0">
                <a:blip r:embed="rId3"/>
                <a:stretch>
                  <a:fillRect t="-625" b="-1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Полилиния 51"/>
          <p:cNvSpPr/>
          <p:nvPr/>
        </p:nvSpPr>
        <p:spPr>
          <a:xfrm>
            <a:off x="4798378" y="1532860"/>
            <a:ext cx="3352800" cy="2851150"/>
          </a:xfrm>
          <a:custGeom>
            <a:avLst/>
            <a:gdLst>
              <a:gd name="connsiteX0" fmla="*/ 0 w 3352800"/>
              <a:gd name="connsiteY0" fmla="*/ 2844800 h 2851150"/>
              <a:gd name="connsiteX1" fmla="*/ 3352800 w 3352800"/>
              <a:gd name="connsiteY1" fmla="*/ 2851150 h 2851150"/>
              <a:gd name="connsiteX2" fmla="*/ 3346450 w 3352800"/>
              <a:gd name="connsiteY2" fmla="*/ 6350 h 2851150"/>
              <a:gd name="connsiteX3" fmla="*/ 2832100 w 3352800"/>
              <a:gd name="connsiteY3" fmla="*/ 0 h 2851150"/>
              <a:gd name="connsiteX4" fmla="*/ 0 w 3352800"/>
              <a:gd name="connsiteY4" fmla="*/ 2844800 h 285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851150">
                <a:moveTo>
                  <a:pt x="0" y="2844800"/>
                </a:moveTo>
                <a:lnTo>
                  <a:pt x="3352800" y="2851150"/>
                </a:lnTo>
                <a:cubicBezTo>
                  <a:pt x="3350683" y="1902883"/>
                  <a:pt x="3348567" y="954617"/>
                  <a:pt x="3346450" y="6350"/>
                </a:cubicBezTo>
                <a:lnTo>
                  <a:pt x="2832100" y="0"/>
                </a:lnTo>
                <a:lnTo>
                  <a:pt x="0" y="2844800"/>
                </a:lnTo>
                <a:close/>
              </a:path>
            </a:pathLst>
          </a:custGeom>
          <a:pattFill prst="wdDnDiag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Picture 2" descr="D:\projects\Математика\Марина Жебина\учебники и ктп\картинки\сет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2" t="12957" r="34548" b="46646"/>
          <a:stretch/>
        </p:blipFill>
        <p:spPr bwMode="auto">
          <a:xfrm>
            <a:off x="4519131" y="1509744"/>
            <a:ext cx="3658868" cy="28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327730" y="1419622"/>
                <a:ext cx="12071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&lt;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+3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30" y="1419622"/>
                <a:ext cx="1207125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327730" y="1779042"/>
                <a:ext cx="2742802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+3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=0: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=0+3=3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(0;3)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=−3: 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=−3+3=0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−3</m:t>
                      </m:r>
                      <m:r>
                        <a:rPr lang="en-US" i="1">
                          <a:latin typeface="Cambria Math"/>
                        </a:rPr>
                        <m:t>;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30" y="1779042"/>
                <a:ext cx="2742802" cy="1477328"/>
              </a:xfrm>
              <a:prstGeom prst="rect">
                <a:avLst/>
              </a:prstGeom>
              <a:blipFill rotWithShape="0">
                <a:blip r:embed="rId7"/>
                <a:stretch>
                  <a:fillRect l="-667" b="-24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990149" y="3399334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9" y="3399334"/>
                <a:ext cx="326371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Прямая соединительная линия 56"/>
          <p:cNvCxnSpPr/>
          <p:nvPr/>
        </p:nvCxnSpPr>
        <p:spPr>
          <a:xfrm flipH="1">
            <a:off x="4778748" y="1539210"/>
            <a:ext cx="2817692" cy="2831858"/>
          </a:xfrm>
          <a:prstGeom prst="line">
            <a:avLst/>
          </a:prstGeom>
          <a:ln>
            <a:solidFill>
              <a:srgbClr val="0033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872659" y="3425361"/>
                <a:ext cx="332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659" y="3425361"/>
                <a:ext cx="332142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Овал 58"/>
          <p:cNvSpPr/>
          <p:nvPr/>
        </p:nvSpPr>
        <p:spPr>
          <a:xfrm>
            <a:off x="6098773" y="3642339"/>
            <a:ext cx="46800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840220" y="1385322"/>
                <a:ext cx="332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220" y="1385322"/>
                <a:ext cx="332142" cy="307777"/>
              </a:xfrm>
              <a:prstGeom prst="rect">
                <a:avLst/>
              </a:prstGeom>
              <a:blipFill rotWithShape="0">
                <a:blip r:embed="rId10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211257" y="3424187"/>
                <a:ext cx="332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257" y="3424187"/>
                <a:ext cx="332142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757079" y="2179596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079" y="2179596"/>
                <a:ext cx="440377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Прямая соединительная линия 62"/>
          <p:cNvCxnSpPr/>
          <p:nvPr/>
        </p:nvCxnSpPr>
        <p:spPr>
          <a:xfrm>
            <a:off x="6787559" y="2399479"/>
            <a:ext cx="0" cy="127905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580098" y="3575088"/>
                <a:ext cx="4149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098" y="3575088"/>
                <a:ext cx="414922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802307" y="2189196"/>
                <a:ext cx="4149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307" y="2189196"/>
                <a:ext cx="414922" cy="307777"/>
              </a:xfrm>
              <a:prstGeom prst="rect">
                <a:avLst/>
              </a:prstGeom>
              <a:blipFill rotWithShape="0">
                <a:blip r:embed="rId1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Прямая соединительная линия 65"/>
          <p:cNvCxnSpPr>
            <a:endCxn id="62" idx="1"/>
          </p:cNvCxnSpPr>
          <p:nvPr/>
        </p:nvCxnSpPr>
        <p:spPr>
          <a:xfrm flipV="1">
            <a:off x="6138778" y="2364262"/>
            <a:ext cx="618301" cy="285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4519131" y="3669963"/>
            <a:ext cx="36685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6124163" y="1486559"/>
            <a:ext cx="0" cy="2912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6098773" y="2997579"/>
            <a:ext cx="45719" cy="45719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5450817" y="3647103"/>
            <a:ext cx="45719" cy="45719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758130" y="233664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327730" y="3232646"/>
                <a:ext cx="1401602" cy="335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+3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30" y="3232646"/>
                <a:ext cx="1401602" cy="335756"/>
              </a:xfrm>
              <a:prstGeom prst="rect">
                <a:avLst/>
              </a:prstGeom>
              <a:blipFill rotWithShape="0">
                <a:blip r:embed="rId1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758553" y="1734288"/>
                <a:ext cx="406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553" y="1734288"/>
                <a:ext cx="406457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Овал 73"/>
          <p:cNvSpPr/>
          <p:nvPr/>
        </p:nvSpPr>
        <p:spPr>
          <a:xfrm>
            <a:off x="6759604" y="189133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6780989" y="1937357"/>
            <a:ext cx="0" cy="176087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6145140" y="1932556"/>
            <a:ext cx="618301" cy="285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790387" y="1785002"/>
                <a:ext cx="4405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𝑲</m:t>
                          </m:r>
                        </m:sub>
                      </m:sSub>
                    </m:oMath>
                  </m:oMathPara>
                </a14:m>
                <a:endParaRPr lang="ru-RU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387" y="1785002"/>
                <a:ext cx="440570" cy="307777"/>
              </a:xfrm>
              <a:prstGeom prst="rect">
                <a:avLst/>
              </a:prstGeom>
              <a:blipFill rotWithShape="0">
                <a:blip r:embed="rId1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327730" y="3532189"/>
                <a:ext cx="14307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+3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30" y="3532189"/>
                <a:ext cx="1430713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759991" y="2390249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991" y="2390249"/>
                <a:ext cx="411523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Овал 79"/>
          <p:cNvSpPr/>
          <p:nvPr/>
        </p:nvSpPr>
        <p:spPr>
          <a:xfrm>
            <a:off x="6761042" y="256504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6782427" y="2593318"/>
            <a:ext cx="0" cy="106052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6146578" y="2579639"/>
            <a:ext cx="618301" cy="285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791825" y="2440963"/>
                <a:ext cx="4405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𝑵</m:t>
                          </m:r>
                        </m:sub>
                      </m:sSub>
                    </m:oMath>
                  </m:oMathPara>
                </a14:m>
                <a:endParaRPr lang="ru-RU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825" y="2440963"/>
                <a:ext cx="440570" cy="307777"/>
              </a:xfrm>
              <a:prstGeom prst="rect">
                <a:avLst/>
              </a:prstGeom>
              <a:blipFill rotWithShape="0">
                <a:blip r:embed="rId20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угольник 83"/>
              <p:cNvSpPr/>
              <p:nvPr/>
            </p:nvSpPr>
            <p:spPr>
              <a:xfrm>
                <a:off x="327730" y="3827487"/>
                <a:ext cx="14307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+3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Прямоуголь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30" y="3827487"/>
                <a:ext cx="1430713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ямоугольник 84"/>
              <p:cNvSpPr/>
              <p:nvPr/>
            </p:nvSpPr>
            <p:spPr>
              <a:xfrm>
                <a:off x="4643948" y="2040646"/>
                <a:ext cx="1207125" cy="369332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+3</m:t>
                      </m:r>
                    </m:oMath>
                  </m:oMathPara>
                </a14:m>
                <a:endParaRPr lang="en-US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85" name="Прямоуголь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948" y="2040646"/>
                <a:ext cx="1207125" cy="369332"/>
              </a:xfrm>
              <a:prstGeom prst="rect">
                <a:avLst/>
              </a:prstGeom>
              <a:blipFill rotWithShape="0">
                <a:blip r:embed="rId22"/>
                <a:stretch>
                  <a:fillRect b="-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6795909" y="3787379"/>
                <a:ext cx="1207125" cy="369332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+3</m:t>
                      </m:r>
                    </m:oMath>
                  </m:oMathPara>
                </a14:m>
                <a:endParaRPr lang="en-US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909" y="3787379"/>
                <a:ext cx="1207125" cy="369332"/>
              </a:xfrm>
              <a:prstGeom prst="rect">
                <a:avLst/>
              </a:prstGeom>
              <a:blipFill rotWithShape="0">
                <a:blip r:embed="rId23"/>
                <a:stretch>
                  <a:fillRect b="-655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9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"/>
                            </p:stCondLst>
                            <p:childTnLst>
                              <p:par>
                                <p:cTn id="1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50"/>
                            </p:stCondLst>
                            <p:childTnLst>
                              <p:par>
                                <p:cTn id="1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2" grpId="0" animBg="1"/>
      <p:bldP spid="54" grpId="0"/>
      <p:bldP spid="56" grpId="0"/>
      <p:bldP spid="58" grpId="0"/>
      <p:bldP spid="59" grpId="0" animBg="1"/>
      <p:bldP spid="60" grpId="0"/>
      <p:bldP spid="61" grpId="0"/>
      <p:bldP spid="62" grpId="0"/>
      <p:bldP spid="62" grpId="1"/>
      <p:bldP spid="64" grpId="0"/>
      <p:bldP spid="64" grpId="1"/>
      <p:bldP spid="65" grpId="0"/>
      <p:bldP spid="65" grpId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/>
      <p:bldP spid="73" grpId="0"/>
      <p:bldP spid="73" grpId="1"/>
      <p:bldP spid="74" grpId="0" animBg="1"/>
      <p:bldP spid="74" grpId="1" animBg="1"/>
      <p:bldP spid="77" grpId="0"/>
      <p:bldP spid="77" grpId="1"/>
      <p:bldP spid="78" grpId="0"/>
      <p:bldP spid="79" grpId="0"/>
      <p:bldP spid="79" grpId="1"/>
      <p:bldP spid="80" grpId="0" animBg="1"/>
      <p:bldP spid="80" grpId="1" animBg="1"/>
      <p:bldP spid="83" grpId="0"/>
      <p:bldP spid="83" grpId="1"/>
      <p:bldP spid="84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5963" y="229316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Линейные неравенства 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967850"/>
            <a:ext cx="256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480" y="970640"/>
            <a:ext cx="256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6033" y="954049"/>
            <a:ext cx="256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580" y="2878112"/>
            <a:ext cx="256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8092" y="2874466"/>
            <a:ext cx="256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70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800" y="220690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Неравенства</a:t>
            </a:r>
            <a:endParaRPr lang="ru-RU" sz="280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80000" y="4802400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431800" y="693729"/>
            <a:ext cx="8278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+mj-lt"/>
              </a:rPr>
              <a:t>Числовым неравенством называется символическая запись, в которой два числа или числовых выражений связаны одним из знаков сравнения.</a:t>
            </a:r>
            <a:endParaRPr lang="en-US" smtClean="0">
              <a:latin typeface="+mj-lt"/>
            </a:endParaRPr>
          </a:p>
          <a:p>
            <a:r>
              <a:rPr lang="ru-RU" smtClean="0">
                <a:latin typeface="+mj-lt"/>
              </a:rPr>
              <a:t>  </a:t>
            </a:r>
            <a:endParaRPr lang="ru-RU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1800" y="1599967"/>
                <a:ext cx="8278813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7356475" algn="l"/>
                    <a:tab pos="7445375" algn="l"/>
                  </a:tabLst>
                </a:pPr>
                <a:r>
                  <a:rPr lang="en-US" b="0" dirty="0" smtClean="0">
                    <a:solidFill>
                      <a:srgbClr val="FF0000"/>
                    </a:solidFill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  <a:latin typeface="+mj-lt"/>
                  </a:rPr>
                  <a:t>  </a:t>
                </a:r>
              </a:p>
              <a:p>
                <a:pPr>
                  <a:tabLst>
                    <a:tab pos="7356475" algn="l"/>
                    <a:tab pos="7445375" algn="l"/>
                  </a:tabLst>
                </a:pPr>
                <a:r>
                  <a:rPr lang="ru-RU" sz="1000" dirty="0" smtClean="0">
                    <a:solidFill>
                      <a:srgbClr val="FF0000"/>
                    </a:solidFill>
                    <a:latin typeface="+mj-lt"/>
                  </a:rPr>
                  <a:t>                                                                                                                                                              </a:t>
                </a:r>
                <a:r>
                  <a:rPr lang="en-US" dirty="0" smtClean="0">
                    <a:solidFill>
                      <a:srgbClr val="FF0000"/>
                    </a:solidFill>
                    <a:latin typeface="+mj-lt"/>
                  </a:rPr>
                  <a:t>                               </a:t>
                </a:r>
                <a:endParaRPr lang="ru-RU" dirty="0" smtClean="0">
                  <a:solidFill>
                    <a:srgbClr val="FF0000"/>
                  </a:solidFill>
                  <a:latin typeface="+mj-lt"/>
                </a:endParaRPr>
              </a:p>
              <a:p>
                <a:pPr>
                  <a:tabLst>
                    <a:tab pos="7356475" algn="l"/>
                    <a:tab pos="7445375" algn="l"/>
                  </a:tabLst>
                </a:pPr>
                <a:r>
                  <a:rPr lang="en-US" dirty="0" smtClean="0">
                    <a:solidFill>
                      <a:srgbClr val="FF0000"/>
                    </a:solidFill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lang="ru-RU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 smtClean="0">
                  <a:solidFill>
                    <a:srgbClr val="FF0000"/>
                  </a:solidFill>
                  <a:latin typeface="+mj-lt"/>
                </a:endParaRPr>
              </a:p>
              <a:p>
                <a:pPr>
                  <a:tabLst>
                    <a:tab pos="7356475" algn="l"/>
                    <a:tab pos="7445375" algn="l"/>
                  </a:tabLst>
                </a:pPr>
                <a:endParaRPr lang="en-US" sz="140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tabLst>
                    <a:tab pos="7356475" algn="l"/>
                    <a:tab pos="7445375" algn="l"/>
                  </a:tabLst>
                </a:pPr>
                <a:r>
                  <a:rPr lang="en-US" dirty="0" smtClean="0">
                    <a:solidFill>
                      <a:srgbClr val="FF0000"/>
                    </a:solidFill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tabLst>
                    <a:tab pos="7356475" algn="l"/>
                    <a:tab pos="7445375" algn="l"/>
                  </a:tabLst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ru-RU" dirty="0" smtClean="0">
                    <a:latin typeface="+mj-lt"/>
                  </a:rPr>
                  <a:t>  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599967"/>
                <a:ext cx="8278813" cy="19697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/>
          <p:nvPr/>
        </p:nvCxnSpPr>
        <p:spPr>
          <a:xfrm>
            <a:off x="4787900" y="1788951"/>
            <a:ext cx="201615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96363" y="2322350"/>
            <a:ext cx="201615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79433" y="2768243"/>
            <a:ext cx="201615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264567" y="1771025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995266" y="1767824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688160" y="2299437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75166" y="2750118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984667" y="2746927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87036" y="1788754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036" y="1788754"/>
                <a:ext cx="19319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5625" r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47297" y="1797499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297" y="1797499"/>
                <a:ext cx="19319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9032" r="-25806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07880" y="2312450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880" y="2312450"/>
                <a:ext cx="19319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5625" r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11244" y="2028026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244" y="2028026"/>
                <a:ext cx="19319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8125" r="-21875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41396" y="2817261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396" y="2817261"/>
                <a:ext cx="193194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6129" r="-161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96569" y="2822571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69" y="2822571"/>
                <a:ext cx="193194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8125" r="-21875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31800" y="3178581"/>
                <a:ext cx="77379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7356475" algn="l"/>
                    <a:tab pos="74453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tabLst>
                    <a:tab pos="7356475" algn="l"/>
                    <a:tab pos="74453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3178581"/>
                <a:ext cx="773790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авая фигурная скобка 27"/>
          <p:cNvSpPr/>
          <p:nvPr/>
        </p:nvSpPr>
        <p:spPr>
          <a:xfrm>
            <a:off x="1133580" y="3249711"/>
            <a:ext cx="72010" cy="504070"/>
          </a:xfrm>
          <a:prstGeom prst="rightBrace">
            <a:avLst>
              <a:gd name="adj1" fmla="val 7402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169585" y="3317080"/>
            <a:ext cx="309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− </a:t>
            </a:r>
            <a:r>
              <a:rPr lang="ru-RU" dirty="0" smtClean="0">
                <a:latin typeface="+mj-lt"/>
              </a:rPr>
              <a:t>строгие неравенства</a:t>
            </a:r>
            <a:endParaRPr lang="ru-RU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4761878" y="3167944"/>
                <a:ext cx="77379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7356475" algn="l"/>
                    <a:tab pos="74453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tabLst>
                    <a:tab pos="7356475" algn="l"/>
                    <a:tab pos="74453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878" y="3167944"/>
                <a:ext cx="773790" cy="6463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авая фигурная скобка 30"/>
          <p:cNvSpPr/>
          <p:nvPr/>
        </p:nvSpPr>
        <p:spPr>
          <a:xfrm>
            <a:off x="5463658" y="3239074"/>
            <a:ext cx="72010" cy="504070"/>
          </a:xfrm>
          <a:prstGeom prst="rightBrace">
            <a:avLst>
              <a:gd name="adj1" fmla="val 7402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499662" y="3306443"/>
            <a:ext cx="32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− </a:t>
            </a:r>
            <a:r>
              <a:rPr lang="ru-RU" dirty="0" smtClean="0">
                <a:latin typeface="+mj-lt"/>
              </a:rPr>
              <a:t>нестрогие неравенства</a:t>
            </a:r>
            <a:endParaRPr lang="ru-RU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09743" y="3931430"/>
                <a:ext cx="10391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743" y="3931430"/>
                <a:ext cx="1039131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339" r="-117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316477" y="3933290"/>
                <a:ext cx="10391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477" y="3933290"/>
                <a:ext cx="1039131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339" r="-1170" b="-10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91600" y="3937907"/>
                <a:ext cx="10391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600" y="3937907"/>
                <a:ext cx="1039131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353" r="-1765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416271" y="3927993"/>
                <a:ext cx="10391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271" y="3927993"/>
                <a:ext cx="1039131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353" r="-1765" b="-10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авая фигурная скобка 40"/>
          <p:cNvSpPr/>
          <p:nvPr/>
        </p:nvSpPr>
        <p:spPr>
          <a:xfrm rot="5400000" flipV="1">
            <a:off x="4503614" y="1485243"/>
            <a:ext cx="144305" cy="5724770"/>
          </a:xfrm>
          <a:prstGeom prst="rightBrace">
            <a:avLst>
              <a:gd name="adj1" fmla="val 3048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161842" y="4337297"/>
            <a:ext cx="280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+mj-lt"/>
              </a:rPr>
              <a:t>двойные неравенства</a:t>
            </a:r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49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6" grpId="0" animBg="1"/>
      <p:bldP spid="17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  <p:bldP spid="35" grpId="0"/>
      <p:bldP spid="36" grpId="0"/>
      <p:bldP spid="39" grpId="0"/>
      <p:bldP spid="41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800" y="220690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Неравенства</a:t>
            </a:r>
            <a:endParaRPr lang="ru-RU" sz="280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431799" y="742131"/>
                <a:ext cx="8278813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+mj-lt"/>
                  </a:rPr>
                  <a:t>Неравенства вида:</a:t>
                </a:r>
              </a:p>
              <a:p>
                <a:pPr>
                  <a:tabLst>
                    <a:tab pos="7356475" algn="l"/>
                    <a:tab pos="74453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)&lt;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tabLst>
                    <a:tab pos="7356475" algn="l"/>
                    <a:tab pos="74453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)&gt;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tabLst>
                    <a:tab pos="7356475" algn="l"/>
                    <a:tab pos="74453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)≤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tabLst>
                    <a:tab pos="7356475" algn="l"/>
                    <a:tab pos="74453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ru-RU" dirty="0">
                    <a:latin typeface="+mj-lt"/>
                  </a:rPr>
                  <a:t>где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–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>
                    <a:latin typeface="+mj-lt"/>
                  </a:rPr>
                  <a:t>линейные функции, называются неравенствами с одной переменной. </a:t>
                </a: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742131"/>
                <a:ext cx="8278813" cy="2031325"/>
              </a:xfrm>
              <a:prstGeom prst="rect">
                <a:avLst/>
              </a:prstGeom>
              <a:blipFill rotWithShape="0">
                <a:blip r:embed="rId4"/>
                <a:stretch>
                  <a:fillRect l="-663" t="-1802" b="-39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31799" y="2942470"/>
            <a:ext cx="8278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+mj-lt"/>
              </a:rPr>
              <a:t>Решением</a:t>
            </a:r>
            <a:r>
              <a:rPr lang="ru-RU">
                <a:latin typeface="+mj-lt"/>
              </a:rPr>
              <a:t> неравенства с одной переменной называется такое значение переменной, при подстановке которого неравенство обращается в верное числовое неравенство.</a:t>
            </a:r>
          </a:p>
          <a:p>
            <a:endParaRPr lang="ru-RU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1324" y="4033356"/>
            <a:ext cx="8278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+mj-lt"/>
              </a:rPr>
              <a:t>Решить неравенство</a:t>
            </a:r>
            <a:r>
              <a:rPr lang="ru-RU">
                <a:latin typeface="+mj-lt"/>
              </a:rPr>
              <a:t> – значит найти все его решения или доказать, что решений нет.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5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800" y="220690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Неравенства</a:t>
            </a:r>
            <a:endParaRPr lang="ru-RU" sz="280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31800" y="915520"/>
            <a:ext cx="8278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+mj-lt"/>
              </a:rPr>
              <a:t>Равносильными</a:t>
            </a:r>
            <a:r>
              <a:rPr lang="ru-RU">
                <a:latin typeface="+mj-lt"/>
              </a:rPr>
              <a:t> называются неравенства, множества решений которых совпадают.</a:t>
            </a:r>
          </a:p>
          <a:p>
            <a:endParaRPr lang="ru-RU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800" y="1760590"/>
            <a:ext cx="827881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Равносильными неравенства получаются, если: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п</a:t>
            </a:r>
            <a:r>
              <a:rPr lang="ru-RU" dirty="0" smtClean="0">
                <a:latin typeface="+mj-lt"/>
              </a:rPr>
              <a:t>еренести </a:t>
            </a:r>
            <a:r>
              <a:rPr lang="ru-RU" dirty="0">
                <a:latin typeface="+mj-lt"/>
              </a:rPr>
              <a:t>с противоположным знаком слагаемое из одной части неравенства в </a:t>
            </a:r>
            <a:r>
              <a:rPr lang="ru-RU" dirty="0" smtClean="0">
                <a:latin typeface="+mj-lt"/>
              </a:rPr>
              <a:t>другую;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умножить </a:t>
            </a:r>
            <a:r>
              <a:rPr lang="ru-RU" dirty="0">
                <a:latin typeface="+mj-lt"/>
              </a:rPr>
              <a:t>или разделить обе части неравенства на одно и то же положительное </a:t>
            </a:r>
            <a:r>
              <a:rPr lang="ru-RU" dirty="0" smtClean="0">
                <a:latin typeface="+mj-lt"/>
              </a:rPr>
              <a:t>число;</a:t>
            </a:r>
            <a:endParaRPr lang="ru-RU" dirty="0">
              <a:latin typeface="+mj-lt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умножить </a:t>
            </a:r>
            <a:r>
              <a:rPr lang="ru-RU" dirty="0">
                <a:latin typeface="+mj-lt"/>
              </a:rPr>
              <a:t>или разделить обе части неравенства на одно и то же отрицательное число, изменив при этом знак неравенства на противоположный</a:t>
            </a:r>
            <a:r>
              <a:rPr lang="ru-RU" dirty="0" smtClean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712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800" y="220690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Свойства числовых неравенств:</a:t>
            </a:r>
            <a:endParaRPr lang="ru-RU" sz="280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1800" y="843510"/>
                <a:ext cx="8278813" cy="3747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0" dirty="0" smtClean="0"/>
                  <a:t>1.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i="1" dirty="0">
                    <a:latin typeface="+mj-lt"/>
                  </a:rPr>
                  <a:t>.</a:t>
                </a:r>
              </a:p>
              <a:p>
                <a:r>
                  <a:rPr lang="ru-RU" b="0" dirty="0" smtClean="0">
                    <a:latin typeface="+mj-lt"/>
                  </a:rPr>
                  <a:t>2.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:r>
                  <a:rPr lang="ru-RU" dirty="0" smtClean="0">
                    <a:latin typeface="+mj-lt"/>
                  </a:rPr>
                  <a:t>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>
                    <a:latin typeface="+mj-lt"/>
                  </a:rPr>
                  <a:t>.</a:t>
                </a:r>
              </a:p>
              <a:p>
                <a:r>
                  <a:rPr lang="en-US" dirty="0" smtClean="0">
                    <a:latin typeface="+mj-lt"/>
                  </a:rPr>
                  <a:t>3.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>
                    <a:latin typeface="+mj-lt"/>
                  </a:rPr>
                  <a:t>.</a:t>
                </a:r>
              </a:p>
              <a:p>
                <a:r>
                  <a:rPr lang="en-US" dirty="0" smtClean="0">
                    <a:latin typeface="+mj-lt"/>
                  </a:rPr>
                  <a:t>4.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>
                    <a:latin typeface="+mj-lt"/>
                  </a:rPr>
                  <a:t>.</a:t>
                </a:r>
              </a:p>
              <a:p>
                <a:r>
                  <a:rPr lang="en-US" dirty="0" smtClean="0">
                    <a:latin typeface="+mj-lt"/>
                  </a:rPr>
                  <a:t>5.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:r>
                  <a:rPr lang="ru-RU" dirty="0" smtClean="0">
                    <a:latin typeface="+mj-lt"/>
                  </a:rPr>
                  <a:t>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>
                    <a:latin typeface="+mj-lt"/>
                  </a:rPr>
                  <a:t>.</a:t>
                </a:r>
              </a:p>
              <a:p>
                <a:r>
                  <a:rPr lang="en-US" dirty="0" smtClean="0">
                    <a:latin typeface="+mj-lt"/>
                  </a:rPr>
                  <a:t>6. </a:t>
                </a:r>
                <a:r>
                  <a:rPr lang="ru-RU" sz="1600" dirty="0" smtClean="0">
                    <a:latin typeface="+mj-lt"/>
                  </a:rPr>
                  <a:t>Если обе части неравенства умножить или разделить на положительное число, то знак неравенства сохраняется.</a:t>
                </a:r>
                <a:endParaRPr lang="en-US" sz="1600" dirty="0" smtClean="0">
                  <a:latin typeface="+mj-lt"/>
                </a:endParaRPr>
              </a:p>
              <a:p>
                <a:r>
                  <a:rPr lang="en-US" dirty="0" smtClean="0">
                    <a:latin typeface="+mj-lt"/>
                  </a:rPr>
                  <a:t>7. </a:t>
                </a:r>
                <a:r>
                  <a:rPr lang="ru-RU" sz="1600" dirty="0" smtClean="0">
                    <a:latin typeface="+mj-lt"/>
                  </a:rPr>
                  <a:t>Если обе части неравенства умножить или разделить на отрицательное число, то знак неравенства поменяется на противоположный.</a:t>
                </a:r>
                <a:endParaRPr lang="en-US" dirty="0" smtClean="0">
                  <a:latin typeface="+mj-lt"/>
                </a:endParaRPr>
              </a:p>
              <a:p>
                <a:r>
                  <a:rPr lang="en-US" dirty="0" smtClean="0">
                    <a:latin typeface="+mj-lt"/>
                  </a:rPr>
                  <a:t>8.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:r>
                  <a:rPr lang="ru-RU" dirty="0" smtClean="0">
                    <a:latin typeface="+mj-lt"/>
                  </a:rPr>
                  <a:t>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 dirty="0" smtClean="0">
                    <a:latin typeface="+mj-lt"/>
                  </a:rPr>
                  <a:t>.</a:t>
                </a:r>
              </a:p>
              <a:p>
                <a:r>
                  <a:rPr lang="en-US" dirty="0" smtClean="0">
                    <a:latin typeface="+mj-lt"/>
                  </a:rPr>
                  <a:t>9.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&gt;0⇔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 smtClean="0">
                    <a:latin typeface="+mj-lt"/>
                  </a:rPr>
                  <a:t>.</a:t>
                </a:r>
              </a:p>
              <a:p>
                <a:r>
                  <a:rPr lang="en-US" dirty="0" smtClean="0">
                    <a:latin typeface="+mj-lt"/>
                  </a:rPr>
                  <a:t>10.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:r>
                  <a:rPr lang="ru-RU" dirty="0" smtClean="0">
                    <a:latin typeface="+mj-lt"/>
                  </a:rPr>
                  <a:t>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>
                    <a:latin typeface="+mj-lt"/>
                  </a:rPr>
                  <a:t>.</a:t>
                </a:r>
                <a:endParaRPr lang="ru-RU" dirty="0">
                  <a:latin typeface="+mj-lt"/>
                </a:endParaRPr>
              </a:p>
              <a:p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843510"/>
                <a:ext cx="8278813" cy="3747373"/>
              </a:xfrm>
              <a:prstGeom prst="rect">
                <a:avLst/>
              </a:prstGeom>
              <a:blipFill rotWithShape="0">
                <a:blip r:embed="rId4"/>
                <a:stretch>
                  <a:fillRect l="-663" t="-9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9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800" y="220690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Доказательство неравенств</a:t>
            </a:r>
            <a:endParaRPr lang="ru-RU" sz="280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431800" y="767310"/>
            <a:ext cx="8278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+mj-lt"/>
              </a:rPr>
              <a:t>Неравенство </a:t>
            </a:r>
            <a:r>
              <a:rPr lang="ru-RU">
                <a:latin typeface="+mj-lt"/>
              </a:rPr>
              <a:t>с переменными может при одних значениях переменных быть верным, при других – нет. </a:t>
            </a:r>
            <a:endParaRPr lang="ru-RU" smtClean="0">
              <a:latin typeface="+mj-lt"/>
            </a:endParaRPr>
          </a:p>
          <a:p>
            <a:endParaRPr lang="ru-RU" smtClean="0">
              <a:solidFill>
                <a:srgbClr val="FF0000"/>
              </a:solidFill>
              <a:latin typeface="+mj-lt"/>
            </a:endParaRPr>
          </a:p>
          <a:p>
            <a:r>
              <a:rPr lang="ru-RU" smtClean="0">
                <a:latin typeface="+mj-lt"/>
              </a:rPr>
              <a:t>Доказать </a:t>
            </a:r>
            <a:r>
              <a:rPr lang="ru-RU">
                <a:latin typeface="+mj-lt"/>
              </a:rPr>
              <a:t>неравенство</a:t>
            </a:r>
            <a:r>
              <a:rPr lang="ru-RU">
                <a:solidFill>
                  <a:srgbClr val="FF0000"/>
                </a:solidFill>
                <a:latin typeface="+mj-lt"/>
              </a:rPr>
              <a:t> </a:t>
            </a:r>
            <a:r>
              <a:rPr lang="ru-RU">
                <a:latin typeface="+mj-lt"/>
              </a:rPr>
              <a:t>– значит, доказать, что оно имеет место при всех допустимых значениях переменных.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1800" y="2355720"/>
                <a:ext cx="8278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Выберите верное утверждение: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:r>
                  <a:rPr lang="ru-RU" dirty="0" smtClean="0">
                    <a:latin typeface="+mj-lt"/>
                  </a:rPr>
                  <a:t>или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>
                    <a:latin typeface="+mj-lt"/>
                  </a:rPr>
                  <a:t>, </a:t>
                </a:r>
                <a:r>
                  <a:rPr lang="ru-RU" dirty="0">
                    <a:latin typeface="+mj-lt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−0,2</m:t>
                    </m:r>
                  </m:oMath>
                </a14:m>
                <a:r>
                  <a:rPr lang="en-US" dirty="0" smtClean="0">
                    <a:latin typeface="+mj-lt"/>
                  </a:rPr>
                  <a:t>.</a:t>
                </a:r>
                <a:r>
                  <a:rPr lang="ru-RU" dirty="0" smtClean="0">
                    <a:latin typeface="+mj-lt"/>
                  </a:rPr>
                  <a:t> 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355720"/>
                <a:ext cx="827881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63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1909763" y="2283710"/>
            <a:ext cx="5324475" cy="0"/>
          </a:xfrm>
          <a:prstGeom prst="line">
            <a:avLst/>
          </a:prstGeom>
          <a:ln w="28575">
            <a:solidFill>
              <a:srgbClr val="A89E64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35548" y="2712389"/>
                <a:ext cx="13896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−0,2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48" y="2712389"/>
                <a:ext cx="138961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37383" y="3037309"/>
                <a:ext cx="19923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−0,2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83" y="3037309"/>
                <a:ext cx="199234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38550" y="3381112"/>
                <a:ext cx="8093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50" y="3381112"/>
                <a:ext cx="80932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090303" y="3386257"/>
                <a:ext cx="1073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303" y="3386257"/>
                <a:ext cx="107382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5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0044" y="229316"/>
            <a:ext cx="838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Линейные неравенства с одной переменной</a:t>
            </a:r>
            <a:endParaRPr lang="ru-RU" sz="280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42685" y="915520"/>
                <a:ext cx="8267928" cy="2384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Линейные </a:t>
                </a:r>
                <a:r>
                  <a:rPr lang="ru-RU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неравенства – это неравенства </a:t>
                </a:r>
                <a:r>
                  <a:rPr lang="ru-RU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вида: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sz="20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sz="20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sz="20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endParaRPr lang="ru-RU" sz="90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ru-RU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ru-RU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любые числа, причем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ru-RU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неизвестная переменная.</a:t>
                </a:r>
                <a:endParaRPr lang="ru-RU" sz="14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85" y="915520"/>
                <a:ext cx="8267928" cy="2384755"/>
              </a:xfrm>
              <a:prstGeom prst="rect">
                <a:avLst/>
              </a:prstGeom>
              <a:blipFill rotWithShape="0">
                <a:blip r:embed="rId4"/>
                <a:stretch>
                  <a:fillRect l="-664" t="-512" r="-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31801" y="3304552"/>
                <a:ext cx="8278812" cy="1102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Особенностью линейных неравенств является то, что в таких неравенствах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присутствует только в первой степени, нет деления на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0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не стоит под знаком корня.</a:t>
                </a:r>
                <a:endParaRPr lang="ru-RU" sz="14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1" y="3304552"/>
                <a:ext cx="8278812" cy="1102353"/>
              </a:xfrm>
              <a:prstGeom prst="rect">
                <a:avLst/>
              </a:prstGeom>
              <a:blipFill rotWithShape="0">
                <a:blip r:embed="rId5"/>
                <a:stretch>
                  <a:fillRect l="-663" t="-1105" r="-589" b="-55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7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0044" y="229316"/>
            <a:ext cx="838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Числовые промежутки</a:t>
            </a:r>
            <a:endParaRPr lang="ru-RU" sz="280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1918622"/>
                  </p:ext>
                </p:extLst>
              </p:nvPr>
            </p:nvGraphicFramePr>
            <p:xfrm>
              <a:off x="1382713" y="760868"/>
              <a:ext cx="6372510" cy="39754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09387"/>
                    <a:gridCol w="2463123"/>
                  </a:tblGrid>
                  <a:tr h="248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rPr>
                            <a:t>Числовые промежутки</a:t>
                          </a:r>
                          <a:endParaRPr lang="ru-RU" sz="18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rPr>
                            <a:t>Определяющие</a:t>
                          </a:r>
                          <a:r>
                            <a:rPr lang="ru-RU" sz="1800" b="1" baseline="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rPr>
                            <a:t> их неравенства</a:t>
                          </a:r>
                          <a:endParaRPr lang="ru-RU" sz="18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399709">
                    <a:tc>
                      <a:txBody>
                        <a:bodyPr/>
                        <a:lstStyle/>
                        <a:p>
                          <a:pPr marL="361950" indent="0" algn="l"/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+mn-lt"/>
                            </a:rPr>
                            <a:t>        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ru-RU" sz="180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03320">
                    <a:tc>
                      <a:txBody>
                        <a:bodyPr/>
                        <a:lstStyle/>
                        <a:p>
                          <a:pPr marL="361950" indent="0" algn="l"/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+mn-lt"/>
                            </a:rPr>
                            <a:t>        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ru-RU" sz="180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75330">
                    <a:tc>
                      <a:txBody>
                        <a:bodyPr/>
                        <a:lstStyle/>
                        <a:p>
                          <a:pPr marL="0" indent="355600" algn="l"/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+mn-lt"/>
                            </a:rPr>
                            <a:t>        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ru-RU" sz="180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60050">
                    <a:tc>
                      <a:txBody>
                        <a:bodyPr/>
                        <a:lstStyle/>
                        <a:p>
                          <a:pPr marL="0" indent="355600" algn="l"/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+mn-lt"/>
                            </a:rPr>
                            <a:t>        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ru-RU" sz="180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60050">
                    <a:tc>
                      <a:txBody>
                        <a:bodyPr/>
                        <a:lstStyle/>
                        <a:p>
                          <a:pPr marL="0" indent="355600" algn="l"/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;+∞)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+mn-lt"/>
                            </a:rPr>
                            <a:t>        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ru-RU" sz="180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60050">
                    <a:tc>
                      <a:txBody>
                        <a:bodyPr/>
                        <a:lstStyle/>
                        <a:p>
                          <a:pPr marL="0" indent="355600" algn="l"/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;+∞)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+mn-lt"/>
                            </a:rPr>
                            <a:t>        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ru-RU" sz="180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60050">
                    <a:tc>
                      <a:txBody>
                        <a:bodyPr/>
                        <a:lstStyle/>
                        <a:p>
                          <a:pPr marL="0" indent="355600" algn="l"/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+mn-lt"/>
                            </a:rPr>
                            <a:t>        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ru-RU" sz="180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60050">
                    <a:tc>
                      <a:txBody>
                        <a:bodyPr/>
                        <a:lstStyle/>
                        <a:p>
                          <a:pPr marL="0" indent="355600" algn="l"/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+mn-lt"/>
                            </a:rPr>
                            <a:t>        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ru-RU" sz="180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60050">
                    <a:tc>
                      <a:txBody>
                        <a:bodyPr/>
                        <a:lstStyle/>
                        <a:p>
                          <a:pPr marL="0" indent="355600" algn="l"/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;+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+mn-lt"/>
                            </a:rPr>
                            <a:t>        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&lt;+∞</m:t>
                                </m:r>
                              </m:oMath>
                            </m:oMathPara>
                          </a14:m>
                          <a:endParaRPr lang="ru-RU" sz="180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1918622"/>
                  </p:ext>
                </p:extLst>
              </p:nvPr>
            </p:nvGraphicFramePr>
            <p:xfrm>
              <a:off x="1382713" y="760868"/>
              <a:ext cx="6372510" cy="39754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09387"/>
                    <a:gridCol w="2463123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rPr>
                            <a:t>Числовые промежутки</a:t>
                          </a:r>
                          <a:endParaRPr lang="ru-RU" sz="18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rPr>
                            <a:t>Определяющие</a:t>
                          </a:r>
                          <a:r>
                            <a:rPr lang="ru-RU" sz="1800" b="1" baseline="0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rPr>
                            <a:t> их неравенства</a:t>
                          </a:r>
                          <a:endParaRPr lang="ru-RU" sz="18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39970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56" t="-166667" r="-63396" b="-74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58765" t="-166667" r="-494" b="-742424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56" t="-293333" r="-63396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58765" t="-293333" r="-494" b="-716667"/>
                          </a:stretch>
                        </a:blipFill>
                      </a:tcPr>
                    </a:tc>
                  </a:tr>
                  <a:tr h="37533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56" t="-380645" r="-63396" b="-5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58765" t="-380645" r="-494" b="-593548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56" t="-496667" r="-63396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58765" t="-496667" r="-494" b="-51333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56" t="-596667" r="-63396" b="-4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58765" t="-596667" r="-494" b="-41333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56" t="-696667" r="-63396" b="-3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58765" t="-696667" r="-494" b="-31333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56" t="-796667" r="-63396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58765" t="-796667" r="-494" b="-21333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56" t="-896667" r="-63396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58765" t="-896667" r="-494" b="-11333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56" t="-996667" r="-63396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58765" t="-996667" r="-494" b="-13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3" name="Прямая со стрелкой 2"/>
          <p:cNvCxnSpPr/>
          <p:nvPr/>
        </p:nvCxnSpPr>
        <p:spPr>
          <a:xfrm>
            <a:off x="3275820" y="1586794"/>
            <a:ext cx="165623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633107" y="1448739"/>
            <a:ext cx="848883" cy="12334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06374" y="1561234"/>
            <a:ext cx="54000" cy="540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52085" y="1556466"/>
            <a:ext cx="54000" cy="540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16734" y="1540070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734" y="1540070"/>
                <a:ext cx="19319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5625" r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88620" y="1565696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620" y="1565696"/>
                <a:ext cx="19319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8125" r="-21875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/>
          <p:nvPr/>
        </p:nvCxnSpPr>
        <p:spPr>
          <a:xfrm>
            <a:off x="3275820" y="1964174"/>
            <a:ext cx="165623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633107" y="1826119"/>
            <a:ext cx="848883" cy="12334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615107" y="1945759"/>
            <a:ext cx="36000" cy="3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454466" y="1936227"/>
            <a:ext cx="54000" cy="540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18510" y="1928085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510" y="1928085"/>
                <a:ext cx="19319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5625" r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85393" y="1940101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393" y="1940101"/>
                <a:ext cx="193194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8125" r="-21875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/>
          <p:cNvCxnSpPr/>
          <p:nvPr/>
        </p:nvCxnSpPr>
        <p:spPr>
          <a:xfrm>
            <a:off x="3275820" y="2336034"/>
            <a:ext cx="165623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633107" y="2197979"/>
            <a:ext cx="848883" cy="12334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607964" y="2310476"/>
            <a:ext cx="54000" cy="540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463990" y="2317611"/>
            <a:ext cx="36000" cy="3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16734" y="2289231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734" y="2289231"/>
                <a:ext cx="193194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5625" r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79229" y="2311819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229" y="2311819"/>
                <a:ext cx="19319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8125" r="-21875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/>
          <p:cNvCxnSpPr/>
          <p:nvPr/>
        </p:nvCxnSpPr>
        <p:spPr>
          <a:xfrm>
            <a:off x="3275820" y="2703704"/>
            <a:ext cx="165623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633107" y="2565649"/>
            <a:ext cx="848883" cy="12334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615107" y="2685289"/>
            <a:ext cx="36000" cy="3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463990" y="2685281"/>
            <a:ext cx="36000" cy="3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18510" y="2661781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510" y="2661781"/>
                <a:ext cx="193194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5625" r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386724" y="2677661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724" y="2677661"/>
                <a:ext cx="193194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 стрелкой 36"/>
          <p:cNvCxnSpPr/>
          <p:nvPr/>
        </p:nvCxnSpPr>
        <p:spPr>
          <a:xfrm>
            <a:off x="3275820" y="3063754"/>
            <a:ext cx="165623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633107" y="2925699"/>
            <a:ext cx="1226933" cy="12334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605583" y="3038196"/>
            <a:ext cx="54000" cy="540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21636" y="3021451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636" y="3021451"/>
                <a:ext cx="193194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6129" r="-161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 стрелкой 42"/>
          <p:cNvCxnSpPr/>
          <p:nvPr/>
        </p:nvCxnSpPr>
        <p:spPr>
          <a:xfrm>
            <a:off x="3275820" y="3429905"/>
            <a:ext cx="165623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3633107" y="3291850"/>
            <a:ext cx="1226933" cy="12334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615107" y="3411490"/>
            <a:ext cx="36000" cy="3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517954" y="3385141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954" y="3385141"/>
                <a:ext cx="193194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5625" r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Прямая со стрелкой 48"/>
          <p:cNvCxnSpPr/>
          <p:nvPr/>
        </p:nvCxnSpPr>
        <p:spPr>
          <a:xfrm>
            <a:off x="3275820" y="3799094"/>
            <a:ext cx="165623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3275821" y="3661039"/>
            <a:ext cx="1206170" cy="12334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452085" y="3768766"/>
            <a:ext cx="54000" cy="540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92407" y="3779062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407" y="3779062"/>
                <a:ext cx="193194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9032" r="-25806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 стрелкой 54"/>
          <p:cNvCxnSpPr/>
          <p:nvPr/>
        </p:nvCxnSpPr>
        <p:spPr>
          <a:xfrm>
            <a:off x="3275820" y="4162574"/>
            <a:ext cx="165623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275821" y="4024519"/>
            <a:ext cx="1206169" cy="12334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463990" y="4144151"/>
            <a:ext cx="36000" cy="3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380374" y="4140976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374" y="4140976"/>
                <a:ext cx="193194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Прямая со стрелкой 60"/>
          <p:cNvCxnSpPr/>
          <p:nvPr/>
        </p:nvCxnSpPr>
        <p:spPr>
          <a:xfrm>
            <a:off x="3275820" y="4530244"/>
            <a:ext cx="165623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3275821" y="4392189"/>
            <a:ext cx="1584219" cy="12334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304594" y="4515004"/>
            <a:ext cx="17741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mtClean="0"/>
              <a:t>вся числовая прямая</a:t>
            </a:r>
            <a:endParaRPr lang="ru-RU" sz="1000"/>
          </a:p>
        </p:txBody>
      </p:sp>
    </p:spTree>
    <p:extLst>
      <p:ext uri="{BB962C8B-B14F-4D97-AF65-F5344CB8AC3E}">
        <p14:creationId xmlns:p14="http://schemas.microsoft.com/office/powerpoint/2010/main" val="376499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4" grpId="0" animBg="1"/>
      <p:bldP spid="14" grpId="0" animBg="1"/>
      <p:bldP spid="8" grpId="0"/>
      <p:bldP spid="16" grpId="0"/>
      <p:bldP spid="20" grpId="0" animBg="1"/>
      <p:bldP spid="21" grpId="0" animBg="1"/>
      <p:bldP spid="22" grpId="0" animBg="1"/>
      <p:bldP spid="23" grpId="0"/>
      <p:bldP spid="24" grpId="0"/>
      <p:bldP spid="26" grpId="0" animBg="1"/>
      <p:bldP spid="27" grpId="0" animBg="1"/>
      <p:bldP spid="28" grpId="0" animBg="1"/>
      <p:bldP spid="29" grpId="0"/>
      <p:bldP spid="30" grpId="0"/>
      <p:bldP spid="32" grpId="0" animBg="1"/>
      <p:bldP spid="33" grpId="0" animBg="1"/>
      <p:bldP spid="34" grpId="0" animBg="1"/>
      <p:bldP spid="35" grpId="0"/>
      <p:bldP spid="36" grpId="0"/>
      <p:bldP spid="38" grpId="0" animBg="1"/>
      <p:bldP spid="39" grpId="0" animBg="1"/>
      <p:bldP spid="41" grpId="0"/>
      <p:bldP spid="44" grpId="0" animBg="1"/>
      <p:bldP spid="45" grpId="0" animBg="1"/>
      <p:bldP spid="47" grpId="0"/>
      <p:bldP spid="50" grpId="0" animBg="1"/>
      <p:bldP spid="52" grpId="0" animBg="1"/>
      <p:bldP spid="54" grpId="0"/>
      <p:bldP spid="56" grpId="0" animBg="1"/>
      <p:bldP spid="58" grpId="0" animBg="1"/>
      <p:bldP spid="60" grpId="0"/>
      <p:bldP spid="62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6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8" name="Прямая со стрелкой 17"/>
          <p:cNvCxnSpPr/>
          <p:nvPr/>
        </p:nvCxnSpPr>
        <p:spPr>
          <a:xfrm>
            <a:off x="971500" y="1731574"/>
            <a:ext cx="165623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328787" y="1603044"/>
            <a:ext cx="848883" cy="12334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01263" y="1703635"/>
            <a:ext cx="54000" cy="540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147765" y="1703627"/>
            <a:ext cx="54000" cy="540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68009" y="1712533"/>
                <a:ext cx="537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−3,2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09" y="1712533"/>
                <a:ext cx="53700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273" r="-909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90843" y="1717761"/>
                <a:ext cx="3638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3,2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843" y="1717761"/>
                <a:ext cx="36388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5254" r="-15254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/>
          <p:cNvCxnSpPr/>
          <p:nvPr/>
        </p:nvCxnSpPr>
        <p:spPr>
          <a:xfrm>
            <a:off x="3646540" y="1745860"/>
            <a:ext cx="165623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003827" y="1617330"/>
            <a:ext cx="848883" cy="12334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985827" y="1727445"/>
            <a:ext cx="36000" cy="3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822805" y="1717913"/>
            <a:ext cx="54000" cy="540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33973" y="1735898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973" y="1735898"/>
                <a:ext cx="360676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390" r="-13559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37851" y="1730627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851" y="1730627"/>
                <a:ext cx="19319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25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/>
          <p:cNvCxnSpPr/>
          <p:nvPr/>
        </p:nvCxnSpPr>
        <p:spPr>
          <a:xfrm>
            <a:off x="6660290" y="1740525"/>
            <a:ext cx="165623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017577" y="1611995"/>
            <a:ext cx="848883" cy="12334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987672" y="1714967"/>
            <a:ext cx="54000" cy="540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848460" y="1722102"/>
            <a:ext cx="36000" cy="3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931190" y="1742964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190" y="1742964"/>
                <a:ext cx="19319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5000" r="-25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706547" y="1740121"/>
                <a:ext cx="3157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547" y="1740121"/>
                <a:ext cx="315792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5385" r="-1730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 стрелкой 36"/>
          <p:cNvCxnSpPr/>
          <p:nvPr/>
        </p:nvCxnSpPr>
        <p:spPr>
          <a:xfrm>
            <a:off x="971500" y="3113664"/>
            <a:ext cx="165623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328787" y="2985134"/>
            <a:ext cx="848883" cy="12334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310787" y="3095249"/>
            <a:ext cx="36000" cy="3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159670" y="3095241"/>
            <a:ext cx="36000" cy="3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230858" y="3095552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58" y="3095552"/>
                <a:ext cx="193194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8125" r="-2187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082404" y="3094764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404" y="3094764"/>
                <a:ext cx="19319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9032" r="-2903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 стрелкой 42"/>
          <p:cNvCxnSpPr/>
          <p:nvPr/>
        </p:nvCxnSpPr>
        <p:spPr>
          <a:xfrm>
            <a:off x="3635870" y="3099190"/>
            <a:ext cx="165623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3993157" y="2970660"/>
            <a:ext cx="1226933" cy="12334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968014" y="3076013"/>
            <a:ext cx="54000" cy="540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901455" y="3081157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455" y="3081157"/>
                <a:ext cx="193194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5000" r="-25000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 стрелкой 46"/>
          <p:cNvCxnSpPr/>
          <p:nvPr/>
        </p:nvCxnSpPr>
        <p:spPr>
          <a:xfrm>
            <a:off x="6635905" y="3070615"/>
            <a:ext cx="165623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635905" y="2942085"/>
            <a:ext cx="1226933" cy="12334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844838" y="3051708"/>
            <a:ext cx="36000" cy="3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607782" y="3068356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782" y="3068356"/>
                <a:ext cx="36067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3390" r="-13559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431799" y="227802"/>
            <a:ext cx="8278813" cy="91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>
                <a:ea typeface="Calibri" panose="020F0502020204030204" pitchFamily="34" charset="0"/>
                <a:cs typeface="Times New Roman" panose="02020603050405020304" pitchFamily="18" charset="0"/>
              </a:rPr>
              <a:t>Записать двойным неравенством множество чисел, изображенное на рисунках.</a:t>
            </a:r>
            <a:endParaRPr lang="ru-RU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4920" y="2145600"/>
                <a:ext cx="15747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3,2&lt;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&lt;3,2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20" y="2145600"/>
                <a:ext cx="1574726" cy="276999"/>
              </a:xfrm>
              <a:prstGeom prst="rect">
                <a:avLst/>
              </a:prstGeom>
              <a:blipFill rotWithShape="0">
                <a:blip r:embed="rId14"/>
                <a:stretch>
                  <a:fillRect r="-3089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729184" y="2151500"/>
                <a:ext cx="12220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&lt;4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184" y="2151500"/>
                <a:ext cx="1222065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500" r="-4000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928335" y="2151500"/>
                <a:ext cx="11771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≤20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335" y="2151500"/>
                <a:ext cx="1177182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4145" r="-4145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208228" y="3515491"/>
                <a:ext cx="10489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228" y="3515491"/>
                <a:ext cx="1048940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4070" r="-4651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811100" y="3515491"/>
                <a:ext cx="12893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100" y="3515491"/>
                <a:ext cx="1289392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3302" r="-188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719658" y="3512070"/>
                <a:ext cx="14625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≤−7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658" y="3512070"/>
                <a:ext cx="1462516" cy="276999"/>
              </a:xfrm>
              <a:prstGeom prst="rect">
                <a:avLst/>
              </a:prstGeom>
              <a:blipFill rotWithShape="0">
                <a:blip r:embed="rId19"/>
                <a:stretch>
                  <a:fillRect r="-3333" b="-10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5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/>
      <p:bldP spid="24" grpId="0"/>
      <p:bldP spid="26" grpId="0" animBg="1"/>
      <p:bldP spid="27" grpId="0" animBg="1"/>
      <p:bldP spid="28" grpId="0" animBg="1"/>
      <p:bldP spid="29" grpId="0"/>
      <p:bldP spid="30" grpId="0"/>
      <p:bldP spid="32" grpId="0" animBg="1"/>
      <p:bldP spid="33" grpId="0" animBg="1"/>
      <p:bldP spid="34" grpId="0" animBg="1"/>
      <p:bldP spid="35" grpId="0"/>
      <p:bldP spid="36" grpId="0"/>
      <p:bldP spid="38" grpId="0" animBg="1"/>
      <p:bldP spid="39" grpId="0" animBg="1"/>
      <p:bldP spid="40" grpId="0" animBg="1"/>
      <p:bldP spid="41" grpId="0"/>
      <p:bldP spid="42" grpId="0"/>
      <p:bldP spid="44" grpId="0" animBg="1"/>
      <p:bldP spid="45" grpId="0" animBg="1"/>
      <p:bldP spid="46" grpId="0"/>
      <p:bldP spid="48" grpId="0" animBg="1"/>
      <p:bldP spid="49" grpId="0" animBg="1"/>
      <p:bldP spid="50" grpId="0"/>
      <p:bldP spid="2" grpId="0"/>
      <p:bldP spid="3" grpId="0"/>
      <p:bldP spid="63" grpId="0"/>
      <p:bldP spid="64" grpId="0"/>
      <p:bldP spid="65" grpId="0"/>
      <p:bldP spid="66" grpId="0"/>
      <p:bldP spid="6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3887</TotalTime>
  <Words>1147</Words>
  <Application>Microsoft Office PowerPoint</Application>
  <PresentationFormat>Экран (16:9)</PresentationFormat>
  <Paragraphs>223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Wingdings</vt:lpstr>
      <vt:lpstr>Arial</vt:lpstr>
      <vt:lpstr>Roboto Slab</vt:lpstr>
      <vt:lpstr>Times New Roman</vt:lpstr>
      <vt:lpstr>Cambria Math</vt:lpstr>
      <vt:lpstr>Calibri</vt:lpstr>
      <vt:lpstr>Open Sans</vt:lpstr>
      <vt:lpstr>Open Sans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390</cp:revision>
  <dcterms:created xsi:type="dcterms:W3CDTF">2015-06-19T09:09:41Z</dcterms:created>
  <dcterms:modified xsi:type="dcterms:W3CDTF">2015-07-30T09:14:33Z</dcterms:modified>
</cp:coreProperties>
</file>