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3" r:id="rId2"/>
    <p:sldId id="355" r:id="rId3"/>
    <p:sldId id="356" r:id="rId4"/>
    <p:sldId id="325" r:id="rId5"/>
    <p:sldId id="357" r:id="rId6"/>
    <p:sldId id="301" r:id="rId7"/>
    <p:sldId id="326" r:id="rId8"/>
    <p:sldId id="352" r:id="rId9"/>
    <p:sldId id="358" r:id="rId10"/>
    <p:sldId id="359" r:id="rId11"/>
    <p:sldId id="340" r:id="rId12"/>
  </p:sldIdLst>
  <p:sldSz cx="9144000" cy="5143500" type="screen16x9"/>
  <p:notesSz cx="6858000" cy="9144000"/>
  <p:embeddedFontLst>
    <p:embeddedFont>
      <p:font typeface="Roboto Slab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Open Sans" panose="020B0604020202020204" charset="0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DE9DD"/>
    <a:srgbClr val="DDD9C3"/>
    <a:srgbClr val="E4E0CD"/>
    <a:srgbClr val="F5F5F5"/>
    <a:srgbClr val="877D4B"/>
    <a:srgbClr val="F0EEE4"/>
    <a:srgbClr val="FF0000"/>
    <a:srgbClr val="F2F2F2"/>
    <a:srgbClr val="EBE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5501" autoAdjust="0"/>
  </p:normalViewPr>
  <p:slideViewPr>
    <p:cSldViewPr snapToObjects="1" showGuides="1">
      <p:cViewPr>
        <p:scale>
          <a:sx n="75" d="100"/>
          <a:sy n="75" d="100"/>
        </p:scale>
        <p:origin x="1614" y="678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E690-DCE6-41F8-AC5A-8DAC2C60E75B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A495-EE26-4AC4-A26E-095B2A3B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6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9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3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1816790"/>
            <a:ext cx="7196254" cy="222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Решение квадратных неравенств с помощью </a:t>
            </a:r>
            <a:endParaRPr lang="ru-RU" sz="3200" dirty="0" smtClean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квадратичной 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функции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799" y="389829"/>
                <a:ext cx="8278813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+9≤0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89829"/>
                <a:ext cx="8278813" cy="517065"/>
              </a:xfrm>
              <a:prstGeom prst="rect">
                <a:avLst/>
              </a:prstGeom>
              <a:blipFill rotWithShape="0">
                <a:blip r:embed="rId5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6158" y="1769113"/>
                <a:ext cx="1855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+9=0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8" y="1769113"/>
                <a:ext cx="185531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5922" y="1444914"/>
                <a:ext cx="5279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=1&gt;0−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ветви параболы направлены вверх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2" y="1444914"/>
                <a:ext cx="52797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55" t="-28889" r="-1848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39" y="2177019"/>
                <a:ext cx="3328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9" y="2177019"/>
                <a:ext cx="33280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66" t="-2174" r="-54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5080355" y="3435870"/>
            <a:ext cx="35329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04939" y="3417500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939" y="3417500"/>
                <a:ext cx="19492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>
            <a:off x="6022875" y="2014456"/>
            <a:ext cx="1346502" cy="1403045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709" y="2495723"/>
                <a:ext cx="20178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9" y="2495723"/>
                <a:ext cx="2017860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02836" y="3417501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36" y="3417501"/>
                <a:ext cx="19492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1875" r="-9375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4" grpId="0"/>
      <p:bldP spid="5" grpId="0"/>
      <p:bldP spid="14" grpId="0"/>
      <p:bldP spid="15" grpId="0" animBg="1"/>
      <p:bldP spid="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Решение квадратных неравенств с помощью квадратичной функции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81" y="1183423"/>
            <a:ext cx="35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186" y="1185082"/>
            <a:ext cx="35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036" y="2768101"/>
            <a:ext cx="35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Квадратные неравенства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6992" y="921519"/>
                <a:ext cx="3718647" cy="4431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3600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  <a:p>
                <a:endParaRPr lang="ru-RU" sz="3600" b="0" dirty="0" smtClean="0">
                  <a:solidFill>
                    <a:srgbClr val="FF0000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92" y="921519"/>
                <a:ext cx="3718647" cy="4431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9244" y="3333738"/>
                <a:ext cx="4135107" cy="1337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>
                    <a:latin typeface="+mj-lt"/>
                  </a:rPr>
                  <a:t>переменная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(неизвестная)</a:t>
                </a:r>
                <a:endParaRPr lang="en-US" sz="2000" dirty="0" smtClean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действительные числа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44" y="3333738"/>
                <a:ext cx="4135107" cy="1337930"/>
              </a:xfrm>
              <a:prstGeom prst="rect">
                <a:avLst/>
              </a:prstGeom>
              <a:blipFill rotWithShape="0">
                <a:blip r:embed="rId5"/>
                <a:stretch>
                  <a:fillRect l="-1475" t="-3653" r="-3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8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Методы решения квадратных неравенств: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31800" y="1347580"/>
            <a:ext cx="7046801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Графический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32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Аналитический (метод интервалов)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10" y="915520"/>
            <a:ext cx="1800250" cy="1152160"/>
          </a:xfrm>
          <a:prstGeom prst="rect">
            <a:avLst/>
          </a:prstGeom>
          <a:solidFill>
            <a:srgbClr val="ED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118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42370"/>
              </p:ext>
            </p:extLst>
          </p:nvPr>
        </p:nvGraphicFramePr>
        <p:xfrm>
          <a:off x="449053" y="428414"/>
          <a:ext cx="8239463" cy="429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400"/>
                <a:gridCol w="2487689"/>
                <a:gridCol w="2448340"/>
                <a:gridCol w="2443034"/>
              </a:tblGrid>
              <a:tr h="87784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14807">
                <a:tc>
                  <a:txBody>
                    <a:bodyPr/>
                    <a:lstStyle/>
                    <a:p>
                      <a:pPr marL="0" indent="0" algn="l"/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702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393" y="2055396"/>
                <a:ext cx="8484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3" y="2055396"/>
                <a:ext cx="84848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3489" y="3777060"/>
                <a:ext cx="8484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9" y="3777060"/>
                <a:ext cx="8484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127036" y="644732"/>
                <a:ext cx="8797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36" y="644732"/>
                <a:ext cx="8797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43490" y="644732"/>
                <a:ext cx="8797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90" y="644732"/>
                <a:ext cx="8797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013683" y="633104"/>
                <a:ext cx="8797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83" y="633104"/>
                <a:ext cx="8797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1576633" y="2495226"/>
            <a:ext cx="20764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99302" y="2470860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02" y="2470860"/>
                <a:ext cx="19492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олилиния 24"/>
          <p:cNvSpPr/>
          <p:nvPr/>
        </p:nvSpPr>
        <p:spPr>
          <a:xfrm>
            <a:off x="2140449" y="2031157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16656" y="2436424"/>
                <a:ext cx="2902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56" y="2436424"/>
                <a:ext cx="29024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333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65327" y="2436424"/>
                <a:ext cx="295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27" y="2436424"/>
                <a:ext cx="29571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333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978668" y="2495226"/>
            <a:ext cx="20882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11310" y="2462234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10" y="2462234"/>
                <a:ext cx="19492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95752" y="2441393"/>
                <a:ext cx="8346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752" y="2441393"/>
                <a:ext cx="8346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90" r="-73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>
            <a:off x="6455475" y="2485650"/>
            <a:ext cx="2085701" cy="73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01007" y="2456023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07" y="2456023"/>
                <a:ext cx="19492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олилиния 41"/>
          <p:cNvSpPr/>
          <p:nvPr/>
        </p:nvSpPr>
        <p:spPr>
          <a:xfrm>
            <a:off x="4680139" y="1719814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037521" y="1580862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564832" y="3419537"/>
            <a:ext cx="20764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87501" y="3386545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01" y="3386545"/>
                <a:ext cx="19492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олилиния 47"/>
          <p:cNvSpPr/>
          <p:nvPr/>
        </p:nvSpPr>
        <p:spPr>
          <a:xfrm flipV="1">
            <a:off x="2128648" y="3217234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14144" y="3360735"/>
                <a:ext cx="2902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44" y="3360735"/>
                <a:ext cx="29024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8333" r="-625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06254" y="3360735"/>
                <a:ext cx="295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54" y="3360735"/>
                <a:ext cx="2957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8163" r="-612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/>
          <p:cNvCxnSpPr/>
          <p:nvPr/>
        </p:nvCxnSpPr>
        <p:spPr>
          <a:xfrm>
            <a:off x="3966867" y="3442397"/>
            <a:ext cx="20882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99509" y="3418031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09" y="3418031"/>
                <a:ext cx="19492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83951" y="3118950"/>
                <a:ext cx="8346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951" y="3118950"/>
                <a:ext cx="83464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90" r="-73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6443674" y="3429444"/>
            <a:ext cx="2085701" cy="73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389206" y="3408443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206" y="3408443"/>
                <a:ext cx="194927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олилиния 55"/>
          <p:cNvSpPr/>
          <p:nvPr/>
        </p:nvSpPr>
        <p:spPr>
          <a:xfrm flipV="1">
            <a:off x="4668338" y="3447514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 flipV="1">
            <a:off x="7034345" y="3577284"/>
            <a:ext cx="821061" cy="76583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23" grpId="0"/>
      <p:bldP spid="25" grpId="0" animBg="1"/>
      <p:bldP spid="26" grpId="0"/>
      <p:bldP spid="28" grpId="0"/>
      <p:bldP spid="30" grpId="0"/>
      <p:bldP spid="32" grpId="0"/>
      <p:bldP spid="35" grpId="0"/>
      <p:bldP spid="42" grpId="0" animBg="1"/>
      <p:bldP spid="45" grpId="0" animBg="1"/>
      <p:bldP spid="47" grpId="0"/>
      <p:bldP spid="48" grpId="0" animBg="1"/>
      <p:bldP spid="49" grpId="0"/>
      <p:bldP spid="50" grpId="0"/>
      <p:bldP spid="52" grpId="0"/>
      <p:bldP spid="53" grpId="0"/>
      <p:bldP spid="55" grpId="0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349873"/>
                  </p:ext>
                </p:extLst>
              </p:nvPr>
            </p:nvGraphicFramePr>
            <p:xfrm>
              <a:off x="251400" y="186883"/>
              <a:ext cx="8641201" cy="4653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485"/>
                    <a:gridCol w="676458"/>
                    <a:gridCol w="1202592"/>
                    <a:gridCol w="1474545"/>
                    <a:gridCol w="1549707"/>
                    <a:gridCol w="1549707"/>
                    <a:gridCol w="1549707"/>
                  </a:tblGrid>
                  <a:tr h="4926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ru-RU"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ru-RU"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Графическая</a:t>
                          </a:r>
                          <a:r>
                            <a:rPr lang="ru-RU" sz="1000" b="1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 иллюстрация</a:t>
                          </a:r>
                          <a:endParaRPr lang="ru-RU" sz="10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1300" b="1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 b="1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300" b="1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𝒃𝒙</m:t>
                                </m:r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3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3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𝒃𝒙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𝒃𝒙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1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EEECE1">
                                            <a:lumMod val="2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𝒃𝒙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US" sz="1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EECE1">
                                        <a:lumMod val="2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61950" indent="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+mn-lt"/>
                            </a:rPr>
                            <a:t> </a:t>
                          </a:r>
                          <a:r>
                            <a:rPr lang="ru-RU" sz="1200" dirty="0" smtClean="0">
                              <a:latin typeface="+mn-lt"/>
                            </a:rPr>
                            <a:t>любое</a:t>
                          </a:r>
                          <a:r>
                            <a:rPr lang="ru-RU" sz="1200" baseline="0" dirty="0" smtClean="0">
                              <a:latin typeface="+mn-lt"/>
                            </a:rPr>
                            <a:t> число</a:t>
                          </a:r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dirty="0" smtClean="0">
                              <a:latin typeface="+mn-lt"/>
                            </a:rPr>
                            <a:t>нет решений</a:t>
                          </a:r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61950" indent="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ru-RU" sz="1200" dirty="0" smtClean="0">
                              <a:latin typeface="+mn-lt"/>
                            </a:rPr>
                            <a:t>нет</a:t>
                          </a:r>
                          <a:r>
                            <a:rPr lang="ru-RU" sz="1200" baseline="0" dirty="0" smtClean="0">
                              <a:latin typeface="+mn-lt"/>
                            </a:rPr>
                            <a:t> решений</a:t>
                          </a:r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кроме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ru-RU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кроме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ru-RU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любое число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5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ru-RU" sz="11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1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1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)∪(</m:t>
                                </m:r>
                                <m:sSub>
                                  <m:sSubPr>
                                    <m:ctrlP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1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1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;+∞)</m:t>
                                </m:r>
                              </m:oMath>
                            </m:oMathPara>
                          </a14:m>
                          <a:endParaRPr lang="ru-RU" sz="115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∞</m:t>
                                    </m:r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∪[</m:t>
                                </m:r>
                                <m:sSub>
                                  <m:sSubPr>
                                    <m:ctrlP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;+∞)</m:t>
                                </m:r>
                              </m:oMath>
                            </m:oMathPara>
                          </a14:m>
                          <a:endParaRPr kumimoji="0" lang="ru-RU" sz="11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0" lang="ru-RU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13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0" lang="ru-RU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(−</m:t>
                                </m:r>
                                <m:r>
                                  <a:rPr kumimoji="0" lang="ru-RU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∞</m:t>
                                </m:r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)∪(</m:t>
                                </m:r>
                                <m:sSub>
                                  <m:sSubPr>
                                    <m:ctrlP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;+∞)</m:t>
                                </m:r>
                              </m:oMath>
                            </m:oMathPara>
                          </a14:m>
                          <a:endParaRPr kumimoji="0" lang="ru-RU" sz="11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ru-RU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∞</m:t>
                                    </m:r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115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∪[</m:t>
                                </m:r>
                                <m:sSub>
                                  <m:sSubPr>
                                    <m:ctrlP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11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1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;+∞)</m:t>
                                </m:r>
                              </m:oMath>
                            </m:oMathPara>
                          </a14:m>
                          <a:endParaRPr kumimoji="0" lang="ru-RU" sz="11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349873"/>
                  </p:ext>
                </p:extLst>
              </p:nvPr>
            </p:nvGraphicFramePr>
            <p:xfrm>
              <a:off x="251400" y="186883"/>
              <a:ext cx="8641201" cy="4653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485"/>
                    <a:gridCol w="676458"/>
                    <a:gridCol w="1202592"/>
                    <a:gridCol w="1474545"/>
                    <a:gridCol w="1549707"/>
                    <a:gridCol w="1549707"/>
                    <a:gridCol w="1549707"/>
                  </a:tblGrid>
                  <a:tr h="4926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1235" r="-1252381" b="-8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1235" r="-1084685" b="-8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Графическая</a:t>
                          </a:r>
                          <a:r>
                            <a:rPr lang="ru-RU" sz="1000" b="1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 иллюстрация</a:t>
                          </a:r>
                          <a:endParaRPr lang="ru-RU" sz="10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1074" t="-1235" r="-316116" b="-8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1235" r="-201181" b="-8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6863" t="-1235" r="-100392" b="-8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1235" r="-787" b="-846914"/>
                          </a:stretch>
                        </a:blip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78095" r="-1252381" b="-5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78095" r="-1084685" b="-5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0" indent="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1074" t="-78095" r="-316116" b="-5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78095" r="-201181" b="-5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dirty="0" smtClean="0">
                              <a:latin typeface="+mn-lt"/>
                            </a:rPr>
                            <a:t>нет решений</a:t>
                          </a:r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178095" r="-1252381" b="-4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178095" r="-1084685" b="-4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0" indent="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ru-RU" sz="1200" dirty="0" smtClean="0">
                              <a:latin typeface="+mn-lt"/>
                            </a:rPr>
                            <a:t>нет</a:t>
                          </a:r>
                          <a:r>
                            <a:rPr lang="ru-RU" sz="1200" baseline="0" dirty="0" smtClean="0">
                              <a:latin typeface="+mn-lt"/>
                            </a:rPr>
                            <a:t> решений</a:t>
                          </a:r>
                          <a:endParaRPr lang="ru-RU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6863" t="-178095" r="-100392" b="-4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178095" r="-787" b="-453333"/>
                          </a:stretch>
                        </a:blipFill>
                      </a:tcPr>
                    </a:tc>
                  </a:tr>
                  <a:tr h="8044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221212" r="-1252381" b="-2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221212" r="-1084685" b="-2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1074" t="-221212" r="-316116" b="-2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221212" r="-201181" b="-2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221212" r="-787" b="-260606"/>
                          </a:stretch>
                        </a:blipFill>
                      </a:tcPr>
                    </a:tc>
                  </a:tr>
                  <a:tr h="8044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321212" r="-1252381" b="-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321212" r="-1084685" b="-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нет решений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321212" r="-201181" b="-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6863" t="-321212" r="-100392" b="-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321212" r="-787" b="-160606"/>
                          </a:stretch>
                        </a:blip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529524" r="-1252381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529524" r="-1084685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1074" t="-529524" r="-316116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529524" r="-201181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6863" t="-529524" r="-100392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529524" r="-787" b="-101905"/>
                          </a:stretch>
                        </a:blipFill>
                      </a:tcPr>
                    </a:tc>
                  </a:tr>
                  <a:tr h="6380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2" t="-629524" r="-1252381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5495" t="-629524" r="-108468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355600" algn="l"/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1074" t="-629524" r="-31611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8268" t="-629524" r="-201181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6863" t="-629524" r="-10039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58661" t="-629524" r="-787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842" y="724611"/>
            <a:ext cx="1085182" cy="563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503" y="1394093"/>
            <a:ext cx="1083600" cy="493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516" y="2037123"/>
            <a:ext cx="1083600" cy="52353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768" y="2866906"/>
            <a:ext cx="1083600" cy="547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768" y="3680100"/>
            <a:ext cx="1083600" cy="3948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1479" y="4309479"/>
            <a:ext cx="1083600" cy="391810"/>
          </a:xfrm>
          <a:prstGeom prst="rect">
            <a:avLst/>
          </a:prstGeom>
        </p:spPr>
      </p:pic>
      <p:pic>
        <p:nvPicPr>
          <p:cNvPr id="8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60" y="724611"/>
            <a:ext cx="1296180" cy="5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742028"/>
            <a:ext cx="1296180" cy="5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0" y="733402"/>
            <a:ext cx="1296180" cy="5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74" y="733994"/>
            <a:ext cx="1296180" cy="5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08" y="1427295"/>
            <a:ext cx="1296180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45" y="1410693"/>
            <a:ext cx="1296180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28" y="1418668"/>
            <a:ext cx="1296180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79" y="1394093"/>
            <a:ext cx="1296180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08" y="2022720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1997657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97006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46" y="2002619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88" y="2859790"/>
            <a:ext cx="1296180" cy="5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11422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83" y="2822366"/>
            <a:ext cx="1296180" cy="7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74" y="2813740"/>
            <a:ext cx="1296180" cy="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60" y="3680100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24" y="3651065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4" y="3643491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04" y="3665053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88" y="4292351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25197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62" y="4280417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04" y="4308860"/>
            <a:ext cx="1307808" cy="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9766" y="2579825"/>
            <a:ext cx="532731" cy="6393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1799" y="331314"/>
            <a:ext cx="8278813" cy="77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рисунках схематично изображены графики функции. Укажите промежутки, которые будут решениями неравенств: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4578" y="2568810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78" y="2568810"/>
                <a:ext cx="19492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олилиния 39"/>
          <p:cNvSpPr/>
          <p:nvPr/>
        </p:nvSpPr>
        <p:spPr>
          <a:xfrm>
            <a:off x="1120538" y="1707630"/>
            <a:ext cx="1138488" cy="1173334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88634" y="2574317"/>
                <a:ext cx="2902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34" y="2574317"/>
                <a:ext cx="29024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8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68422" y="2571323"/>
                <a:ext cx="295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22" y="2571323"/>
                <a:ext cx="295718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0024" y="1347403"/>
                <a:ext cx="1768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24" y="1347403"/>
                <a:ext cx="1768675" cy="246221"/>
              </a:xfrm>
              <a:prstGeom prst="rect">
                <a:avLst/>
              </a:prstGeom>
              <a:blipFill rotWithShape="0">
                <a:blip r:embed="rId7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688838" y="2574317"/>
            <a:ext cx="20764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86103" y="2568987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03" y="2568987"/>
                <a:ext cx="19492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70159" y="2574494"/>
                <a:ext cx="2902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59" y="2574494"/>
                <a:ext cx="29024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2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748978" y="2568809"/>
                <a:ext cx="295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8" y="2568809"/>
                <a:ext cx="2957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06689" y="1347580"/>
                <a:ext cx="152854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89" y="1347580"/>
                <a:ext cx="1528541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195" r="-797" b="-2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6341690" y="1702826"/>
            <a:ext cx="20764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308188" y="1642042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88" y="1642042"/>
                <a:ext cx="19492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488311" y="1304450"/>
                <a:ext cx="1768675" cy="349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11" y="1304450"/>
                <a:ext cx="1768675" cy="349519"/>
              </a:xfrm>
              <a:prstGeom prst="rect">
                <a:avLst/>
              </a:prstGeom>
              <a:blipFill rotWithShape="0">
                <a:blip r:embed="rId14"/>
                <a:stretch>
                  <a:fillRect l="-4138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4070" y="3066857"/>
                <a:ext cx="1768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+6≤0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70" y="3066857"/>
                <a:ext cx="1768675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4697" y="3072818"/>
                <a:ext cx="1768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+3&gt;0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97" y="3072818"/>
                <a:ext cx="1768675" cy="246221"/>
              </a:xfrm>
              <a:prstGeom prst="rect">
                <a:avLst/>
              </a:prstGeom>
              <a:blipFill rotWithShape="0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93087" y="2963678"/>
                <a:ext cx="1768675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087" y="2963678"/>
                <a:ext cx="1768675" cy="46262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2042" y="3798335"/>
                <a:ext cx="575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[2;3]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42" y="3798335"/>
                <a:ext cx="57547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4894" t="-2174" r="-13830" b="-36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27244" y="3795920"/>
                <a:ext cx="1896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;1)∪(3;+∞)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244" y="3795920"/>
                <a:ext cx="189635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859" t="-4444" r="-3859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411541" y="3628644"/>
                <a:ext cx="207973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41" y="3628644"/>
                <a:ext cx="2079737" cy="6223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/>
          <p:cNvSpPr/>
          <p:nvPr/>
        </p:nvSpPr>
        <p:spPr>
          <a:xfrm>
            <a:off x="3566241" y="2490698"/>
            <a:ext cx="680361" cy="7811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817572" y="2490698"/>
            <a:ext cx="680361" cy="7811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570363" y="2574494"/>
            <a:ext cx="20764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3958933" y="1707807"/>
            <a:ext cx="1138488" cy="1173334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341690" y="1710148"/>
            <a:ext cx="1974830" cy="7045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 flipV="1">
            <a:off x="6755695" y="1707807"/>
            <a:ext cx="1138488" cy="1173334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12101" y="1678487"/>
            <a:ext cx="54000" cy="54000"/>
          </a:xfrm>
          <a:prstGeom prst="ellipse">
            <a:avLst/>
          </a:prstGeom>
          <a:solidFill>
            <a:srgbClr val="F3F3F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7286951" y="1714677"/>
                <a:ext cx="290249" cy="39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951" y="1714677"/>
                <a:ext cx="290249" cy="392543"/>
              </a:xfrm>
              <a:prstGeom prst="rect">
                <a:avLst/>
              </a:prstGeom>
              <a:blipFill rotWithShape="0">
                <a:blip r:embed="rId21"/>
                <a:stretch>
                  <a:fillRect l="-18750" b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9" grpId="0"/>
      <p:bldP spid="40" grpId="0" animBg="1"/>
      <p:bldP spid="41" grpId="0"/>
      <p:bldP spid="42" grpId="0"/>
      <p:bldP spid="4" grpId="0"/>
      <p:bldP spid="49" grpId="0"/>
      <p:bldP spid="51" grpId="0"/>
      <p:bldP spid="52" grpId="0"/>
      <p:bldP spid="53" grpId="0"/>
      <p:bldP spid="55" grpId="0"/>
      <p:bldP spid="59" grpId="0"/>
      <p:bldP spid="60" grpId="0"/>
      <p:bldP spid="61" grpId="0"/>
      <p:bldP spid="62" grpId="0"/>
      <p:bldP spid="5" grpId="0"/>
      <p:bldP spid="68" grpId="0"/>
      <p:bldP spid="69" grpId="0"/>
      <p:bldP spid="70" grpId="0" animBg="1"/>
      <p:bldP spid="71" grpId="0" animBg="1"/>
      <p:bldP spid="50" grpId="0" animBg="1"/>
      <p:bldP spid="72" grpId="0" animBg="1"/>
      <p:bldP spid="56" grpId="0" animBg="1"/>
      <p:bldP spid="3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125804"/>
            <a:ext cx="827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Алгоритм решения квадратных неравенств: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1059540"/>
                <a:ext cx="8278813" cy="486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dirty="0" smtClean="0">
                    <a:latin typeface="+mj-lt"/>
                  </a:rPr>
                  <a:t>1. определить направление ветвей параболы;</a:t>
                </a: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80975" algn="l"/>
                  </a:tabLst>
                </a:pPr>
                <a:r>
                  <a:rPr lang="ru-RU" dirty="0" smtClean="0">
                    <a:latin typeface="+mj-lt"/>
                  </a:rPr>
                  <a:t>2. найти корни соответствующего квадратного уравнения или установить, что это уравнение не имеет корней</a:t>
                </a: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ru-RU" dirty="0" smtClean="0">
                    <a:latin typeface="+mj-lt"/>
                  </a:rPr>
                  <a:t>схематично изобразить график квадратичной функции, отмечая абсциссы точек пересечения графика с осью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ru-RU" dirty="0" smtClean="0">
                    <a:latin typeface="+mj-lt"/>
                  </a:rPr>
                  <a:t>;</a:t>
                </a: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dirty="0" smtClean="0">
                    <a:latin typeface="+mj-lt"/>
                  </a:rPr>
                  <a:t>4. </a:t>
                </a:r>
                <a:r>
                  <a:rPr lang="ru-RU" dirty="0" smtClean="0">
                    <a:latin typeface="+mj-lt"/>
                    <a:cs typeface="Times New Roman" panose="02020603050405020304" pitchFamily="18" charset="0"/>
                  </a:rPr>
                  <a:t>по графику определить промежутки, которые будут решениями неравенства.</a:t>
                </a:r>
                <a:endParaRPr lang="ru-RU" dirty="0">
                  <a:latin typeface="+mj-lt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endParaRPr lang="ru-RU" dirty="0" smtClean="0">
                  <a:latin typeface="+mj-lt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059540"/>
                <a:ext cx="8278813" cy="4867486"/>
              </a:xfrm>
              <a:prstGeom prst="rect">
                <a:avLst/>
              </a:prstGeom>
              <a:blipFill rotWithShape="0">
                <a:blip r:embed="rId4"/>
                <a:stretch>
                  <a:fillRect l="-663" t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1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799" y="389829"/>
                <a:ext cx="8278813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+5≥0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89829"/>
                <a:ext cx="8278813" cy="517065"/>
              </a:xfrm>
              <a:prstGeom prst="rect">
                <a:avLst/>
              </a:prstGeom>
              <a:blipFill rotWithShape="0">
                <a:blip r:embed="rId5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6158" y="1769113"/>
                <a:ext cx="1855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8" y="1769113"/>
                <a:ext cx="185531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5922" y="1444914"/>
                <a:ext cx="5279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=1&gt;0−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ветви параболы направлены вверх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2" y="1444914"/>
                <a:ext cx="52797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55" t="-28889" r="-1848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765" y="2177019"/>
                <a:ext cx="3882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⋅1⋅5=16−20=−4&lt;0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5" y="2177019"/>
                <a:ext cx="388273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942" t="-2174" r="-78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2719581" y="3957430"/>
            <a:ext cx="437276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92350" y="3867930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50" y="3867930"/>
                <a:ext cx="19492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>
            <a:off x="4356100" y="2736739"/>
            <a:ext cx="1152525" cy="1062416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4" grpId="0"/>
      <p:bldP spid="5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799" y="389829"/>
                <a:ext cx="8278813" cy="488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+5&gt;0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89829"/>
                <a:ext cx="8278813" cy="488211"/>
              </a:xfrm>
              <a:prstGeom prst="rect">
                <a:avLst/>
              </a:prstGeom>
              <a:blipFill rotWithShape="0">
                <a:blip r:embed="rId5"/>
                <a:stretch>
                  <a:fillRect t="-3750" b="-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2" y="4397878"/>
                <a:ext cx="406819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6158" y="1769113"/>
                <a:ext cx="2028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8" y="1769113"/>
                <a:ext cx="20284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5922" y="1444914"/>
                <a:ext cx="5338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=−1&lt;0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ветви параболы направлены вниз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2" y="1444914"/>
                <a:ext cx="533883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43" t="-28889" r="-1829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765" y="2177019"/>
                <a:ext cx="42025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⋅5=16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5" y="2177019"/>
                <a:ext cx="420256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71" t="-2174" r="-726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4999573" y="3003810"/>
            <a:ext cx="35329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18405" y="3007106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405" y="3007106"/>
                <a:ext cx="19492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 flipV="1">
            <a:off x="6033433" y="2396110"/>
            <a:ext cx="1346502" cy="1403045"/>
          </a:xfrm>
          <a:custGeom>
            <a:avLst/>
            <a:gdLst>
              <a:gd name="connsiteX0" fmla="*/ 0 w 998220"/>
              <a:gd name="connsiteY0" fmla="*/ 15240 h 1127768"/>
              <a:gd name="connsiteX1" fmla="*/ 518160 w 998220"/>
              <a:gd name="connsiteY1" fmla="*/ 1127760 h 1127768"/>
              <a:gd name="connsiteX2" fmla="*/ 998220 w 998220"/>
              <a:gd name="connsiteY2" fmla="*/ 0 h 112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127768">
                <a:moveTo>
                  <a:pt x="0" y="15240"/>
                </a:moveTo>
                <a:cubicBezTo>
                  <a:pt x="175895" y="572770"/>
                  <a:pt x="351790" y="1130300"/>
                  <a:pt x="518160" y="1127760"/>
                </a:cubicBezTo>
                <a:cubicBezTo>
                  <a:pt x="684530" y="1125220"/>
                  <a:pt x="841375" y="562610"/>
                  <a:pt x="99822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709" y="2495723"/>
                <a:ext cx="3178434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⋅(−1)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−4+6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9" y="2495723"/>
                <a:ext cx="3178434" cy="6319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160" y="3206496"/>
                <a:ext cx="3005310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⋅(−1)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0" y="3206496"/>
                <a:ext cx="3005310" cy="6319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6363" y="2989127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63" y="2989127"/>
                <a:ext cx="19492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8750" r="-9687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9811" y="2989127"/>
                <a:ext cx="1949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811" y="2989127"/>
                <a:ext cx="19492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8125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8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4" grpId="0"/>
      <p:bldP spid="5" grpId="0"/>
      <p:bldP spid="14" grpId="0"/>
      <p:bldP spid="15" grpId="0" animBg="1"/>
      <p:bldP spid="6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350</Words>
  <Application>Microsoft Office PowerPoint</Application>
  <PresentationFormat>Экран (16:9)</PresentationFormat>
  <Paragraphs>133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Wingdings</vt:lpstr>
      <vt:lpstr>Arial</vt:lpstr>
      <vt:lpstr>Times New Roman</vt:lpstr>
      <vt:lpstr>Roboto Slab</vt:lpstr>
      <vt:lpstr>Calibri</vt:lpstr>
      <vt:lpstr>Cambria Math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480</cp:revision>
  <dcterms:created xsi:type="dcterms:W3CDTF">2015-06-19T09:09:41Z</dcterms:created>
  <dcterms:modified xsi:type="dcterms:W3CDTF">2015-08-27T13:04:05Z</dcterms:modified>
</cp:coreProperties>
</file>