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660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9BA4F-8F1B-4EFC-9D00-EDE63E5C27B6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4E0DB-341C-47C3-9746-7E64D0C4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5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6A495-EE26-4AC4-A26E-095B2A3B491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131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E1CD-8CCB-44B0-B06E-EA5975CFB724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A52-C657-402F-A47C-B3888C69B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18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E1CD-8CCB-44B0-B06E-EA5975CFB724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A52-C657-402F-A47C-B3888C69B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88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E1CD-8CCB-44B0-B06E-EA5975CFB724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A52-C657-402F-A47C-B3888C69B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2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E1CD-8CCB-44B0-B06E-EA5975CFB724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A52-C657-402F-A47C-B3888C69B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3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E1CD-8CCB-44B0-B06E-EA5975CFB724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A52-C657-402F-A47C-B3888C69B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15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E1CD-8CCB-44B0-B06E-EA5975CFB724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A52-C657-402F-A47C-B3888C69B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70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E1CD-8CCB-44B0-B06E-EA5975CFB724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A52-C657-402F-A47C-B3888C69B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45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E1CD-8CCB-44B0-B06E-EA5975CFB724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A52-C657-402F-A47C-B3888C69B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02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E1CD-8CCB-44B0-B06E-EA5975CFB724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A52-C657-402F-A47C-B3888C69B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4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E1CD-8CCB-44B0-B06E-EA5975CFB724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A52-C657-402F-A47C-B3888C69B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87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E1CD-8CCB-44B0-B06E-EA5975CFB724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A52-C657-402F-A47C-B3888C69B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7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E1CD-8CCB-44B0-B06E-EA5975CFB724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F5A52-C657-402F-A47C-B3888C69B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67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69.png"/><Relationship Id="rId3" Type="http://schemas.openxmlformats.org/officeDocument/2006/relationships/image" Target="../media/image17.png"/><Relationship Id="rId7" Type="http://schemas.openxmlformats.org/officeDocument/2006/relationships/image" Target="../media/image66.png"/><Relationship Id="rId12" Type="http://schemas.openxmlformats.org/officeDocument/2006/relationships/image" Target="../media/image5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57.png"/><Relationship Id="rId5" Type="http://schemas.openxmlformats.org/officeDocument/2006/relationships/image" Target="../media/image2.png"/><Relationship Id="rId15" Type="http://schemas.openxmlformats.org/officeDocument/2006/relationships/image" Target="../media/image71.png"/><Relationship Id="rId10" Type="http://schemas.openxmlformats.org/officeDocument/2006/relationships/image" Target="../media/image56.png"/><Relationship Id="rId4" Type="http://schemas.openxmlformats.org/officeDocument/2006/relationships/image" Target="../media/image64.png"/><Relationship Id="rId9" Type="http://schemas.openxmlformats.org/officeDocument/2006/relationships/image" Target="../media/image68.png"/><Relationship Id="rId1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7.png"/><Relationship Id="rId3" Type="http://schemas.openxmlformats.org/officeDocument/2006/relationships/image" Target="../media/image17.png"/><Relationship Id="rId7" Type="http://schemas.openxmlformats.org/officeDocument/2006/relationships/image" Target="../media/image74.png"/><Relationship Id="rId12" Type="http://schemas.openxmlformats.org/officeDocument/2006/relationships/image" Target="../media/image5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57.png"/><Relationship Id="rId5" Type="http://schemas.openxmlformats.org/officeDocument/2006/relationships/image" Target="../media/image2.png"/><Relationship Id="rId15" Type="http://schemas.openxmlformats.org/officeDocument/2006/relationships/image" Target="../media/image79.png"/><Relationship Id="rId10" Type="http://schemas.openxmlformats.org/officeDocument/2006/relationships/image" Target="../media/image56.png"/><Relationship Id="rId4" Type="http://schemas.openxmlformats.org/officeDocument/2006/relationships/image" Target="../media/image72.png"/><Relationship Id="rId9" Type="http://schemas.openxmlformats.org/officeDocument/2006/relationships/image" Target="../media/image76.png"/><Relationship Id="rId1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30.png"/><Relationship Id="rId3" Type="http://schemas.openxmlformats.org/officeDocument/2006/relationships/image" Target="../media/image17.png"/><Relationship Id="rId7" Type="http://schemas.openxmlformats.org/officeDocument/2006/relationships/image" Target="../media/image82.png"/><Relationship Id="rId12" Type="http://schemas.openxmlformats.org/officeDocument/2006/relationships/image" Target="../media/image5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57.png"/><Relationship Id="rId5" Type="http://schemas.openxmlformats.org/officeDocument/2006/relationships/image" Target="../media/image2.png"/><Relationship Id="rId10" Type="http://schemas.openxmlformats.org/officeDocument/2006/relationships/image" Target="../media/image84.png"/><Relationship Id="rId4" Type="http://schemas.openxmlformats.org/officeDocument/2006/relationships/image" Target="../media/image80.png"/><Relationship Id="rId9" Type="http://schemas.openxmlformats.org/officeDocument/2006/relationships/image" Target="../media/image83.png"/><Relationship Id="rId14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6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40.png"/><Relationship Id="rId3" Type="http://schemas.openxmlformats.org/officeDocument/2006/relationships/image" Target="../media/image34.png"/><Relationship Id="rId21" Type="http://schemas.openxmlformats.org/officeDocument/2006/relationships/image" Target="../media/image43.png"/><Relationship Id="rId7" Type="http://schemas.openxmlformats.org/officeDocument/2006/relationships/image" Target="../media/image36.png"/><Relationship Id="rId12" Type="http://schemas.openxmlformats.org/officeDocument/2006/relationships/image" Target="../media/image24.png"/><Relationship Id="rId17" Type="http://schemas.openxmlformats.org/officeDocument/2006/relationships/image" Target="../media/image39.png"/><Relationship Id="rId2" Type="http://schemas.openxmlformats.org/officeDocument/2006/relationships/image" Target="../media/image15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9" Type="http://schemas.openxmlformats.org/officeDocument/2006/relationships/image" Target="../media/image41.png"/><Relationship Id="rId4" Type="http://schemas.openxmlformats.org/officeDocument/2006/relationships/image" Target="../media/image2.png"/><Relationship Id="rId14" Type="http://schemas.openxmlformats.org/officeDocument/2006/relationships/image" Target="../media/image26.png"/><Relationship Id="rId22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openxmlformats.org/officeDocument/2006/relationships/image" Target="../media/image24.png"/><Relationship Id="rId17" Type="http://schemas.openxmlformats.org/officeDocument/2006/relationships/image" Target="../media/image49.png"/><Relationship Id="rId2" Type="http://schemas.openxmlformats.org/officeDocument/2006/relationships/image" Target="../media/image15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4" Type="http://schemas.openxmlformats.org/officeDocument/2006/relationships/image" Target="../media/image2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90.png"/><Relationship Id="rId7" Type="http://schemas.openxmlformats.org/officeDocument/2006/relationships/image" Target="../media/image2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15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17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500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Александр\Учебно-методический отдел\Подготовка к ОГЭ по математике\!send\math_bg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2187179" y="1135374"/>
            <a:ext cx="47696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  <a:latin typeface="+mj-lt"/>
                <a:ea typeface="Roboto Slab" pitchFamily="2" charset="0"/>
                <a:cs typeface="Open Sans" pitchFamily="34" charset="0"/>
              </a:rPr>
              <a:t>Уравнения и неравенства</a:t>
            </a:r>
            <a:endParaRPr lang="ru-RU" sz="2200" dirty="0">
              <a:solidFill>
                <a:schemeClr val="bg2">
                  <a:lumMod val="90000"/>
                </a:schemeClr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73873" y="1775049"/>
            <a:ext cx="719625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chemeClr val="bg1"/>
                </a:solidFill>
                <a:latin typeface="+mj-lt"/>
                <a:ea typeface="Roboto Slab" pitchFamily="2" charset="0"/>
                <a:cs typeface="Open Sans" pitchFamily="34" charset="0"/>
              </a:rPr>
              <a:t>Решение неравенств и систем неравенств с двумя переменными </a:t>
            </a:r>
            <a:endParaRPr lang="ru-RU" sz="3200" dirty="0">
              <a:solidFill>
                <a:schemeClr val="bg1"/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1909763" y="1840185"/>
            <a:ext cx="5324475" cy="0"/>
          </a:xfrm>
          <a:prstGeom prst="line">
            <a:avLst/>
          </a:prstGeom>
          <a:ln>
            <a:solidFill>
              <a:schemeClr val="bg2">
                <a:lumMod val="90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239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5292101" y="1577071"/>
            <a:ext cx="3237360" cy="3167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олилиния 20"/>
          <p:cNvSpPr/>
          <p:nvPr/>
        </p:nvSpPr>
        <p:spPr>
          <a:xfrm>
            <a:off x="5292101" y="1588140"/>
            <a:ext cx="2387600" cy="3159125"/>
          </a:xfrm>
          <a:custGeom>
            <a:avLst/>
            <a:gdLst>
              <a:gd name="connsiteX0" fmla="*/ 850900 w 2387600"/>
              <a:gd name="connsiteY0" fmla="*/ 6350 h 3155950"/>
              <a:gd name="connsiteX1" fmla="*/ 0 w 2387600"/>
              <a:gd name="connsiteY1" fmla="*/ 0 h 3155950"/>
              <a:gd name="connsiteX2" fmla="*/ 6350 w 2387600"/>
              <a:gd name="connsiteY2" fmla="*/ 3155950 h 3155950"/>
              <a:gd name="connsiteX3" fmla="*/ 2387600 w 2387600"/>
              <a:gd name="connsiteY3" fmla="*/ 3155950 h 3155950"/>
              <a:gd name="connsiteX4" fmla="*/ 850900 w 2387600"/>
              <a:gd name="connsiteY4" fmla="*/ 6350 h 3155950"/>
              <a:gd name="connsiteX0" fmla="*/ 846138 w 2387600"/>
              <a:gd name="connsiteY0" fmla="*/ 0 h 3159125"/>
              <a:gd name="connsiteX1" fmla="*/ 0 w 2387600"/>
              <a:gd name="connsiteY1" fmla="*/ 3175 h 3159125"/>
              <a:gd name="connsiteX2" fmla="*/ 6350 w 2387600"/>
              <a:gd name="connsiteY2" fmla="*/ 3159125 h 3159125"/>
              <a:gd name="connsiteX3" fmla="*/ 2387600 w 2387600"/>
              <a:gd name="connsiteY3" fmla="*/ 3159125 h 3159125"/>
              <a:gd name="connsiteX4" fmla="*/ 846138 w 2387600"/>
              <a:gd name="connsiteY4" fmla="*/ 0 h 315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7600" h="3159125">
                <a:moveTo>
                  <a:pt x="846138" y="0"/>
                </a:moveTo>
                <a:lnTo>
                  <a:pt x="0" y="3175"/>
                </a:lnTo>
                <a:cubicBezTo>
                  <a:pt x="2117" y="1055158"/>
                  <a:pt x="4233" y="2107142"/>
                  <a:pt x="6350" y="3159125"/>
                </a:cubicBezTo>
                <a:lnTo>
                  <a:pt x="2387600" y="3159125"/>
                </a:lnTo>
                <a:lnTo>
                  <a:pt x="846138" y="0"/>
                </a:lnTo>
                <a:close/>
              </a:path>
            </a:pathLst>
          </a:cu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олилиния 2"/>
          <p:cNvSpPr/>
          <p:nvPr/>
        </p:nvSpPr>
        <p:spPr>
          <a:xfrm>
            <a:off x="5289365" y="1587500"/>
            <a:ext cx="1632135" cy="3168650"/>
          </a:xfrm>
          <a:custGeom>
            <a:avLst/>
            <a:gdLst>
              <a:gd name="connsiteX0" fmla="*/ 0 w 1631950"/>
              <a:gd name="connsiteY0" fmla="*/ 0 h 3175000"/>
              <a:gd name="connsiteX1" fmla="*/ 869950 w 1631950"/>
              <a:gd name="connsiteY1" fmla="*/ 6350 h 3175000"/>
              <a:gd name="connsiteX2" fmla="*/ 1631950 w 1631950"/>
              <a:gd name="connsiteY2" fmla="*/ 1581150 h 3175000"/>
              <a:gd name="connsiteX3" fmla="*/ 1498600 w 1631950"/>
              <a:gd name="connsiteY3" fmla="*/ 1651000 h 3175000"/>
              <a:gd name="connsiteX4" fmla="*/ 1435100 w 1631950"/>
              <a:gd name="connsiteY4" fmla="*/ 1778000 h 3175000"/>
              <a:gd name="connsiteX5" fmla="*/ 1384300 w 1631950"/>
              <a:gd name="connsiteY5" fmla="*/ 1987550 h 3175000"/>
              <a:gd name="connsiteX6" fmla="*/ 1219200 w 1631950"/>
              <a:gd name="connsiteY6" fmla="*/ 3175000 h 3175000"/>
              <a:gd name="connsiteX7" fmla="*/ 12700 w 1631950"/>
              <a:gd name="connsiteY7" fmla="*/ 3162300 h 3175000"/>
              <a:gd name="connsiteX8" fmla="*/ 0 w 1631950"/>
              <a:gd name="connsiteY8" fmla="*/ 0 h 3175000"/>
              <a:gd name="connsiteX0" fmla="*/ 286 w 1632236"/>
              <a:gd name="connsiteY0" fmla="*/ 0 h 3175000"/>
              <a:gd name="connsiteX1" fmla="*/ 870236 w 1632236"/>
              <a:gd name="connsiteY1" fmla="*/ 6350 h 3175000"/>
              <a:gd name="connsiteX2" fmla="*/ 1632236 w 1632236"/>
              <a:gd name="connsiteY2" fmla="*/ 1581150 h 3175000"/>
              <a:gd name="connsiteX3" fmla="*/ 1498886 w 1632236"/>
              <a:gd name="connsiteY3" fmla="*/ 1651000 h 3175000"/>
              <a:gd name="connsiteX4" fmla="*/ 1435386 w 1632236"/>
              <a:gd name="connsiteY4" fmla="*/ 1778000 h 3175000"/>
              <a:gd name="connsiteX5" fmla="*/ 1384586 w 1632236"/>
              <a:gd name="connsiteY5" fmla="*/ 1987550 h 3175000"/>
              <a:gd name="connsiteX6" fmla="*/ 1219486 w 1632236"/>
              <a:gd name="connsiteY6" fmla="*/ 3175000 h 3175000"/>
              <a:gd name="connsiteX7" fmla="*/ 286 w 1632236"/>
              <a:gd name="connsiteY7" fmla="*/ 3168650 h 3175000"/>
              <a:gd name="connsiteX8" fmla="*/ 286 w 1632236"/>
              <a:gd name="connsiteY8" fmla="*/ 0 h 3175000"/>
              <a:gd name="connsiteX0" fmla="*/ 0 w 1663700"/>
              <a:gd name="connsiteY0" fmla="*/ 0 h 3168650"/>
              <a:gd name="connsiteX1" fmla="*/ 901700 w 1663700"/>
              <a:gd name="connsiteY1" fmla="*/ 0 h 3168650"/>
              <a:gd name="connsiteX2" fmla="*/ 1663700 w 1663700"/>
              <a:gd name="connsiteY2" fmla="*/ 1574800 h 3168650"/>
              <a:gd name="connsiteX3" fmla="*/ 1530350 w 1663700"/>
              <a:gd name="connsiteY3" fmla="*/ 1644650 h 3168650"/>
              <a:gd name="connsiteX4" fmla="*/ 1466850 w 1663700"/>
              <a:gd name="connsiteY4" fmla="*/ 1771650 h 3168650"/>
              <a:gd name="connsiteX5" fmla="*/ 1416050 w 1663700"/>
              <a:gd name="connsiteY5" fmla="*/ 1981200 h 3168650"/>
              <a:gd name="connsiteX6" fmla="*/ 1250950 w 1663700"/>
              <a:gd name="connsiteY6" fmla="*/ 3168650 h 3168650"/>
              <a:gd name="connsiteX7" fmla="*/ 31750 w 1663700"/>
              <a:gd name="connsiteY7" fmla="*/ 3162300 h 3168650"/>
              <a:gd name="connsiteX8" fmla="*/ 0 w 1663700"/>
              <a:gd name="connsiteY8" fmla="*/ 0 h 3168650"/>
              <a:gd name="connsiteX0" fmla="*/ 6535 w 1632135"/>
              <a:gd name="connsiteY0" fmla="*/ 0 h 3168650"/>
              <a:gd name="connsiteX1" fmla="*/ 870135 w 1632135"/>
              <a:gd name="connsiteY1" fmla="*/ 0 h 3168650"/>
              <a:gd name="connsiteX2" fmla="*/ 1632135 w 1632135"/>
              <a:gd name="connsiteY2" fmla="*/ 1574800 h 3168650"/>
              <a:gd name="connsiteX3" fmla="*/ 1498785 w 1632135"/>
              <a:gd name="connsiteY3" fmla="*/ 1644650 h 3168650"/>
              <a:gd name="connsiteX4" fmla="*/ 1435285 w 1632135"/>
              <a:gd name="connsiteY4" fmla="*/ 1771650 h 3168650"/>
              <a:gd name="connsiteX5" fmla="*/ 1384485 w 1632135"/>
              <a:gd name="connsiteY5" fmla="*/ 1981200 h 3168650"/>
              <a:gd name="connsiteX6" fmla="*/ 1219385 w 1632135"/>
              <a:gd name="connsiteY6" fmla="*/ 3168650 h 3168650"/>
              <a:gd name="connsiteX7" fmla="*/ 185 w 1632135"/>
              <a:gd name="connsiteY7" fmla="*/ 3162300 h 3168650"/>
              <a:gd name="connsiteX8" fmla="*/ 6535 w 1632135"/>
              <a:gd name="connsiteY8" fmla="*/ 0 h 316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2135" h="3168650">
                <a:moveTo>
                  <a:pt x="6535" y="0"/>
                </a:moveTo>
                <a:lnTo>
                  <a:pt x="870135" y="0"/>
                </a:lnTo>
                <a:lnTo>
                  <a:pt x="1632135" y="1574800"/>
                </a:lnTo>
                <a:lnTo>
                  <a:pt x="1498785" y="1644650"/>
                </a:lnTo>
                <a:lnTo>
                  <a:pt x="1435285" y="1771650"/>
                </a:lnTo>
                <a:lnTo>
                  <a:pt x="1384485" y="1981200"/>
                </a:lnTo>
                <a:lnTo>
                  <a:pt x="1219385" y="3168650"/>
                </a:lnTo>
                <a:lnTo>
                  <a:pt x="185" y="3162300"/>
                </a:lnTo>
                <a:cubicBezTo>
                  <a:pt x="-1932" y="2110317"/>
                  <a:pt x="15002" y="1058333"/>
                  <a:pt x="6535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" name="Picture 2" descr="D:\projects\Математика\Марина Жебина\учебники и ктп\картинки\сетк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7" t="31537" r="8199" b="14881"/>
          <a:stretch/>
        </p:blipFill>
        <p:spPr bwMode="auto">
          <a:xfrm>
            <a:off x="5292101" y="1593267"/>
            <a:ext cx="3240450" cy="316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069444" y="278620"/>
                <a:ext cx="4993573" cy="778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/>
                  <a:t>Решить систему неравенств: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≤−2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     </m:t>
                            </m:r>
                          </m:e>
                        </m:eqArr>
                      </m:e>
                    </m:d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444" y="278620"/>
                <a:ext cx="4993573" cy="778868"/>
              </a:xfrm>
              <a:prstGeom prst="rect">
                <a:avLst/>
              </a:prstGeom>
              <a:blipFill rotWithShape="0">
                <a:blip r:embed="rId4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олилиния 36"/>
          <p:cNvSpPr/>
          <p:nvPr/>
        </p:nvSpPr>
        <p:spPr>
          <a:xfrm>
            <a:off x="5304131" y="1586470"/>
            <a:ext cx="1981200" cy="3169920"/>
          </a:xfrm>
          <a:custGeom>
            <a:avLst/>
            <a:gdLst>
              <a:gd name="connsiteX0" fmla="*/ 1242060 w 1996440"/>
              <a:gd name="connsiteY0" fmla="*/ 3162300 h 3162300"/>
              <a:gd name="connsiteX1" fmla="*/ 1363980 w 1996440"/>
              <a:gd name="connsiteY1" fmla="*/ 2080260 h 3162300"/>
              <a:gd name="connsiteX2" fmla="*/ 1424940 w 1996440"/>
              <a:gd name="connsiteY2" fmla="*/ 1760220 h 3162300"/>
              <a:gd name="connsiteX3" fmla="*/ 1501140 w 1996440"/>
              <a:gd name="connsiteY3" fmla="*/ 1645920 h 3162300"/>
              <a:gd name="connsiteX4" fmla="*/ 1607820 w 1996440"/>
              <a:gd name="connsiteY4" fmla="*/ 1577340 h 3162300"/>
              <a:gd name="connsiteX5" fmla="*/ 1714500 w 1996440"/>
              <a:gd name="connsiteY5" fmla="*/ 1516380 h 3162300"/>
              <a:gd name="connsiteX6" fmla="*/ 1805940 w 1996440"/>
              <a:gd name="connsiteY6" fmla="*/ 1371600 h 3162300"/>
              <a:gd name="connsiteX7" fmla="*/ 1889760 w 1996440"/>
              <a:gd name="connsiteY7" fmla="*/ 982980 h 3162300"/>
              <a:gd name="connsiteX8" fmla="*/ 1981200 w 1996440"/>
              <a:gd name="connsiteY8" fmla="*/ 30480 h 3162300"/>
              <a:gd name="connsiteX9" fmla="*/ 1996440 w 1996440"/>
              <a:gd name="connsiteY9" fmla="*/ 7620 h 3162300"/>
              <a:gd name="connsiteX10" fmla="*/ 7620 w 1996440"/>
              <a:gd name="connsiteY10" fmla="*/ 0 h 3162300"/>
              <a:gd name="connsiteX11" fmla="*/ 0 w 1996440"/>
              <a:gd name="connsiteY11" fmla="*/ 3147060 h 3162300"/>
              <a:gd name="connsiteX12" fmla="*/ 1242060 w 1996440"/>
              <a:gd name="connsiteY12" fmla="*/ 3162300 h 3162300"/>
              <a:gd name="connsiteX0" fmla="*/ 1242060 w 1988820"/>
              <a:gd name="connsiteY0" fmla="*/ 3169920 h 3169920"/>
              <a:gd name="connsiteX1" fmla="*/ 1363980 w 1988820"/>
              <a:gd name="connsiteY1" fmla="*/ 2087880 h 3169920"/>
              <a:gd name="connsiteX2" fmla="*/ 1424940 w 1988820"/>
              <a:gd name="connsiteY2" fmla="*/ 1767840 h 3169920"/>
              <a:gd name="connsiteX3" fmla="*/ 1501140 w 1988820"/>
              <a:gd name="connsiteY3" fmla="*/ 1653540 h 3169920"/>
              <a:gd name="connsiteX4" fmla="*/ 1607820 w 1988820"/>
              <a:gd name="connsiteY4" fmla="*/ 1584960 h 3169920"/>
              <a:gd name="connsiteX5" fmla="*/ 1714500 w 1988820"/>
              <a:gd name="connsiteY5" fmla="*/ 1524000 h 3169920"/>
              <a:gd name="connsiteX6" fmla="*/ 1805940 w 1988820"/>
              <a:gd name="connsiteY6" fmla="*/ 1379220 h 3169920"/>
              <a:gd name="connsiteX7" fmla="*/ 1889760 w 1988820"/>
              <a:gd name="connsiteY7" fmla="*/ 990600 h 3169920"/>
              <a:gd name="connsiteX8" fmla="*/ 1981200 w 1988820"/>
              <a:gd name="connsiteY8" fmla="*/ 38100 h 3169920"/>
              <a:gd name="connsiteX9" fmla="*/ 1988820 w 1988820"/>
              <a:gd name="connsiteY9" fmla="*/ 0 h 3169920"/>
              <a:gd name="connsiteX10" fmla="*/ 7620 w 1988820"/>
              <a:gd name="connsiteY10" fmla="*/ 7620 h 3169920"/>
              <a:gd name="connsiteX11" fmla="*/ 0 w 1988820"/>
              <a:gd name="connsiteY11" fmla="*/ 3154680 h 3169920"/>
              <a:gd name="connsiteX12" fmla="*/ 1242060 w 1988820"/>
              <a:gd name="connsiteY12" fmla="*/ 3169920 h 3169920"/>
              <a:gd name="connsiteX0" fmla="*/ 1242060 w 1988820"/>
              <a:gd name="connsiteY0" fmla="*/ 3169920 h 3169920"/>
              <a:gd name="connsiteX1" fmla="*/ 1363980 w 1988820"/>
              <a:gd name="connsiteY1" fmla="*/ 2087880 h 3169920"/>
              <a:gd name="connsiteX2" fmla="*/ 1424940 w 1988820"/>
              <a:gd name="connsiteY2" fmla="*/ 1767840 h 3169920"/>
              <a:gd name="connsiteX3" fmla="*/ 1501140 w 1988820"/>
              <a:gd name="connsiteY3" fmla="*/ 1653540 h 3169920"/>
              <a:gd name="connsiteX4" fmla="*/ 1607820 w 1988820"/>
              <a:gd name="connsiteY4" fmla="*/ 1584960 h 3169920"/>
              <a:gd name="connsiteX5" fmla="*/ 1714500 w 1988820"/>
              <a:gd name="connsiteY5" fmla="*/ 1524000 h 3169920"/>
              <a:gd name="connsiteX6" fmla="*/ 1805940 w 1988820"/>
              <a:gd name="connsiteY6" fmla="*/ 1379220 h 3169920"/>
              <a:gd name="connsiteX7" fmla="*/ 1889760 w 1988820"/>
              <a:gd name="connsiteY7" fmla="*/ 990600 h 3169920"/>
              <a:gd name="connsiteX8" fmla="*/ 1981200 w 1988820"/>
              <a:gd name="connsiteY8" fmla="*/ 38100 h 3169920"/>
              <a:gd name="connsiteX9" fmla="*/ 1988820 w 1988820"/>
              <a:gd name="connsiteY9" fmla="*/ 0 h 3169920"/>
              <a:gd name="connsiteX10" fmla="*/ 7620 w 1988820"/>
              <a:gd name="connsiteY10" fmla="*/ 0 h 3169920"/>
              <a:gd name="connsiteX11" fmla="*/ 0 w 1988820"/>
              <a:gd name="connsiteY11" fmla="*/ 3154680 h 3169920"/>
              <a:gd name="connsiteX12" fmla="*/ 1242060 w 1988820"/>
              <a:gd name="connsiteY12" fmla="*/ 3169920 h 3169920"/>
              <a:gd name="connsiteX0" fmla="*/ 1234440 w 1981200"/>
              <a:gd name="connsiteY0" fmla="*/ 3169920 h 3169920"/>
              <a:gd name="connsiteX1" fmla="*/ 1356360 w 1981200"/>
              <a:gd name="connsiteY1" fmla="*/ 2087880 h 3169920"/>
              <a:gd name="connsiteX2" fmla="*/ 1417320 w 1981200"/>
              <a:gd name="connsiteY2" fmla="*/ 1767840 h 3169920"/>
              <a:gd name="connsiteX3" fmla="*/ 1493520 w 1981200"/>
              <a:gd name="connsiteY3" fmla="*/ 1653540 h 3169920"/>
              <a:gd name="connsiteX4" fmla="*/ 1600200 w 1981200"/>
              <a:gd name="connsiteY4" fmla="*/ 1584960 h 3169920"/>
              <a:gd name="connsiteX5" fmla="*/ 1706880 w 1981200"/>
              <a:gd name="connsiteY5" fmla="*/ 1524000 h 3169920"/>
              <a:gd name="connsiteX6" fmla="*/ 1798320 w 1981200"/>
              <a:gd name="connsiteY6" fmla="*/ 1379220 h 3169920"/>
              <a:gd name="connsiteX7" fmla="*/ 1882140 w 1981200"/>
              <a:gd name="connsiteY7" fmla="*/ 990600 h 3169920"/>
              <a:gd name="connsiteX8" fmla="*/ 1973580 w 1981200"/>
              <a:gd name="connsiteY8" fmla="*/ 38100 h 3169920"/>
              <a:gd name="connsiteX9" fmla="*/ 1981200 w 1981200"/>
              <a:gd name="connsiteY9" fmla="*/ 0 h 3169920"/>
              <a:gd name="connsiteX10" fmla="*/ 0 w 1981200"/>
              <a:gd name="connsiteY10" fmla="*/ 0 h 3169920"/>
              <a:gd name="connsiteX11" fmla="*/ 0 w 1981200"/>
              <a:gd name="connsiteY11" fmla="*/ 3162300 h 3169920"/>
              <a:gd name="connsiteX12" fmla="*/ 1234440 w 1981200"/>
              <a:gd name="connsiteY12" fmla="*/ 3169920 h 316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81200" h="3169920">
                <a:moveTo>
                  <a:pt x="1234440" y="3169920"/>
                </a:moveTo>
                <a:lnTo>
                  <a:pt x="1356360" y="2087880"/>
                </a:lnTo>
                <a:lnTo>
                  <a:pt x="1417320" y="1767840"/>
                </a:lnTo>
                <a:lnTo>
                  <a:pt x="1493520" y="1653540"/>
                </a:lnTo>
                <a:lnTo>
                  <a:pt x="1600200" y="1584960"/>
                </a:lnTo>
                <a:lnTo>
                  <a:pt x="1706880" y="1524000"/>
                </a:lnTo>
                <a:lnTo>
                  <a:pt x="1798320" y="1379220"/>
                </a:lnTo>
                <a:lnTo>
                  <a:pt x="1882140" y="990600"/>
                </a:lnTo>
                <a:lnTo>
                  <a:pt x="1973580" y="38100"/>
                </a:lnTo>
                <a:lnTo>
                  <a:pt x="1981200" y="0"/>
                </a:lnTo>
                <a:lnTo>
                  <a:pt x="0" y="0"/>
                </a:lnTo>
                <a:lnTo>
                  <a:pt x="0" y="3162300"/>
                </a:lnTo>
                <a:lnTo>
                  <a:pt x="1234440" y="3169920"/>
                </a:lnTo>
                <a:close/>
              </a:path>
            </a:pathLst>
          </a:custGeom>
          <a:solidFill>
            <a:srgbClr val="7030A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6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1960" y="1350191"/>
                <a:ext cx="1102160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≤−2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60" y="1350191"/>
                <a:ext cx="1102160" cy="6178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3584" y="2078721"/>
                <a:ext cx="9262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84" y="2078721"/>
                <a:ext cx="926279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5921" r="-460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/>
          <p:cNvCxnSpPr/>
          <p:nvPr/>
        </p:nvCxnSpPr>
        <p:spPr>
          <a:xfrm flipH="1" flipV="1">
            <a:off x="6901204" y="1565181"/>
            <a:ext cx="13998" cy="31230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 flipH="1" flipV="1">
            <a:off x="6932082" y="1561898"/>
            <a:ext cx="0" cy="32030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939936" y="3139453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936" y="3139453"/>
                <a:ext cx="166712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25000" r="-21429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>
            <a:off x="6839917" y="2988025"/>
            <a:ext cx="1375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>
            <a:off x="7019348" y="3159479"/>
            <a:ext cx="1375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25638" y="2763897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638" y="2763897"/>
                <a:ext cx="166712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25926" r="-25926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095343" y="3123393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343" y="3123393"/>
                <a:ext cx="166712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29630" r="-22222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381344" y="3146317"/>
                <a:ext cx="1481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344" y="3146317"/>
                <a:ext cx="148117" cy="215444"/>
              </a:xfrm>
              <a:prstGeom prst="rect">
                <a:avLst/>
              </a:prstGeom>
              <a:blipFill rotWithShape="0">
                <a:blip r:embed="rId11"/>
                <a:stretch>
                  <a:fillRect l="-16667" r="-8333" b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734084" y="1498466"/>
                <a:ext cx="1505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084" y="1498466"/>
                <a:ext cx="150554" cy="215444"/>
              </a:xfrm>
              <a:prstGeom prst="rect">
                <a:avLst/>
              </a:prstGeom>
              <a:blipFill rotWithShape="0">
                <a:blip r:embed="rId12"/>
                <a:stretch>
                  <a:fillRect l="-29167" r="-25000" b="-2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Таблица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6731071"/>
                  </p:ext>
                </p:extLst>
              </p:nvPr>
            </p:nvGraphicFramePr>
            <p:xfrm>
              <a:off x="1818841" y="1850980"/>
              <a:ext cx="1235382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794"/>
                    <a:gridCol w="411794"/>
                    <a:gridCol w="41179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Таблица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4287510"/>
                  </p:ext>
                </p:extLst>
              </p:nvPr>
            </p:nvGraphicFramePr>
            <p:xfrm>
              <a:off x="1818841" y="1850980"/>
              <a:ext cx="1235382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794"/>
                    <a:gridCol w="411794"/>
                    <a:gridCol w="411794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3"/>
                          <a:stretch>
                            <a:fillRect l="-1471" t="-1613" r="-202941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3"/>
                          <a:stretch>
                            <a:fillRect l="-101471" t="-1613" r="-102941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3"/>
                          <a:stretch>
                            <a:fillRect l="-201471" t="-1613" r="-2941" b="-10322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3"/>
                          <a:stretch>
                            <a:fillRect l="-1471" t="-103279" r="-202941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3"/>
                          <a:stretch>
                            <a:fillRect l="-101471" t="-103279" r="-102941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3"/>
                          <a:stretch>
                            <a:fillRect l="-201471" t="-103279" r="-2941" b="-49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9023" y="2859790"/>
                <a:ext cx="7378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23" y="2859790"/>
                <a:ext cx="737894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7377" t="-2174" r="-1639" b="-260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>
            <a:off x="6142260" y="1579938"/>
            <a:ext cx="1538622" cy="3152400"/>
          </a:xfrm>
          <a:prstGeom prst="line">
            <a:avLst/>
          </a:prstGeom>
          <a:ln w="19050">
            <a:solidFill>
              <a:srgbClr val="877D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7052100" y="3494968"/>
            <a:ext cx="72000" cy="72000"/>
          </a:xfrm>
          <a:prstGeom prst="ellipse">
            <a:avLst/>
          </a:prstGeom>
          <a:solidFill>
            <a:srgbClr val="87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Таблица 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9576903"/>
                  </p:ext>
                </p:extLst>
              </p:nvPr>
            </p:nvGraphicFramePr>
            <p:xfrm>
              <a:off x="1819292" y="2931800"/>
              <a:ext cx="232920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8201"/>
                    <a:gridCol w="388201"/>
                    <a:gridCol w="388201"/>
                    <a:gridCol w="388201"/>
                    <a:gridCol w="388201"/>
                    <a:gridCol w="388201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Таблица 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5724725"/>
                  </p:ext>
                </p:extLst>
              </p:nvPr>
            </p:nvGraphicFramePr>
            <p:xfrm>
              <a:off x="1819292" y="2931800"/>
              <a:ext cx="232920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8201"/>
                    <a:gridCol w="388201"/>
                    <a:gridCol w="388201"/>
                    <a:gridCol w="388201"/>
                    <a:gridCol w="388201"/>
                    <a:gridCol w="388201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1563" t="-1613" r="-501563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101563" t="-1613" r="-401563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201563" t="-1613" r="-301563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306349" t="-1613" r="-20634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400000" t="-1613" r="-103125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500000" t="-1613" r="-3125" b="-10322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1563" t="-103279" r="-501563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101563" t="-103279" r="-401563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201563" t="-103279" r="-301563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306349" t="-103279" r="-206349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400000" t="-103279" r="-103125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500000" t="-103279" r="-3125" b="-49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36" name="Группа 35"/>
          <p:cNvGrpSpPr/>
          <p:nvPr/>
        </p:nvGrpSpPr>
        <p:grpSpPr>
          <a:xfrm>
            <a:off x="6530559" y="1580634"/>
            <a:ext cx="759797" cy="3152733"/>
            <a:chOff x="6530559" y="1580634"/>
            <a:chExt cx="759797" cy="3152733"/>
          </a:xfrm>
        </p:grpSpPr>
        <p:sp>
          <p:nvSpPr>
            <p:cNvPr id="29" name="Полилиния 28"/>
            <p:cNvSpPr/>
            <p:nvPr/>
          </p:nvSpPr>
          <p:spPr>
            <a:xfrm flipH="1" flipV="1">
              <a:off x="6530559" y="3158567"/>
              <a:ext cx="381000" cy="1574800"/>
            </a:xfrm>
            <a:custGeom>
              <a:avLst/>
              <a:gdLst>
                <a:gd name="connsiteX0" fmla="*/ 381000 w 381000"/>
                <a:gd name="connsiteY0" fmla="*/ 0 h 1590064"/>
                <a:gd name="connsiteX1" fmla="*/ 184150 w 381000"/>
                <a:gd name="connsiteY1" fmla="*/ 1403350 h 1590064"/>
                <a:gd name="connsiteX2" fmla="*/ 0 w 381000"/>
                <a:gd name="connsiteY2" fmla="*/ 1574800 h 1590064"/>
                <a:gd name="connsiteX0" fmla="*/ 381000 w 381000"/>
                <a:gd name="connsiteY0" fmla="*/ 0 h 1574800"/>
                <a:gd name="connsiteX1" fmla="*/ 209550 w 381000"/>
                <a:gd name="connsiteY1" fmla="*/ 1301750 h 1574800"/>
                <a:gd name="connsiteX2" fmla="*/ 0 w 381000"/>
                <a:gd name="connsiteY2" fmla="*/ 1574800 h 15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0" h="1574800">
                  <a:moveTo>
                    <a:pt x="381000" y="0"/>
                  </a:moveTo>
                  <a:cubicBezTo>
                    <a:pt x="314325" y="570441"/>
                    <a:pt x="273050" y="1039283"/>
                    <a:pt x="209550" y="1301750"/>
                  </a:cubicBezTo>
                  <a:cubicBezTo>
                    <a:pt x="146050" y="1564217"/>
                    <a:pt x="0" y="1574800"/>
                    <a:pt x="0" y="1574800"/>
                  </a:cubicBez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олилиния 59"/>
            <p:cNvSpPr/>
            <p:nvPr/>
          </p:nvSpPr>
          <p:spPr>
            <a:xfrm>
              <a:off x="6909356" y="1580634"/>
              <a:ext cx="381000" cy="1574800"/>
            </a:xfrm>
            <a:custGeom>
              <a:avLst/>
              <a:gdLst>
                <a:gd name="connsiteX0" fmla="*/ 381000 w 381000"/>
                <a:gd name="connsiteY0" fmla="*/ 0 h 1590064"/>
                <a:gd name="connsiteX1" fmla="*/ 184150 w 381000"/>
                <a:gd name="connsiteY1" fmla="*/ 1403350 h 1590064"/>
                <a:gd name="connsiteX2" fmla="*/ 0 w 381000"/>
                <a:gd name="connsiteY2" fmla="*/ 1574800 h 1590064"/>
                <a:gd name="connsiteX0" fmla="*/ 381000 w 381000"/>
                <a:gd name="connsiteY0" fmla="*/ 0 h 1574800"/>
                <a:gd name="connsiteX1" fmla="*/ 209550 w 381000"/>
                <a:gd name="connsiteY1" fmla="*/ 1301750 h 1574800"/>
                <a:gd name="connsiteX2" fmla="*/ 0 w 381000"/>
                <a:gd name="connsiteY2" fmla="*/ 1574800 h 15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0" h="1574800">
                  <a:moveTo>
                    <a:pt x="381000" y="0"/>
                  </a:moveTo>
                  <a:cubicBezTo>
                    <a:pt x="314325" y="570441"/>
                    <a:pt x="273050" y="1039283"/>
                    <a:pt x="209550" y="1301750"/>
                  </a:cubicBezTo>
                  <a:cubicBezTo>
                    <a:pt x="146050" y="1564217"/>
                    <a:pt x="0" y="1574800"/>
                    <a:pt x="0" y="1574800"/>
                  </a:cubicBez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Овал 33"/>
          <p:cNvSpPr/>
          <p:nvPr/>
        </p:nvSpPr>
        <p:spPr>
          <a:xfrm>
            <a:off x="6876474" y="3124910"/>
            <a:ext cx="72000" cy="72000"/>
          </a:xfrm>
          <a:prstGeom prst="ellipse">
            <a:avLst/>
          </a:prstGeom>
          <a:solidFill>
            <a:srgbClr val="87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516270" y="4573180"/>
            <a:ext cx="72000" cy="72000"/>
          </a:xfrm>
          <a:prstGeom prst="ellipse">
            <a:avLst/>
          </a:prstGeom>
          <a:solidFill>
            <a:srgbClr val="87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694200" y="3304550"/>
            <a:ext cx="72000" cy="72000"/>
          </a:xfrm>
          <a:prstGeom prst="ellipse">
            <a:avLst/>
          </a:prstGeom>
          <a:solidFill>
            <a:srgbClr val="87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054250" y="2953010"/>
            <a:ext cx="72000" cy="72000"/>
          </a:xfrm>
          <a:prstGeom prst="ellipse">
            <a:avLst/>
          </a:prstGeom>
          <a:solidFill>
            <a:srgbClr val="87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7233773" y="1688669"/>
            <a:ext cx="72000" cy="72000"/>
          </a:xfrm>
          <a:prstGeom prst="ellipse">
            <a:avLst/>
          </a:prstGeom>
          <a:solidFill>
            <a:srgbClr val="87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7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21" grpId="0" animBg="1"/>
      <p:bldP spid="21" grpId="1" animBg="1"/>
      <p:bldP spid="3" grpId="0" animBg="1"/>
      <p:bldP spid="2" grpId="0"/>
      <p:bldP spid="37" grpId="0" animBg="1"/>
      <p:bldP spid="37" grpId="1" animBg="1"/>
      <p:bldP spid="6" grpId="0"/>
      <p:bldP spid="32" grpId="0"/>
      <p:bldP spid="17" grpId="0"/>
      <p:bldP spid="20" grpId="0"/>
      <p:bldP spid="49" grpId="0"/>
      <p:bldP spid="28" grpId="0"/>
      <p:bldP spid="59" grpId="0"/>
      <p:bldP spid="27" grpId="0"/>
      <p:bldP spid="45" grpId="0" animBg="1"/>
      <p:bldP spid="34" grpId="0" animBg="1"/>
      <p:bldP spid="53" grpId="0" animBg="1"/>
      <p:bldP spid="54" grpId="0" animBg="1"/>
      <p:bldP spid="57" grpId="0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5292101" y="1577071"/>
            <a:ext cx="3237360" cy="3167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лилиния 11"/>
          <p:cNvSpPr/>
          <p:nvPr/>
        </p:nvSpPr>
        <p:spPr>
          <a:xfrm>
            <a:off x="6019800" y="1568450"/>
            <a:ext cx="1866900" cy="3175000"/>
          </a:xfrm>
          <a:custGeom>
            <a:avLst/>
            <a:gdLst>
              <a:gd name="connsiteX0" fmla="*/ 0 w 1866900"/>
              <a:gd name="connsiteY0" fmla="*/ 3175000 h 3175000"/>
              <a:gd name="connsiteX1" fmla="*/ 260350 w 1866900"/>
              <a:gd name="connsiteY1" fmla="*/ 3162300 h 3175000"/>
              <a:gd name="connsiteX2" fmla="*/ 1866900 w 1866900"/>
              <a:gd name="connsiteY2" fmla="*/ 0 h 3175000"/>
              <a:gd name="connsiteX3" fmla="*/ 1612900 w 1866900"/>
              <a:gd name="connsiteY3" fmla="*/ 6350 h 3175000"/>
              <a:gd name="connsiteX4" fmla="*/ 0 w 1866900"/>
              <a:gd name="connsiteY4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900" h="3175000">
                <a:moveTo>
                  <a:pt x="0" y="3175000"/>
                </a:moveTo>
                <a:lnTo>
                  <a:pt x="260350" y="3162300"/>
                </a:lnTo>
                <a:lnTo>
                  <a:pt x="1866900" y="0"/>
                </a:lnTo>
                <a:lnTo>
                  <a:pt x="1612900" y="6350"/>
                </a:lnTo>
                <a:lnTo>
                  <a:pt x="0" y="317500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6013450" y="1565275"/>
            <a:ext cx="2533650" cy="3178175"/>
          </a:xfrm>
          <a:custGeom>
            <a:avLst/>
            <a:gdLst>
              <a:gd name="connsiteX0" fmla="*/ 1625600 w 2533650"/>
              <a:gd name="connsiteY0" fmla="*/ 0 h 3187700"/>
              <a:gd name="connsiteX1" fmla="*/ 2533650 w 2533650"/>
              <a:gd name="connsiteY1" fmla="*/ 12700 h 3187700"/>
              <a:gd name="connsiteX2" fmla="*/ 2520950 w 2533650"/>
              <a:gd name="connsiteY2" fmla="*/ 3175000 h 3187700"/>
              <a:gd name="connsiteX3" fmla="*/ 0 w 2533650"/>
              <a:gd name="connsiteY3" fmla="*/ 3187700 h 3187700"/>
              <a:gd name="connsiteX4" fmla="*/ 1625600 w 2533650"/>
              <a:gd name="connsiteY4" fmla="*/ 0 h 3187700"/>
              <a:gd name="connsiteX0" fmla="*/ 1616075 w 2533650"/>
              <a:gd name="connsiteY0" fmla="*/ 0 h 3178175"/>
              <a:gd name="connsiteX1" fmla="*/ 2533650 w 2533650"/>
              <a:gd name="connsiteY1" fmla="*/ 3175 h 3178175"/>
              <a:gd name="connsiteX2" fmla="*/ 2520950 w 2533650"/>
              <a:gd name="connsiteY2" fmla="*/ 3165475 h 3178175"/>
              <a:gd name="connsiteX3" fmla="*/ 0 w 2533650"/>
              <a:gd name="connsiteY3" fmla="*/ 3178175 h 3178175"/>
              <a:gd name="connsiteX4" fmla="*/ 1616075 w 2533650"/>
              <a:gd name="connsiteY4" fmla="*/ 0 h 317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650" h="3178175">
                <a:moveTo>
                  <a:pt x="1616075" y="0"/>
                </a:moveTo>
                <a:lnTo>
                  <a:pt x="2533650" y="3175"/>
                </a:lnTo>
                <a:cubicBezTo>
                  <a:pt x="2529417" y="1057275"/>
                  <a:pt x="2525183" y="2111375"/>
                  <a:pt x="2520950" y="3165475"/>
                </a:cubicBezTo>
                <a:lnTo>
                  <a:pt x="0" y="3178175"/>
                </a:lnTo>
                <a:lnTo>
                  <a:pt x="1616075" y="0"/>
                </a:lnTo>
                <a:close/>
              </a:path>
            </a:pathLst>
          </a:custGeom>
          <a:solidFill>
            <a:srgbClr val="0070C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" name="Picture 2" descr="D:\projects\Математика\Марина Жебина\учебники и ктп\картинки\сетк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7" t="31537" r="8199" b="14881"/>
          <a:stretch/>
        </p:blipFill>
        <p:spPr bwMode="auto">
          <a:xfrm>
            <a:off x="5304800" y="1576310"/>
            <a:ext cx="3240450" cy="316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915794" y="278620"/>
                <a:ext cx="5310491" cy="778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/>
                  <a:t>Решить систему неравенств: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+1;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−2. </m:t>
                            </m:r>
                          </m:e>
                        </m:eqArr>
                      </m:e>
                    </m:d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794" y="278620"/>
                <a:ext cx="5310491" cy="778868"/>
              </a:xfrm>
              <a:prstGeom prst="rect">
                <a:avLst/>
              </a:prstGeom>
              <a:blipFill rotWithShape="0">
                <a:blip r:embed="rId4"/>
                <a:stretch>
                  <a:fillRect l="-1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Группа 6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6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1960" y="1350191"/>
                <a:ext cx="1384290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+1;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60" y="1350191"/>
                <a:ext cx="1384290" cy="6178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3584" y="2078721"/>
                <a:ext cx="11571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84" y="2078721"/>
                <a:ext cx="1157112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4211" r="-421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/>
          <p:cNvCxnSpPr/>
          <p:nvPr/>
        </p:nvCxnSpPr>
        <p:spPr>
          <a:xfrm flipH="1" flipV="1">
            <a:off x="6901204" y="1565181"/>
            <a:ext cx="13998" cy="31230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 flipH="1" flipV="1">
            <a:off x="6932082" y="1561898"/>
            <a:ext cx="0" cy="32030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56110" y="3139453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110" y="3139453"/>
                <a:ext cx="166712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25000" r="-21429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>
            <a:off x="6839917" y="2988025"/>
            <a:ext cx="1375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>
            <a:off x="7019348" y="3159479"/>
            <a:ext cx="1375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32300" y="2763897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300" y="2763897"/>
                <a:ext cx="166712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25000" r="-21429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095343" y="3123393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343" y="3123393"/>
                <a:ext cx="166712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29630" r="-22222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381344" y="3146317"/>
                <a:ext cx="1481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344" y="3146317"/>
                <a:ext cx="148117" cy="215444"/>
              </a:xfrm>
              <a:prstGeom prst="rect">
                <a:avLst/>
              </a:prstGeom>
              <a:blipFill rotWithShape="0">
                <a:blip r:embed="rId11"/>
                <a:stretch>
                  <a:fillRect l="-16667" r="-8333" b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734084" y="1498466"/>
                <a:ext cx="1505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084" y="1498466"/>
                <a:ext cx="150554" cy="215444"/>
              </a:xfrm>
              <a:prstGeom prst="rect">
                <a:avLst/>
              </a:prstGeom>
              <a:blipFill rotWithShape="0">
                <a:blip r:embed="rId12"/>
                <a:stretch>
                  <a:fillRect l="-29167" r="-25000" b="-2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единительная линия 41"/>
          <p:cNvCxnSpPr/>
          <p:nvPr/>
        </p:nvCxnSpPr>
        <p:spPr>
          <a:xfrm flipH="1">
            <a:off x="6274970" y="1563610"/>
            <a:ext cx="1617325" cy="317625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Таблица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8463701"/>
                  </p:ext>
                </p:extLst>
              </p:nvPr>
            </p:nvGraphicFramePr>
            <p:xfrm>
              <a:off x="1818841" y="1850980"/>
              <a:ext cx="1235382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794"/>
                    <a:gridCol w="411794"/>
                    <a:gridCol w="41179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Таблица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3786218"/>
                  </p:ext>
                </p:extLst>
              </p:nvPr>
            </p:nvGraphicFramePr>
            <p:xfrm>
              <a:off x="1818841" y="1850980"/>
              <a:ext cx="1235382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794"/>
                    <a:gridCol w="411794"/>
                    <a:gridCol w="411794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3"/>
                          <a:stretch>
                            <a:fillRect l="-1471" t="-1613" r="-202941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3"/>
                          <a:stretch>
                            <a:fillRect l="-101471" t="-1613" r="-102941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3"/>
                          <a:stretch>
                            <a:fillRect l="-201471" t="-1613" r="-2941" b="-10322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3"/>
                          <a:stretch>
                            <a:fillRect l="-1471" t="-103279" r="-202941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3"/>
                          <a:stretch>
                            <a:fillRect l="-101471" t="-103279" r="-102941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3"/>
                          <a:stretch>
                            <a:fillRect l="-201471" t="-103279" r="-2941" b="-49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9023" y="2859790"/>
                <a:ext cx="11571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23" y="2859790"/>
                <a:ext cx="1157112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4211" r="-4211" b="-23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>
            <a:stCxn id="8" idx="0"/>
          </p:cNvCxnSpPr>
          <p:nvPr/>
        </p:nvCxnSpPr>
        <p:spPr>
          <a:xfrm flipH="1">
            <a:off x="6012200" y="1565275"/>
            <a:ext cx="1617325" cy="3176254"/>
          </a:xfrm>
          <a:prstGeom prst="line">
            <a:avLst/>
          </a:prstGeom>
          <a:ln w="19050">
            <a:solidFill>
              <a:srgbClr val="877D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7061466" y="2586990"/>
            <a:ext cx="72000" cy="72000"/>
          </a:xfrm>
          <a:prstGeom prst="ellipse">
            <a:avLst/>
          </a:prstGeom>
          <a:solidFill>
            <a:srgbClr val="87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Таблица 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9449753"/>
                  </p:ext>
                </p:extLst>
              </p:nvPr>
            </p:nvGraphicFramePr>
            <p:xfrm>
              <a:off x="1819292" y="2931800"/>
              <a:ext cx="1234932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644"/>
                    <a:gridCol w="411644"/>
                    <a:gridCol w="41164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ru-RU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Таблица 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7569211"/>
                  </p:ext>
                </p:extLst>
              </p:nvPr>
            </p:nvGraphicFramePr>
            <p:xfrm>
              <a:off x="1819292" y="2931800"/>
              <a:ext cx="1234932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644"/>
                    <a:gridCol w="411644"/>
                    <a:gridCol w="411644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1471" t="-1613" r="-202941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101471" t="-1613" r="-102941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201471" t="-1613" r="-2941" b="-10322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1471" t="-103279" r="-202941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101471" t="-103279" r="-102941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201471" t="-103279" r="-2941" b="-49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4" name="Овал 33"/>
          <p:cNvSpPr/>
          <p:nvPr/>
        </p:nvSpPr>
        <p:spPr>
          <a:xfrm>
            <a:off x="6876474" y="2954660"/>
            <a:ext cx="72000" cy="72000"/>
          </a:xfrm>
          <a:prstGeom prst="ellipse">
            <a:avLst/>
          </a:prstGeom>
          <a:solidFill>
            <a:srgbClr val="87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866568" y="3482948"/>
            <a:ext cx="72000" cy="72000"/>
          </a:xfrm>
          <a:prstGeom prst="ellipse">
            <a:avLst/>
          </a:prstGeom>
          <a:solidFill>
            <a:srgbClr val="87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7048375" y="3118460"/>
            <a:ext cx="72000" cy="72000"/>
          </a:xfrm>
          <a:prstGeom prst="ellipse">
            <a:avLst/>
          </a:prstGeom>
          <a:solidFill>
            <a:srgbClr val="87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5302250" y="1563610"/>
            <a:ext cx="2603500" cy="3175000"/>
          </a:xfrm>
          <a:custGeom>
            <a:avLst/>
            <a:gdLst>
              <a:gd name="connsiteX0" fmla="*/ 977900 w 2603500"/>
              <a:gd name="connsiteY0" fmla="*/ 3175000 h 3175000"/>
              <a:gd name="connsiteX1" fmla="*/ 0 w 2603500"/>
              <a:gd name="connsiteY1" fmla="*/ 3175000 h 3175000"/>
              <a:gd name="connsiteX2" fmla="*/ 0 w 2603500"/>
              <a:gd name="connsiteY2" fmla="*/ 12700 h 3175000"/>
              <a:gd name="connsiteX3" fmla="*/ 2603500 w 2603500"/>
              <a:gd name="connsiteY3" fmla="*/ 0 h 3175000"/>
              <a:gd name="connsiteX4" fmla="*/ 977900 w 2603500"/>
              <a:gd name="connsiteY4" fmla="*/ 3175000 h 3175000"/>
              <a:gd name="connsiteX0" fmla="*/ 977900 w 2603500"/>
              <a:gd name="connsiteY0" fmla="*/ 3175000 h 3175000"/>
              <a:gd name="connsiteX1" fmla="*/ 0 w 2603500"/>
              <a:gd name="connsiteY1" fmla="*/ 3175000 h 3175000"/>
              <a:gd name="connsiteX2" fmla="*/ 6350 w 2603500"/>
              <a:gd name="connsiteY2" fmla="*/ 6350 h 3175000"/>
              <a:gd name="connsiteX3" fmla="*/ 2603500 w 2603500"/>
              <a:gd name="connsiteY3" fmla="*/ 0 h 3175000"/>
              <a:gd name="connsiteX4" fmla="*/ 977900 w 2603500"/>
              <a:gd name="connsiteY4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3500" h="3175000">
                <a:moveTo>
                  <a:pt x="977900" y="3175000"/>
                </a:moveTo>
                <a:lnTo>
                  <a:pt x="0" y="3175000"/>
                </a:lnTo>
                <a:cubicBezTo>
                  <a:pt x="2117" y="2118783"/>
                  <a:pt x="4233" y="1062567"/>
                  <a:pt x="6350" y="6350"/>
                </a:cubicBezTo>
                <a:lnTo>
                  <a:pt x="2603500" y="0"/>
                </a:lnTo>
                <a:lnTo>
                  <a:pt x="977900" y="3175000"/>
                </a:lnTo>
                <a:close/>
              </a:path>
            </a:pathLst>
          </a:custGeom>
          <a:solidFill>
            <a:srgbClr val="7030A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8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12" grpId="0" animBg="1"/>
      <p:bldP spid="8" grpId="0" animBg="1"/>
      <p:bldP spid="8" grpId="1" animBg="1"/>
      <p:bldP spid="2" grpId="0"/>
      <p:bldP spid="6" grpId="0"/>
      <p:bldP spid="32" grpId="0"/>
      <p:bldP spid="17" grpId="0"/>
      <p:bldP spid="20" grpId="0"/>
      <p:bldP spid="49" grpId="0"/>
      <p:bldP spid="28" grpId="0"/>
      <p:bldP spid="59" grpId="0"/>
      <p:bldP spid="27" grpId="0"/>
      <p:bldP spid="45" grpId="0" animBg="1"/>
      <p:bldP spid="34" grpId="0" animBg="1"/>
      <p:bldP spid="53" grpId="0" animBg="1"/>
      <p:bldP spid="58" grpId="0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5292101" y="1577071"/>
            <a:ext cx="3237360" cy="3167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012760" y="2272133"/>
            <a:ext cx="1804883" cy="1804883"/>
          </a:xfrm>
          <a:prstGeom prst="ellipse">
            <a:avLst/>
          </a:prstGeom>
          <a:solidFill>
            <a:srgbClr val="00B0F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6003925" y="2435225"/>
            <a:ext cx="1622425" cy="1631950"/>
          </a:xfrm>
          <a:custGeom>
            <a:avLst/>
            <a:gdLst>
              <a:gd name="connsiteX0" fmla="*/ 371475 w 1622425"/>
              <a:gd name="connsiteY0" fmla="*/ 0 h 1631950"/>
              <a:gd name="connsiteX1" fmla="*/ 247650 w 1622425"/>
              <a:gd name="connsiteY1" fmla="*/ 101600 h 1631950"/>
              <a:gd name="connsiteX2" fmla="*/ 136525 w 1622425"/>
              <a:gd name="connsiteY2" fmla="*/ 250825 h 1631950"/>
              <a:gd name="connsiteX3" fmla="*/ 47625 w 1622425"/>
              <a:gd name="connsiteY3" fmla="*/ 444500 h 1631950"/>
              <a:gd name="connsiteX4" fmla="*/ 15875 w 1622425"/>
              <a:gd name="connsiteY4" fmla="*/ 561975 h 1631950"/>
              <a:gd name="connsiteX5" fmla="*/ 0 w 1622425"/>
              <a:gd name="connsiteY5" fmla="*/ 714375 h 1631950"/>
              <a:gd name="connsiteX6" fmla="*/ 9525 w 1622425"/>
              <a:gd name="connsiteY6" fmla="*/ 857250 h 1631950"/>
              <a:gd name="connsiteX7" fmla="*/ 41275 w 1622425"/>
              <a:gd name="connsiteY7" fmla="*/ 993775 h 1631950"/>
              <a:gd name="connsiteX8" fmla="*/ 107950 w 1622425"/>
              <a:gd name="connsiteY8" fmla="*/ 1155700 h 1631950"/>
              <a:gd name="connsiteX9" fmla="*/ 222250 w 1622425"/>
              <a:gd name="connsiteY9" fmla="*/ 1320800 h 1631950"/>
              <a:gd name="connsiteX10" fmla="*/ 381000 w 1622425"/>
              <a:gd name="connsiteY10" fmla="*/ 1463675 h 1631950"/>
              <a:gd name="connsiteX11" fmla="*/ 555625 w 1622425"/>
              <a:gd name="connsiteY11" fmla="*/ 1558925 h 1631950"/>
              <a:gd name="connsiteX12" fmla="*/ 730250 w 1622425"/>
              <a:gd name="connsiteY12" fmla="*/ 1609725 h 1631950"/>
              <a:gd name="connsiteX13" fmla="*/ 927100 w 1622425"/>
              <a:gd name="connsiteY13" fmla="*/ 1631950 h 1631950"/>
              <a:gd name="connsiteX14" fmla="*/ 1196975 w 1622425"/>
              <a:gd name="connsiteY14" fmla="*/ 1584325 h 1631950"/>
              <a:gd name="connsiteX15" fmla="*/ 1438275 w 1622425"/>
              <a:gd name="connsiteY15" fmla="*/ 1450975 h 1631950"/>
              <a:gd name="connsiteX16" fmla="*/ 1622425 w 1622425"/>
              <a:gd name="connsiteY16" fmla="*/ 1279525 h 1631950"/>
              <a:gd name="connsiteX17" fmla="*/ 371475 w 1622425"/>
              <a:gd name="connsiteY17" fmla="*/ 0 h 163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22425" h="1631950">
                <a:moveTo>
                  <a:pt x="371475" y="0"/>
                </a:moveTo>
                <a:lnTo>
                  <a:pt x="247650" y="101600"/>
                </a:lnTo>
                <a:lnTo>
                  <a:pt x="136525" y="250825"/>
                </a:lnTo>
                <a:lnTo>
                  <a:pt x="47625" y="444500"/>
                </a:lnTo>
                <a:lnTo>
                  <a:pt x="15875" y="561975"/>
                </a:lnTo>
                <a:lnTo>
                  <a:pt x="0" y="714375"/>
                </a:lnTo>
                <a:lnTo>
                  <a:pt x="9525" y="857250"/>
                </a:lnTo>
                <a:lnTo>
                  <a:pt x="41275" y="993775"/>
                </a:lnTo>
                <a:lnTo>
                  <a:pt x="107950" y="1155700"/>
                </a:lnTo>
                <a:lnTo>
                  <a:pt x="222250" y="1320800"/>
                </a:lnTo>
                <a:lnTo>
                  <a:pt x="381000" y="1463675"/>
                </a:lnTo>
                <a:lnTo>
                  <a:pt x="555625" y="1558925"/>
                </a:lnTo>
                <a:lnTo>
                  <a:pt x="730250" y="1609725"/>
                </a:lnTo>
                <a:lnTo>
                  <a:pt x="927100" y="1631950"/>
                </a:lnTo>
                <a:lnTo>
                  <a:pt x="1196975" y="1584325"/>
                </a:lnTo>
                <a:lnTo>
                  <a:pt x="1438275" y="1450975"/>
                </a:lnTo>
                <a:lnTo>
                  <a:pt x="1622425" y="1279525"/>
                </a:lnTo>
                <a:lnTo>
                  <a:pt x="371475" y="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" name="Picture 2" descr="D:\projects\Математика\Марина Жебина\учебники и ктп\картинки\сетк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7" t="31537" r="8199" b="14881"/>
          <a:stretch/>
        </p:blipFill>
        <p:spPr bwMode="auto">
          <a:xfrm>
            <a:off x="5287238" y="1577071"/>
            <a:ext cx="3240450" cy="316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819292" y="271000"/>
                <a:ext cx="5502242" cy="778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/>
                  <a:t>Решить систему неравенств: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&lt;25;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.        </m:t>
                            </m:r>
                          </m:e>
                        </m:eqArr>
                      </m:e>
                    </m:d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292" y="271000"/>
                <a:ext cx="5502242" cy="778868"/>
              </a:xfrm>
              <a:prstGeom prst="rect">
                <a:avLst/>
              </a:prstGeom>
              <a:blipFill rotWithShape="0">
                <a:blip r:embed="rId4"/>
                <a:stretch>
                  <a:fillRect l="-1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Группа 6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6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1960" y="1350191"/>
                <a:ext cx="1635512" cy="894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;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60" y="1350191"/>
                <a:ext cx="1635512" cy="89486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3584" y="2078721"/>
                <a:ext cx="13847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84" y="2078721"/>
                <a:ext cx="138473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762" t="-2222" r="-3965" b="-2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/>
          <p:cNvCxnSpPr/>
          <p:nvPr/>
        </p:nvCxnSpPr>
        <p:spPr>
          <a:xfrm flipH="1" flipV="1">
            <a:off x="6901204" y="1565181"/>
            <a:ext cx="13998" cy="31230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 flipH="1" flipV="1">
            <a:off x="6932082" y="1561898"/>
            <a:ext cx="0" cy="32030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56110" y="3139453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110" y="3139453"/>
                <a:ext cx="166712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25000" r="-21429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>
            <a:off x="6839917" y="2988025"/>
            <a:ext cx="1375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>
            <a:off x="7019348" y="3159479"/>
            <a:ext cx="1375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25638" y="2763897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638" y="2763897"/>
                <a:ext cx="166712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25926" r="-25926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925638" y="3123393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638" y="3123393"/>
                <a:ext cx="166712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25926" r="-25926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381344" y="3146317"/>
                <a:ext cx="1481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344" y="3146317"/>
                <a:ext cx="148117" cy="215444"/>
              </a:xfrm>
              <a:prstGeom prst="rect">
                <a:avLst/>
              </a:prstGeom>
              <a:blipFill rotWithShape="0">
                <a:blip r:embed="rId11"/>
                <a:stretch>
                  <a:fillRect l="-16667" r="-8333" b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734084" y="1498466"/>
                <a:ext cx="1505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084" y="1498466"/>
                <a:ext cx="150554" cy="215444"/>
              </a:xfrm>
              <a:prstGeom prst="rect">
                <a:avLst/>
              </a:prstGeom>
              <a:blipFill rotWithShape="0">
                <a:blip r:embed="rId12"/>
                <a:stretch>
                  <a:fillRect l="-29167" r="-25000" b="-2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единительная линия 41"/>
          <p:cNvCxnSpPr/>
          <p:nvPr/>
        </p:nvCxnSpPr>
        <p:spPr>
          <a:xfrm flipH="1" flipV="1">
            <a:off x="5508626" y="1565181"/>
            <a:ext cx="3025698" cy="306159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9023" y="2859790"/>
                <a:ext cx="10288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23" y="2859790"/>
                <a:ext cx="1028871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4734" r="-1775" b="-23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Таблица 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5398608"/>
                  </p:ext>
                </p:extLst>
              </p:nvPr>
            </p:nvGraphicFramePr>
            <p:xfrm>
              <a:off x="1819292" y="2931800"/>
              <a:ext cx="1234932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644"/>
                    <a:gridCol w="411644"/>
                    <a:gridCol w="41164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Таблица 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466816"/>
                  </p:ext>
                </p:extLst>
              </p:nvPr>
            </p:nvGraphicFramePr>
            <p:xfrm>
              <a:off x="1819292" y="2931800"/>
              <a:ext cx="1234932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644"/>
                    <a:gridCol w="411644"/>
                    <a:gridCol w="411644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4"/>
                          <a:stretch>
                            <a:fillRect l="-1471" t="-1613" r="-202941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4"/>
                          <a:stretch>
                            <a:fillRect l="-101471" t="-1613" r="-102941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4"/>
                          <a:stretch>
                            <a:fillRect l="-201471" t="-1613" r="-2941" b="-10322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4"/>
                          <a:stretch>
                            <a:fillRect l="-1471" t="-103279" r="-202941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4"/>
                          <a:stretch>
                            <a:fillRect l="-101471" t="-103279" r="-102941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4"/>
                          <a:stretch>
                            <a:fillRect l="-201471" t="-103279" r="-2941" b="-49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3" name="Овал 52"/>
          <p:cNvSpPr/>
          <p:nvPr/>
        </p:nvSpPr>
        <p:spPr>
          <a:xfrm>
            <a:off x="6865204" y="2950008"/>
            <a:ext cx="72000" cy="72000"/>
          </a:xfrm>
          <a:prstGeom prst="ellipse">
            <a:avLst/>
          </a:prstGeom>
          <a:solidFill>
            <a:srgbClr val="87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7048375" y="3118460"/>
            <a:ext cx="72000" cy="72000"/>
          </a:xfrm>
          <a:prstGeom prst="ellipse">
            <a:avLst/>
          </a:prstGeom>
          <a:solidFill>
            <a:srgbClr val="87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005214" y="2259169"/>
            <a:ext cx="1804883" cy="1804883"/>
          </a:xfrm>
          <a:prstGeom prst="ellipse">
            <a:avLst/>
          </a:prstGeom>
          <a:noFill/>
          <a:ln>
            <a:solidFill>
              <a:srgbClr val="877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5295900" y="1577340"/>
            <a:ext cx="3223260" cy="3154680"/>
          </a:xfrm>
          <a:custGeom>
            <a:avLst/>
            <a:gdLst>
              <a:gd name="connsiteX0" fmla="*/ 213360 w 3223260"/>
              <a:gd name="connsiteY0" fmla="*/ 0 h 3154680"/>
              <a:gd name="connsiteX1" fmla="*/ 0 w 3223260"/>
              <a:gd name="connsiteY1" fmla="*/ 0 h 3154680"/>
              <a:gd name="connsiteX2" fmla="*/ 0 w 3223260"/>
              <a:gd name="connsiteY2" fmla="*/ 3154680 h 3154680"/>
              <a:gd name="connsiteX3" fmla="*/ 3215640 w 3223260"/>
              <a:gd name="connsiteY3" fmla="*/ 3147060 h 3154680"/>
              <a:gd name="connsiteX4" fmla="*/ 3223260 w 3223260"/>
              <a:gd name="connsiteY4" fmla="*/ 3025140 h 3154680"/>
              <a:gd name="connsiteX5" fmla="*/ 213360 w 3223260"/>
              <a:gd name="connsiteY5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3260" h="3154680">
                <a:moveTo>
                  <a:pt x="213360" y="0"/>
                </a:moveTo>
                <a:lnTo>
                  <a:pt x="0" y="0"/>
                </a:lnTo>
                <a:lnTo>
                  <a:pt x="0" y="3154680"/>
                </a:lnTo>
                <a:lnTo>
                  <a:pt x="3215640" y="3147060"/>
                </a:lnTo>
                <a:lnTo>
                  <a:pt x="3223260" y="3025140"/>
                </a:lnTo>
                <a:lnTo>
                  <a:pt x="213360" y="0"/>
                </a:lnTo>
                <a:close/>
              </a:path>
            </a:pathLst>
          </a:custGeom>
          <a:solidFill>
            <a:srgbClr val="7030A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48" grpId="0" animBg="1"/>
      <p:bldP spid="48" grpId="1" animBg="1"/>
      <p:bldP spid="8" grpId="0" animBg="1"/>
      <p:bldP spid="2" grpId="0"/>
      <p:bldP spid="6" grpId="0"/>
      <p:bldP spid="32" grpId="0"/>
      <p:bldP spid="17" grpId="0"/>
      <p:bldP spid="20" grpId="0"/>
      <p:bldP spid="49" grpId="0"/>
      <p:bldP spid="28" grpId="0"/>
      <p:bldP spid="59" grpId="0"/>
      <p:bldP spid="27" grpId="0"/>
      <p:bldP spid="53" grpId="0" animBg="1"/>
      <p:bldP spid="58" grpId="0" animBg="1"/>
      <p:bldP spid="22" grpId="0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140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5963" y="229316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Решение неравенств и систем неравенств с двумя переменными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1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631" y="1361894"/>
            <a:ext cx="4608000" cy="25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7106" y="1361894"/>
            <a:ext cx="4608000" cy="25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7106" y="1352369"/>
            <a:ext cx="4608000" cy="25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761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3.33333E-6 L -0.25191 -0.086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0.25296 -0.0867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9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" y="-545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9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83727" y="411510"/>
                <a:ext cx="2578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+1&gt;8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727" y="411510"/>
                <a:ext cx="257807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39746" y="1100360"/>
                <a:ext cx="14552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=−3;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46" y="1100360"/>
                <a:ext cx="1455270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681" r="-336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2264" y="1491600"/>
                <a:ext cx="24902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−5⋅0+1&gt;8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64" y="1491600"/>
                <a:ext cx="2490233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716" t="-2222" r="-1716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108546" y="1898934"/>
                <a:ext cx="13176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+1&gt;8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546" y="1898934"/>
                <a:ext cx="131766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704" r="-3241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94681" y="2289298"/>
                <a:ext cx="7453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19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681" y="2289298"/>
                <a:ext cx="745397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7377" r="-6557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97432" y="2643760"/>
            <a:ext cx="93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верно</a:t>
            </a:r>
            <a:endParaRPr lang="ru-RU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582239" y="1109204"/>
                <a:ext cx="14103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239" y="1109204"/>
                <a:ext cx="1410386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732" r="-346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60552" y="1481617"/>
                <a:ext cx="22537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−5⋅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0+1&gt;8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552" y="1481617"/>
                <a:ext cx="2253759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897" t="-2222" r="-1897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510776" y="1898934"/>
                <a:ext cx="15533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8−50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+1&gt;8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776" y="1898934"/>
                <a:ext cx="1553310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745" r="-3137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828170" y="2289298"/>
                <a:ext cx="9185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−41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170" y="2289298"/>
                <a:ext cx="918521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662" r="-529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6699859" y="2643760"/>
            <a:ext cx="11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неверно</a:t>
            </a:r>
            <a:endParaRPr lang="ru-RU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75382" y="3142120"/>
                <a:ext cx="3594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ru-R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3;0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>
                    <a:latin typeface="+mj-lt"/>
                  </a:rPr>
                  <a:t>решение неравенства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382" y="3142120"/>
                <a:ext cx="3594767" cy="276999"/>
              </a:xfrm>
              <a:prstGeom prst="rect">
                <a:avLst/>
              </a:prstGeom>
              <a:blipFill rotWithShape="0">
                <a:blip r:embed="rId13"/>
                <a:stretch>
                  <a:fillRect t="-30435" r="-3559" b="-478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31800" y="3651900"/>
            <a:ext cx="8278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77D4B"/>
                </a:solidFill>
                <a:latin typeface="+mj-lt"/>
              </a:rPr>
              <a:t>Решением неравенства </a:t>
            </a:r>
            <a:r>
              <a:rPr lang="ru-RU" dirty="0">
                <a:latin typeface="+mj-lt"/>
              </a:rPr>
              <a:t>с двумя переменными называется пара значений этих переменных, обращающая данное неравенство в верное числовое неравенство.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85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4" grpId="0"/>
      <p:bldP spid="29" grpId="0"/>
      <p:bldP spid="30" grpId="0"/>
      <p:bldP spid="5" grpId="0"/>
      <p:bldP spid="31" grpId="0"/>
      <p:bldP spid="32" grpId="0"/>
      <p:bldP spid="33" grpId="0"/>
      <p:bldP spid="34" grpId="0"/>
      <p:bldP spid="3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3716"/>
            <a:ext cx="91604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431800" y="142132"/>
            <a:ext cx="827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Алгоритм решения неравенства с двумя переменными: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1800" y="1275570"/>
                <a:ext cx="8278813" cy="2683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800"/>
                  </a:spcAft>
                  <a:buAutoNum type="arabicPeriod"/>
                </a:pPr>
                <a:r>
                  <a:rPr lang="ru-RU" sz="2400" dirty="0" smtClean="0">
                    <a:latin typeface="+mj-lt"/>
                  </a:rPr>
                  <a:t>Заменить знак неравенства на знак равенства. </a:t>
                </a:r>
              </a:p>
              <a:p>
                <a:pPr marL="342900" indent="-342900">
                  <a:spcAft>
                    <a:spcPts val="1800"/>
                  </a:spcAft>
                  <a:buAutoNum type="arabicPeriod"/>
                </a:pPr>
                <a:r>
                  <a:rPr lang="ru-RU" sz="2400" dirty="0" smtClean="0">
                    <a:latin typeface="+mj-lt"/>
                  </a:rPr>
                  <a:t>Выразить переменную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877D4B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</a:t>
                </a:r>
                <a:r>
                  <a:rPr lang="ru-RU" sz="2400" dirty="0" smtClean="0">
                    <a:latin typeface="+mj-lt"/>
                  </a:rPr>
                  <a:t>через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877D4B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 smtClean="0">
                    <a:latin typeface="+mj-lt"/>
                  </a:rPr>
                  <a:t>.</a:t>
                </a:r>
                <a:endParaRPr lang="en-US" sz="2400" dirty="0" smtClean="0">
                  <a:latin typeface="+mj-lt"/>
                </a:endParaRPr>
              </a:p>
              <a:p>
                <a:pPr marL="342900" indent="-342900">
                  <a:spcAft>
                    <a:spcPts val="1800"/>
                  </a:spcAft>
                  <a:buAutoNum type="arabicPeriod"/>
                </a:pPr>
                <a:r>
                  <a:rPr lang="ru-RU" sz="2400" dirty="0" smtClean="0">
                    <a:latin typeface="+mj-lt"/>
                  </a:rPr>
                  <a:t>Построить график полученного уравнения.</a:t>
                </a:r>
              </a:p>
              <a:p>
                <a:pPr marL="342900" indent="-342900">
                  <a:spcAft>
                    <a:spcPts val="1800"/>
                  </a:spcAft>
                  <a:buAutoNum type="arabicPeriod"/>
                </a:pPr>
                <a:r>
                  <a:rPr lang="ru-RU" sz="2400" dirty="0" smtClean="0">
                    <a:latin typeface="+mj-lt"/>
                  </a:rPr>
                  <a:t>Выделить часть плоскости, соответствующую знаку неравенства</a:t>
                </a:r>
                <a:r>
                  <a:rPr lang="ru-RU" dirty="0" smtClean="0">
                    <a:latin typeface="+mj-lt"/>
                  </a:rPr>
                  <a:t>.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1275570"/>
                <a:ext cx="8278813" cy="2683107"/>
              </a:xfrm>
              <a:prstGeom prst="rect">
                <a:avLst/>
              </a:prstGeom>
              <a:blipFill rotWithShape="0">
                <a:blip r:embed="rId4"/>
                <a:stretch>
                  <a:fillRect l="-1399" t="-2955" b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09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316204" y="425576"/>
                <a:ext cx="45002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/>
                  <a:t>Решить неравенство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 smtClean="0"/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04" y="425576"/>
                <a:ext cx="4500250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491" t="-9231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Группа 6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6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4" name="Прямоугольник 73"/>
          <p:cNvSpPr/>
          <p:nvPr/>
        </p:nvSpPr>
        <p:spPr>
          <a:xfrm>
            <a:off x="5602247" y="1513183"/>
            <a:ext cx="2927213" cy="2909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5595938" y="1509713"/>
            <a:ext cx="2938462" cy="2909887"/>
          </a:xfrm>
          <a:custGeom>
            <a:avLst/>
            <a:gdLst>
              <a:gd name="connsiteX0" fmla="*/ 0 w 2938462"/>
              <a:gd name="connsiteY0" fmla="*/ 2714625 h 2909887"/>
              <a:gd name="connsiteX1" fmla="*/ 2747962 w 2938462"/>
              <a:gd name="connsiteY1" fmla="*/ 0 h 2909887"/>
              <a:gd name="connsiteX2" fmla="*/ 2938462 w 2938462"/>
              <a:gd name="connsiteY2" fmla="*/ 0 h 2909887"/>
              <a:gd name="connsiteX3" fmla="*/ 2938462 w 2938462"/>
              <a:gd name="connsiteY3" fmla="*/ 2895600 h 2909887"/>
              <a:gd name="connsiteX4" fmla="*/ 14287 w 2938462"/>
              <a:gd name="connsiteY4" fmla="*/ 2909887 h 2909887"/>
              <a:gd name="connsiteX5" fmla="*/ 0 w 2938462"/>
              <a:gd name="connsiteY5" fmla="*/ 2714625 h 290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8462" h="2909887">
                <a:moveTo>
                  <a:pt x="0" y="2714625"/>
                </a:moveTo>
                <a:lnTo>
                  <a:pt x="2747962" y="0"/>
                </a:lnTo>
                <a:lnTo>
                  <a:pt x="2938462" y="0"/>
                </a:lnTo>
                <a:lnTo>
                  <a:pt x="2938462" y="2895600"/>
                </a:lnTo>
                <a:lnTo>
                  <a:pt x="14287" y="2909887"/>
                </a:lnTo>
                <a:lnTo>
                  <a:pt x="0" y="2714625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>
                  <a:alpha val="47000"/>
                </a:schemeClr>
              </a:solidFill>
            </a:endParaRPr>
          </a:p>
        </p:txBody>
      </p:sp>
      <p:pic>
        <p:nvPicPr>
          <p:cNvPr id="76" name="Picture 2" descr="D:\projects\Математика\Марина Жебина\учебники и ктп\картинки\сетк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7" t="31537" r="8523" b="19343"/>
          <a:stretch/>
        </p:blipFill>
        <p:spPr bwMode="auto">
          <a:xfrm>
            <a:off x="5602247" y="1516843"/>
            <a:ext cx="2927213" cy="290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1960" y="1350191"/>
                <a:ext cx="14328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60" y="1350191"/>
                <a:ext cx="143282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702" r="-2979" b="-23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3584" y="1698531"/>
                <a:ext cx="14328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84" y="1698531"/>
                <a:ext cx="14328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702" r="-340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3584" y="2046871"/>
                <a:ext cx="10288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84" y="2046871"/>
                <a:ext cx="1028871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4734" r="-473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1960" y="2395211"/>
                <a:ext cx="15113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60" y="2395211"/>
                <a:ext cx="1511376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613" r="-282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01960" y="2743551"/>
                <a:ext cx="15113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60" y="2743551"/>
                <a:ext cx="1511376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613" r="-282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/>
          <p:cNvCxnSpPr/>
          <p:nvPr/>
        </p:nvCxnSpPr>
        <p:spPr>
          <a:xfrm flipV="1">
            <a:off x="7099760" y="1510653"/>
            <a:ext cx="0" cy="29118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 flipH="1" flipV="1">
            <a:off x="7071176" y="1472541"/>
            <a:ext cx="0" cy="29118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943499" y="2896339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499" y="2896339"/>
                <a:ext cx="166712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25926" r="-25926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>
            <a:off x="7031618" y="2743551"/>
            <a:ext cx="1375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>
            <a:off x="7211049" y="2924529"/>
            <a:ext cx="1375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33048" y="2528947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048" y="2528947"/>
                <a:ext cx="166712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25000" r="-21429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252160" y="2896338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160" y="2896338"/>
                <a:ext cx="166712" cy="246221"/>
              </a:xfrm>
              <a:prstGeom prst="rect">
                <a:avLst/>
              </a:prstGeom>
              <a:blipFill rotWithShape="0">
                <a:blip r:embed="rId13"/>
                <a:stretch>
                  <a:fillRect l="-29630" r="-22222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 flipV="1">
            <a:off x="5589808" y="1510977"/>
            <a:ext cx="2753014" cy="2717003"/>
          </a:xfrm>
          <a:prstGeom prst="line">
            <a:avLst/>
          </a:prstGeom>
          <a:ln w="19050">
            <a:solidFill>
              <a:srgbClr val="877D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7058587" y="2703168"/>
            <a:ext cx="72000" cy="72000"/>
          </a:xfrm>
          <a:prstGeom prst="ellipse">
            <a:avLst/>
          </a:prstGeom>
          <a:solidFill>
            <a:srgbClr val="87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424920" y="2341019"/>
            <a:ext cx="72000" cy="72000"/>
          </a:xfrm>
          <a:prstGeom prst="ellipse">
            <a:avLst/>
          </a:prstGeom>
          <a:solidFill>
            <a:srgbClr val="87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384218" y="2709628"/>
                <a:ext cx="1481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218" y="2709628"/>
                <a:ext cx="148117" cy="215444"/>
              </a:xfrm>
              <a:prstGeom prst="rect">
                <a:avLst/>
              </a:prstGeom>
              <a:blipFill rotWithShape="0">
                <a:blip r:embed="rId14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935208" y="1454196"/>
                <a:ext cx="1505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208" y="1454196"/>
                <a:ext cx="150554" cy="215444"/>
              </a:xfrm>
              <a:prstGeom prst="rect">
                <a:avLst/>
              </a:prstGeom>
              <a:blipFill rotWithShape="0">
                <a:blip r:embed="rId15"/>
                <a:stretch>
                  <a:fillRect l="-29167" r="-25000" b="-2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вал 28"/>
          <p:cNvSpPr/>
          <p:nvPr/>
        </p:nvSpPr>
        <p:spPr>
          <a:xfrm>
            <a:off x="6341514" y="341843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358924" y="3431138"/>
                <a:ext cx="88812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924" y="3431138"/>
                <a:ext cx="888128" cy="246221"/>
              </a:xfrm>
              <a:prstGeom prst="rect">
                <a:avLst/>
              </a:prstGeom>
              <a:blipFill rotWithShape="0">
                <a:blip r:embed="rId16"/>
                <a:stretch>
                  <a:fillRect l="-4110" r="-7534" b="-3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264" y="3091891"/>
                <a:ext cx="30986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64" y="3091891"/>
                <a:ext cx="3098669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1378" r="-1181" b="-23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Овал 29"/>
          <p:cNvSpPr/>
          <p:nvPr/>
        </p:nvSpPr>
        <p:spPr>
          <a:xfrm>
            <a:off x="7420508" y="3599416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437918" y="3612116"/>
                <a:ext cx="8735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918" y="3612116"/>
                <a:ext cx="873572" cy="246221"/>
              </a:xfrm>
              <a:prstGeom prst="rect">
                <a:avLst/>
              </a:prstGeom>
              <a:blipFill rotWithShape="0">
                <a:blip r:embed="rId18"/>
                <a:stretch>
                  <a:fillRect l="-4196" r="-7692" b="-3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5420" y="3446911"/>
                <a:ext cx="31199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3446911"/>
                <a:ext cx="3119957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1367" r="-1172" b="-23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Овал 33"/>
          <p:cNvSpPr/>
          <p:nvPr/>
        </p:nvSpPr>
        <p:spPr>
          <a:xfrm>
            <a:off x="6166859" y="1984484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197277" y="1993897"/>
                <a:ext cx="8667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277" y="1993897"/>
                <a:ext cx="866776" cy="246221"/>
              </a:xfrm>
              <a:prstGeom prst="rect">
                <a:avLst/>
              </a:prstGeom>
              <a:blipFill rotWithShape="0">
                <a:blip r:embed="rId20"/>
                <a:stretch>
                  <a:fillRect l="-4930" r="-7042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99859" y="3806961"/>
                <a:ext cx="31199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59" y="3806961"/>
                <a:ext cx="3119957" cy="276999"/>
              </a:xfrm>
              <a:prstGeom prst="rect">
                <a:avLst/>
              </a:prstGeom>
              <a:blipFill rotWithShape="0">
                <a:blip r:embed="rId21"/>
                <a:stretch>
                  <a:fillRect l="-1370" r="-137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00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 animBg="1"/>
      <p:bldP spid="9" grpId="0" animBg="1"/>
      <p:bldP spid="6" grpId="0"/>
      <p:bldP spid="32" grpId="0"/>
      <p:bldP spid="7" grpId="0"/>
      <p:bldP spid="8" grpId="0"/>
      <p:bldP spid="35" grpId="0"/>
      <p:bldP spid="17" grpId="0"/>
      <p:bldP spid="20" grpId="0"/>
      <p:bldP spid="49" grpId="0"/>
      <p:bldP spid="21" grpId="0" animBg="1"/>
      <p:bldP spid="51" grpId="0" animBg="1"/>
      <p:bldP spid="28" grpId="0"/>
      <p:bldP spid="59" grpId="0"/>
      <p:bldP spid="29" grpId="0" animBg="1"/>
      <p:bldP spid="29" grpId="1" animBg="1"/>
      <p:bldP spid="3" grpId="0"/>
      <p:bldP spid="3" grpId="1"/>
      <p:bldP spid="4" grpId="0"/>
      <p:bldP spid="30" grpId="0" animBg="1"/>
      <p:bldP spid="30" grpId="1" animBg="1"/>
      <p:bldP spid="31" grpId="0"/>
      <p:bldP spid="31" grpId="1"/>
      <p:bldP spid="33" grpId="0"/>
      <p:bldP spid="34" grpId="0" animBg="1"/>
      <p:bldP spid="34" grpId="1" animBg="1"/>
      <p:bldP spid="36" grpId="0"/>
      <p:bldP spid="36" grpId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316204" y="425576"/>
                <a:ext cx="45002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/>
                  <a:t>Решить неравенство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000" dirty="0" smtClean="0"/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04" y="425576"/>
                <a:ext cx="4500250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491" t="-7692" b="-2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Группа 6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6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4" name="Прямоугольник 73"/>
          <p:cNvSpPr/>
          <p:nvPr/>
        </p:nvSpPr>
        <p:spPr>
          <a:xfrm>
            <a:off x="5602247" y="1513183"/>
            <a:ext cx="2927213" cy="2909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5595938" y="1504950"/>
            <a:ext cx="2938462" cy="2938463"/>
          </a:xfrm>
          <a:custGeom>
            <a:avLst/>
            <a:gdLst>
              <a:gd name="connsiteX0" fmla="*/ 838200 w 2938462"/>
              <a:gd name="connsiteY0" fmla="*/ 0 h 2938463"/>
              <a:gd name="connsiteX1" fmla="*/ 1328737 w 2938462"/>
              <a:gd name="connsiteY1" fmla="*/ 1614488 h 2938463"/>
              <a:gd name="connsiteX2" fmla="*/ 1414462 w 2938462"/>
              <a:gd name="connsiteY2" fmla="*/ 1752600 h 2938463"/>
              <a:gd name="connsiteX3" fmla="*/ 1500187 w 2938462"/>
              <a:gd name="connsiteY3" fmla="*/ 1785938 h 2938463"/>
              <a:gd name="connsiteX4" fmla="*/ 1600200 w 2938462"/>
              <a:gd name="connsiteY4" fmla="*/ 1733550 h 2938463"/>
              <a:gd name="connsiteX5" fmla="*/ 1685925 w 2938462"/>
              <a:gd name="connsiteY5" fmla="*/ 1585913 h 2938463"/>
              <a:gd name="connsiteX6" fmla="*/ 1871662 w 2938462"/>
              <a:gd name="connsiteY6" fmla="*/ 1062038 h 2938463"/>
              <a:gd name="connsiteX7" fmla="*/ 2195512 w 2938462"/>
              <a:gd name="connsiteY7" fmla="*/ 19050 h 2938463"/>
              <a:gd name="connsiteX8" fmla="*/ 2933700 w 2938462"/>
              <a:gd name="connsiteY8" fmla="*/ 19050 h 2938463"/>
              <a:gd name="connsiteX9" fmla="*/ 2938462 w 2938462"/>
              <a:gd name="connsiteY9" fmla="*/ 2909888 h 2938463"/>
              <a:gd name="connsiteX10" fmla="*/ 0 w 2938462"/>
              <a:gd name="connsiteY10" fmla="*/ 2938463 h 2938463"/>
              <a:gd name="connsiteX11" fmla="*/ 14287 w 2938462"/>
              <a:gd name="connsiteY11" fmla="*/ 14288 h 2938463"/>
              <a:gd name="connsiteX12" fmla="*/ 838200 w 2938462"/>
              <a:gd name="connsiteY12" fmla="*/ 0 h 29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38462" h="2938463">
                <a:moveTo>
                  <a:pt x="838200" y="0"/>
                </a:moveTo>
                <a:lnTo>
                  <a:pt x="1328737" y="1614488"/>
                </a:lnTo>
                <a:lnTo>
                  <a:pt x="1414462" y="1752600"/>
                </a:lnTo>
                <a:lnTo>
                  <a:pt x="1500187" y="1785938"/>
                </a:lnTo>
                <a:lnTo>
                  <a:pt x="1600200" y="1733550"/>
                </a:lnTo>
                <a:lnTo>
                  <a:pt x="1685925" y="1585913"/>
                </a:lnTo>
                <a:lnTo>
                  <a:pt x="1871662" y="1062038"/>
                </a:lnTo>
                <a:lnTo>
                  <a:pt x="2195512" y="19050"/>
                </a:lnTo>
                <a:lnTo>
                  <a:pt x="2933700" y="19050"/>
                </a:lnTo>
                <a:cubicBezTo>
                  <a:pt x="2935287" y="982663"/>
                  <a:pt x="2936875" y="1946275"/>
                  <a:pt x="2938462" y="2909888"/>
                </a:cubicBezTo>
                <a:lnTo>
                  <a:pt x="0" y="2938463"/>
                </a:lnTo>
                <a:cubicBezTo>
                  <a:pt x="4762" y="1963738"/>
                  <a:pt x="9525" y="989013"/>
                  <a:pt x="14287" y="14288"/>
                </a:cubicBezTo>
                <a:lnTo>
                  <a:pt x="838200" y="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" name="Picture 2" descr="D:\projects\Математика\Марина Жебина\учебники и ктп\картинки\сетк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7" t="31537" r="8523" b="19343"/>
          <a:stretch/>
        </p:blipFill>
        <p:spPr bwMode="auto">
          <a:xfrm>
            <a:off x="5602247" y="1516843"/>
            <a:ext cx="2927213" cy="290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1960" y="1350191"/>
                <a:ext cx="11418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60" y="1350191"/>
                <a:ext cx="114185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4278" t="-2174" r="-4278" b="-260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3584" y="1698531"/>
                <a:ext cx="11418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84" y="1698531"/>
                <a:ext cx="1141851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4255" t="-2222" r="-4255" b="-2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/>
          <p:cNvCxnSpPr/>
          <p:nvPr/>
        </p:nvCxnSpPr>
        <p:spPr>
          <a:xfrm flipV="1">
            <a:off x="7099760" y="1510653"/>
            <a:ext cx="0" cy="29118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 flipH="1" flipV="1">
            <a:off x="7071176" y="1472541"/>
            <a:ext cx="0" cy="29118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943499" y="2896339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499" y="2896339"/>
                <a:ext cx="166712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25926" r="-25926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>
            <a:off x="7031618" y="2743551"/>
            <a:ext cx="1375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>
            <a:off x="7211049" y="2924529"/>
            <a:ext cx="1375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33048" y="2528947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048" y="2528947"/>
                <a:ext cx="166712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25000" r="-21429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306092" y="2888443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092" y="2888443"/>
                <a:ext cx="166712" cy="246221"/>
              </a:xfrm>
              <a:prstGeom prst="rect">
                <a:avLst/>
              </a:prstGeom>
              <a:blipFill rotWithShape="0">
                <a:blip r:embed="rId13"/>
                <a:stretch>
                  <a:fillRect l="-29630" r="-22222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384218" y="2709628"/>
                <a:ext cx="1481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218" y="2709628"/>
                <a:ext cx="148117" cy="215444"/>
              </a:xfrm>
              <a:prstGeom prst="rect">
                <a:avLst/>
              </a:prstGeom>
              <a:blipFill rotWithShape="0">
                <a:blip r:embed="rId14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935208" y="1454196"/>
                <a:ext cx="1505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208" y="1454196"/>
                <a:ext cx="150554" cy="215444"/>
              </a:xfrm>
              <a:prstGeom prst="rect">
                <a:avLst/>
              </a:prstGeom>
              <a:blipFill rotWithShape="0">
                <a:blip r:embed="rId15"/>
                <a:stretch>
                  <a:fillRect l="-29167" r="-25000" b="-2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55447" y="2702189"/>
                <a:ext cx="88812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447" y="2702189"/>
                <a:ext cx="888128" cy="246221"/>
              </a:xfrm>
              <a:prstGeom prst="rect">
                <a:avLst/>
              </a:prstGeom>
              <a:blipFill rotWithShape="0">
                <a:blip r:embed="rId16"/>
                <a:stretch>
                  <a:fillRect l="-4110" r="-7534" b="-317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264" y="3091891"/>
                <a:ext cx="1232902" cy="280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64" y="3091891"/>
                <a:ext cx="1232902" cy="280205"/>
              </a:xfrm>
              <a:prstGeom prst="rect">
                <a:avLst/>
              </a:prstGeom>
              <a:blipFill rotWithShape="0">
                <a:blip r:embed="rId17"/>
                <a:stretch>
                  <a:fillRect l="-3960" t="-2174" r="-3960" b="-260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Овал 29"/>
          <p:cNvSpPr/>
          <p:nvPr/>
        </p:nvSpPr>
        <p:spPr>
          <a:xfrm>
            <a:off x="6624437" y="1861763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34390" y="1618620"/>
                <a:ext cx="8735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390" y="1618620"/>
                <a:ext cx="873572" cy="246221"/>
              </a:xfrm>
              <a:prstGeom prst="rect">
                <a:avLst/>
              </a:prstGeom>
              <a:blipFill rotWithShape="0">
                <a:blip r:embed="rId18"/>
                <a:stretch>
                  <a:fillRect l="-4167" r="-6944" b="-3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олилиния 9"/>
          <p:cNvSpPr/>
          <p:nvPr/>
        </p:nvSpPr>
        <p:spPr>
          <a:xfrm>
            <a:off x="6431758" y="1510505"/>
            <a:ext cx="1353343" cy="1779669"/>
          </a:xfrm>
          <a:custGeom>
            <a:avLst/>
            <a:gdLst>
              <a:gd name="connsiteX0" fmla="*/ 0 w 833437"/>
              <a:gd name="connsiteY0" fmla="*/ 0 h 881433"/>
              <a:gd name="connsiteX1" fmla="*/ 257175 w 833437"/>
              <a:gd name="connsiteY1" fmla="*/ 740568 h 881433"/>
              <a:gd name="connsiteX2" fmla="*/ 447675 w 833437"/>
              <a:gd name="connsiteY2" fmla="*/ 878681 h 881433"/>
              <a:gd name="connsiteX3" fmla="*/ 609600 w 833437"/>
              <a:gd name="connsiteY3" fmla="*/ 692943 h 881433"/>
              <a:gd name="connsiteX4" fmla="*/ 833437 w 833437"/>
              <a:gd name="connsiteY4" fmla="*/ 19050 h 881433"/>
              <a:gd name="connsiteX0" fmla="*/ 0 w 816768"/>
              <a:gd name="connsiteY0" fmla="*/ 0 h 903200"/>
              <a:gd name="connsiteX1" fmla="*/ 240506 w 816768"/>
              <a:gd name="connsiteY1" fmla="*/ 761999 h 903200"/>
              <a:gd name="connsiteX2" fmla="*/ 431006 w 816768"/>
              <a:gd name="connsiteY2" fmla="*/ 900112 h 903200"/>
              <a:gd name="connsiteX3" fmla="*/ 592931 w 816768"/>
              <a:gd name="connsiteY3" fmla="*/ 714374 h 903200"/>
              <a:gd name="connsiteX4" fmla="*/ 816768 w 816768"/>
              <a:gd name="connsiteY4" fmla="*/ 40481 h 903200"/>
              <a:gd name="connsiteX0" fmla="*/ 0 w 826293"/>
              <a:gd name="connsiteY0" fmla="*/ 0 h 903200"/>
              <a:gd name="connsiteX1" fmla="*/ 240506 w 826293"/>
              <a:gd name="connsiteY1" fmla="*/ 761999 h 903200"/>
              <a:gd name="connsiteX2" fmla="*/ 431006 w 826293"/>
              <a:gd name="connsiteY2" fmla="*/ 900112 h 903200"/>
              <a:gd name="connsiteX3" fmla="*/ 592931 w 826293"/>
              <a:gd name="connsiteY3" fmla="*/ 714374 h 903200"/>
              <a:gd name="connsiteX4" fmla="*/ 826293 w 826293"/>
              <a:gd name="connsiteY4" fmla="*/ 11906 h 903200"/>
              <a:gd name="connsiteX0" fmla="*/ 0 w 826293"/>
              <a:gd name="connsiteY0" fmla="*/ 0 h 903200"/>
              <a:gd name="connsiteX1" fmla="*/ 240506 w 826293"/>
              <a:gd name="connsiteY1" fmla="*/ 761999 h 903200"/>
              <a:gd name="connsiteX2" fmla="*/ 431006 w 826293"/>
              <a:gd name="connsiteY2" fmla="*/ 900112 h 903200"/>
              <a:gd name="connsiteX3" fmla="*/ 592931 w 826293"/>
              <a:gd name="connsiteY3" fmla="*/ 714374 h 903200"/>
              <a:gd name="connsiteX4" fmla="*/ 826293 w 826293"/>
              <a:gd name="connsiteY4" fmla="*/ 11906 h 903200"/>
              <a:gd name="connsiteX0" fmla="*/ 0 w 1083468"/>
              <a:gd name="connsiteY0" fmla="*/ 0 h 1818023"/>
              <a:gd name="connsiteX1" fmla="*/ 497681 w 1083468"/>
              <a:gd name="connsiteY1" fmla="*/ 1635124 h 1818023"/>
              <a:gd name="connsiteX2" fmla="*/ 688181 w 1083468"/>
              <a:gd name="connsiteY2" fmla="*/ 1773237 h 1818023"/>
              <a:gd name="connsiteX3" fmla="*/ 850106 w 1083468"/>
              <a:gd name="connsiteY3" fmla="*/ 1587499 h 1818023"/>
              <a:gd name="connsiteX4" fmla="*/ 1083468 w 1083468"/>
              <a:gd name="connsiteY4" fmla="*/ 885031 h 1818023"/>
              <a:gd name="connsiteX0" fmla="*/ 0 w 1083468"/>
              <a:gd name="connsiteY0" fmla="*/ 0 h 1823353"/>
              <a:gd name="connsiteX1" fmla="*/ 497681 w 1083468"/>
              <a:gd name="connsiteY1" fmla="*/ 1635124 h 1823353"/>
              <a:gd name="connsiteX2" fmla="*/ 669131 w 1083468"/>
              <a:gd name="connsiteY2" fmla="*/ 1782762 h 1823353"/>
              <a:gd name="connsiteX3" fmla="*/ 850106 w 1083468"/>
              <a:gd name="connsiteY3" fmla="*/ 1587499 h 1823353"/>
              <a:gd name="connsiteX4" fmla="*/ 1083468 w 1083468"/>
              <a:gd name="connsiteY4" fmla="*/ 885031 h 1823353"/>
              <a:gd name="connsiteX0" fmla="*/ 0 w 1083468"/>
              <a:gd name="connsiteY0" fmla="*/ 0 h 1785730"/>
              <a:gd name="connsiteX1" fmla="*/ 443706 w 1083468"/>
              <a:gd name="connsiteY1" fmla="*/ 1479549 h 1785730"/>
              <a:gd name="connsiteX2" fmla="*/ 669131 w 1083468"/>
              <a:gd name="connsiteY2" fmla="*/ 1782762 h 1785730"/>
              <a:gd name="connsiteX3" fmla="*/ 850106 w 1083468"/>
              <a:gd name="connsiteY3" fmla="*/ 1587499 h 1785730"/>
              <a:gd name="connsiteX4" fmla="*/ 1083468 w 1083468"/>
              <a:gd name="connsiteY4" fmla="*/ 885031 h 1785730"/>
              <a:gd name="connsiteX0" fmla="*/ 0 w 1083468"/>
              <a:gd name="connsiteY0" fmla="*/ 0 h 1785537"/>
              <a:gd name="connsiteX1" fmla="*/ 443706 w 1083468"/>
              <a:gd name="connsiteY1" fmla="*/ 1479549 h 1785537"/>
              <a:gd name="connsiteX2" fmla="*/ 669131 w 1083468"/>
              <a:gd name="connsiteY2" fmla="*/ 1782762 h 1785537"/>
              <a:gd name="connsiteX3" fmla="*/ 850106 w 1083468"/>
              <a:gd name="connsiteY3" fmla="*/ 1587499 h 1785537"/>
              <a:gd name="connsiteX4" fmla="*/ 1083468 w 1083468"/>
              <a:gd name="connsiteY4" fmla="*/ 885031 h 1785537"/>
              <a:gd name="connsiteX0" fmla="*/ 0 w 1353343"/>
              <a:gd name="connsiteY0" fmla="*/ 0 h 1806817"/>
              <a:gd name="connsiteX1" fmla="*/ 443706 w 1353343"/>
              <a:gd name="connsiteY1" fmla="*/ 1479549 h 1806817"/>
              <a:gd name="connsiteX2" fmla="*/ 669131 w 1353343"/>
              <a:gd name="connsiteY2" fmla="*/ 1782762 h 1806817"/>
              <a:gd name="connsiteX3" fmla="*/ 850106 w 1353343"/>
              <a:gd name="connsiteY3" fmla="*/ 1587499 h 1806817"/>
              <a:gd name="connsiteX4" fmla="*/ 1353343 w 1353343"/>
              <a:gd name="connsiteY4" fmla="*/ 11906 h 1806817"/>
              <a:gd name="connsiteX0" fmla="*/ 0 w 1353343"/>
              <a:gd name="connsiteY0" fmla="*/ 0 h 1785897"/>
              <a:gd name="connsiteX1" fmla="*/ 443706 w 1353343"/>
              <a:gd name="connsiteY1" fmla="*/ 1479549 h 1785897"/>
              <a:gd name="connsiteX2" fmla="*/ 669131 w 1353343"/>
              <a:gd name="connsiteY2" fmla="*/ 1782762 h 1785897"/>
              <a:gd name="connsiteX3" fmla="*/ 919956 w 1353343"/>
              <a:gd name="connsiteY3" fmla="*/ 1396999 h 1785897"/>
              <a:gd name="connsiteX4" fmla="*/ 1353343 w 1353343"/>
              <a:gd name="connsiteY4" fmla="*/ 11906 h 1785897"/>
              <a:gd name="connsiteX0" fmla="*/ 0 w 1353343"/>
              <a:gd name="connsiteY0" fmla="*/ 0 h 1782863"/>
              <a:gd name="connsiteX1" fmla="*/ 443706 w 1353343"/>
              <a:gd name="connsiteY1" fmla="*/ 1479549 h 1782863"/>
              <a:gd name="connsiteX2" fmla="*/ 669131 w 1353343"/>
              <a:gd name="connsiteY2" fmla="*/ 1779587 h 1782863"/>
              <a:gd name="connsiteX3" fmla="*/ 919956 w 1353343"/>
              <a:gd name="connsiteY3" fmla="*/ 1396999 h 1782863"/>
              <a:gd name="connsiteX4" fmla="*/ 1353343 w 1353343"/>
              <a:gd name="connsiteY4" fmla="*/ 11906 h 1782863"/>
              <a:gd name="connsiteX0" fmla="*/ 0 w 1353343"/>
              <a:gd name="connsiteY0" fmla="*/ 0 h 1779669"/>
              <a:gd name="connsiteX1" fmla="*/ 443706 w 1353343"/>
              <a:gd name="connsiteY1" fmla="*/ 1479549 h 1779669"/>
              <a:gd name="connsiteX2" fmla="*/ 669131 w 1353343"/>
              <a:gd name="connsiteY2" fmla="*/ 1779587 h 1779669"/>
              <a:gd name="connsiteX3" fmla="*/ 919956 w 1353343"/>
              <a:gd name="connsiteY3" fmla="*/ 1396999 h 1779669"/>
              <a:gd name="connsiteX4" fmla="*/ 1353343 w 1353343"/>
              <a:gd name="connsiteY4" fmla="*/ 11906 h 177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343" h="1779669">
                <a:moveTo>
                  <a:pt x="0" y="0"/>
                </a:moveTo>
                <a:cubicBezTo>
                  <a:pt x="91281" y="297060"/>
                  <a:pt x="332184" y="1182951"/>
                  <a:pt x="443706" y="1479549"/>
                </a:cubicBezTo>
                <a:cubicBezTo>
                  <a:pt x="555228" y="1776147"/>
                  <a:pt x="602456" y="1780645"/>
                  <a:pt x="669131" y="1779587"/>
                </a:cubicBezTo>
                <a:cubicBezTo>
                  <a:pt x="735806" y="1778529"/>
                  <a:pt x="805921" y="1691613"/>
                  <a:pt x="919956" y="1396999"/>
                </a:cubicBezTo>
                <a:cubicBezTo>
                  <a:pt x="1033991" y="1102386"/>
                  <a:pt x="1273571" y="277216"/>
                  <a:pt x="1353343" y="11906"/>
                </a:cubicBezTo>
              </a:path>
            </a:pathLst>
          </a:custGeom>
          <a:noFill/>
          <a:ln>
            <a:solidFill>
              <a:srgbClr val="877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5420" y="3446911"/>
                <a:ext cx="1238224" cy="2824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3446911"/>
                <a:ext cx="1238224" cy="282450"/>
              </a:xfrm>
              <a:prstGeom prst="rect">
                <a:avLst/>
              </a:prstGeom>
              <a:blipFill rotWithShape="0">
                <a:blip r:embed="rId19"/>
                <a:stretch>
                  <a:fillRect l="-3941" t="-2128" r="-3448" b="-234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Овал 33"/>
          <p:cNvSpPr/>
          <p:nvPr/>
        </p:nvSpPr>
        <p:spPr>
          <a:xfrm>
            <a:off x="6170868" y="3255904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184307" y="3243078"/>
                <a:ext cx="8667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307" y="3243078"/>
                <a:ext cx="866776" cy="246221"/>
              </a:xfrm>
              <a:prstGeom prst="rect">
                <a:avLst/>
              </a:prstGeom>
              <a:blipFill rotWithShape="0">
                <a:blip r:embed="rId20"/>
                <a:stretch>
                  <a:fillRect l="-4196" r="-6993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99859" y="3806961"/>
                <a:ext cx="1238223" cy="280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59" y="3806961"/>
                <a:ext cx="1238223" cy="280718"/>
              </a:xfrm>
              <a:prstGeom prst="rect">
                <a:avLst/>
              </a:prstGeom>
              <a:blipFill rotWithShape="0">
                <a:blip r:embed="rId21"/>
                <a:stretch>
                  <a:fillRect l="-3941" t="-2174" r="-3448" b="-260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6731315"/>
                  </p:ext>
                </p:extLst>
              </p:nvPr>
            </p:nvGraphicFramePr>
            <p:xfrm>
              <a:off x="431800" y="2186795"/>
              <a:ext cx="2450232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8372"/>
                    <a:gridCol w="408372"/>
                    <a:gridCol w="408372"/>
                    <a:gridCol w="408372"/>
                    <a:gridCol w="408372"/>
                    <a:gridCol w="408372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8063474"/>
                  </p:ext>
                </p:extLst>
              </p:nvPr>
            </p:nvGraphicFramePr>
            <p:xfrm>
              <a:off x="431800" y="2186795"/>
              <a:ext cx="2450232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8372"/>
                    <a:gridCol w="408372"/>
                    <a:gridCol w="408372"/>
                    <a:gridCol w="408372"/>
                    <a:gridCol w="408372"/>
                    <a:gridCol w="408372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1493" t="-1613" r="-504478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101493" t="-1613" r="-404478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198529" t="-1613" r="-29852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302985" t="-1613" r="-202985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402985" t="-1613" r="-102985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502985" t="-1613" r="-2985" b="-10322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1493" t="-103279" r="-504478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101493" t="-103279" r="-404478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198529" t="-103279" r="-298529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302985" t="-103279" r="-202985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402985" t="-103279" r="-102985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502985" t="-103279" r="-2985" b="-49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1" name="Овал 20"/>
          <p:cNvSpPr/>
          <p:nvPr/>
        </p:nvSpPr>
        <p:spPr>
          <a:xfrm>
            <a:off x="6706502" y="2529047"/>
            <a:ext cx="72000" cy="72000"/>
          </a:xfrm>
          <a:prstGeom prst="ellipse">
            <a:avLst/>
          </a:prstGeom>
          <a:solidFill>
            <a:srgbClr val="87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881069" y="3072656"/>
            <a:ext cx="72000" cy="72000"/>
          </a:xfrm>
          <a:prstGeom prst="ellipse">
            <a:avLst/>
          </a:prstGeom>
          <a:solidFill>
            <a:srgbClr val="87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063760" y="3249442"/>
            <a:ext cx="72000" cy="72000"/>
          </a:xfrm>
          <a:prstGeom prst="ellipse">
            <a:avLst/>
          </a:prstGeom>
          <a:solidFill>
            <a:srgbClr val="87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242634" y="3069086"/>
            <a:ext cx="72000" cy="72000"/>
          </a:xfrm>
          <a:prstGeom prst="ellipse">
            <a:avLst/>
          </a:prstGeom>
          <a:solidFill>
            <a:srgbClr val="87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7428748" y="2528947"/>
            <a:ext cx="72000" cy="72000"/>
          </a:xfrm>
          <a:prstGeom prst="ellipse">
            <a:avLst/>
          </a:prstGeom>
          <a:solidFill>
            <a:srgbClr val="87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374960" y="270316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2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 animBg="1"/>
      <p:bldP spid="11" grpId="0" animBg="1"/>
      <p:bldP spid="6" grpId="0"/>
      <p:bldP spid="32" grpId="0"/>
      <p:bldP spid="17" grpId="0"/>
      <p:bldP spid="20" grpId="0"/>
      <p:bldP spid="49" grpId="0"/>
      <p:bldP spid="28" grpId="0"/>
      <p:bldP spid="59" grpId="0"/>
      <p:bldP spid="3" grpId="0"/>
      <p:bldP spid="3" grpId="1"/>
      <p:bldP spid="4" grpId="0"/>
      <p:bldP spid="30" grpId="0" animBg="1"/>
      <p:bldP spid="30" grpId="1" animBg="1"/>
      <p:bldP spid="31" grpId="0"/>
      <p:bldP spid="31" grpId="1"/>
      <p:bldP spid="10" grpId="0" animBg="1"/>
      <p:bldP spid="33" grpId="0"/>
      <p:bldP spid="34" grpId="0" animBg="1"/>
      <p:bldP spid="34" grpId="1" animBg="1"/>
      <p:bldP spid="36" grpId="0"/>
      <p:bldP spid="36" grpId="1"/>
      <p:bldP spid="37" grpId="0"/>
      <p:bldP spid="21" grpId="0" animBg="1"/>
      <p:bldP spid="51" grpId="0" animBg="1"/>
      <p:bldP spid="38" grpId="0" animBg="1"/>
      <p:bldP spid="39" grpId="0" animBg="1"/>
      <p:bldP spid="40" grpId="0" animBg="1"/>
      <p:bldP spid="29" grpId="0" animBg="1"/>
      <p:bldP spid="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316204" y="425576"/>
                <a:ext cx="45002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/>
                  <a:t>Решить неравенство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sz="2000" dirty="0" smtClean="0"/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04" y="425576"/>
                <a:ext cx="4500250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491" t="-7692" b="-2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Группа 6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6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4" name="Прямоугольник 73"/>
          <p:cNvSpPr/>
          <p:nvPr/>
        </p:nvSpPr>
        <p:spPr>
          <a:xfrm>
            <a:off x="5602247" y="1513183"/>
            <a:ext cx="2927213" cy="2909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5594350" y="1501775"/>
            <a:ext cx="2940050" cy="2921000"/>
            <a:chOff x="5594350" y="1501775"/>
            <a:chExt cx="2940050" cy="2921000"/>
          </a:xfrm>
        </p:grpSpPr>
        <p:sp>
          <p:nvSpPr>
            <p:cNvPr id="16" name="Полилиния 15"/>
            <p:cNvSpPr/>
            <p:nvPr/>
          </p:nvSpPr>
          <p:spPr>
            <a:xfrm>
              <a:off x="5594350" y="2924175"/>
              <a:ext cx="1501775" cy="1498600"/>
            </a:xfrm>
            <a:custGeom>
              <a:avLst/>
              <a:gdLst>
                <a:gd name="connsiteX0" fmla="*/ 793750 w 1501775"/>
                <a:gd name="connsiteY0" fmla="*/ 6350 h 1498600"/>
                <a:gd name="connsiteX1" fmla="*/ 0 w 1501775"/>
                <a:gd name="connsiteY1" fmla="*/ 0 h 1498600"/>
                <a:gd name="connsiteX2" fmla="*/ 15875 w 1501775"/>
                <a:gd name="connsiteY2" fmla="*/ 1498600 h 1498600"/>
                <a:gd name="connsiteX3" fmla="*/ 1501775 w 1501775"/>
                <a:gd name="connsiteY3" fmla="*/ 1492250 h 1498600"/>
                <a:gd name="connsiteX4" fmla="*/ 1501775 w 1501775"/>
                <a:gd name="connsiteY4" fmla="*/ 701675 h 1498600"/>
                <a:gd name="connsiteX5" fmla="*/ 1355725 w 1501775"/>
                <a:gd name="connsiteY5" fmla="*/ 692150 h 1498600"/>
                <a:gd name="connsiteX6" fmla="*/ 1158875 w 1501775"/>
                <a:gd name="connsiteY6" fmla="*/ 622300 h 1498600"/>
                <a:gd name="connsiteX7" fmla="*/ 1003300 w 1501775"/>
                <a:gd name="connsiteY7" fmla="*/ 495300 h 1498600"/>
                <a:gd name="connsiteX8" fmla="*/ 879475 w 1501775"/>
                <a:gd name="connsiteY8" fmla="*/ 333375 h 1498600"/>
                <a:gd name="connsiteX9" fmla="*/ 812800 w 1501775"/>
                <a:gd name="connsiteY9" fmla="*/ 165100 h 1498600"/>
                <a:gd name="connsiteX10" fmla="*/ 793750 w 1501775"/>
                <a:gd name="connsiteY10" fmla="*/ 6350 h 1498600"/>
                <a:gd name="connsiteX0" fmla="*/ 793750 w 1501775"/>
                <a:gd name="connsiteY0" fmla="*/ 6350 h 1498600"/>
                <a:gd name="connsiteX1" fmla="*/ 0 w 1501775"/>
                <a:gd name="connsiteY1" fmla="*/ 0 h 1498600"/>
                <a:gd name="connsiteX2" fmla="*/ 9525 w 1501775"/>
                <a:gd name="connsiteY2" fmla="*/ 1498600 h 1498600"/>
                <a:gd name="connsiteX3" fmla="*/ 1501775 w 1501775"/>
                <a:gd name="connsiteY3" fmla="*/ 1492250 h 1498600"/>
                <a:gd name="connsiteX4" fmla="*/ 1501775 w 1501775"/>
                <a:gd name="connsiteY4" fmla="*/ 701675 h 1498600"/>
                <a:gd name="connsiteX5" fmla="*/ 1355725 w 1501775"/>
                <a:gd name="connsiteY5" fmla="*/ 692150 h 1498600"/>
                <a:gd name="connsiteX6" fmla="*/ 1158875 w 1501775"/>
                <a:gd name="connsiteY6" fmla="*/ 622300 h 1498600"/>
                <a:gd name="connsiteX7" fmla="*/ 1003300 w 1501775"/>
                <a:gd name="connsiteY7" fmla="*/ 495300 h 1498600"/>
                <a:gd name="connsiteX8" fmla="*/ 879475 w 1501775"/>
                <a:gd name="connsiteY8" fmla="*/ 333375 h 1498600"/>
                <a:gd name="connsiteX9" fmla="*/ 812800 w 1501775"/>
                <a:gd name="connsiteY9" fmla="*/ 165100 h 1498600"/>
                <a:gd name="connsiteX10" fmla="*/ 793750 w 1501775"/>
                <a:gd name="connsiteY10" fmla="*/ 6350 h 149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1775" h="1498600">
                  <a:moveTo>
                    <a:pt x="793750" y="6350"/>
                  </a:moveTo>
                  <a:lnTo>
                    <a:pt x="0" y="0"/>
                  </a:lnTo>
                  <a:lnTo>
                    <a:pt x="9525" y="1498600"/>
                  </a:lnTo>
                  <a:lnTo>
                    <a:pt x="1501775" y="1492250"/>
                  </a:lnTo>
                  <a:lnTo>
                    <a:pt x="1501775" y="701675"/>
                  </a:lnTo>
                  <a:lnTo>
                    <a:pt x="1355725" y="692150"/>
                  </a:lnTo>
                  <a:lnTo>
                    <a:pt x="1158875" y="622300"/>
                  </a:lnTo>
                  <a:lnTo>
                    <a:pt x="1003300" y="495300"/>
                  </a:lnTo>
                  <a:lnTo>
                    <a:pt x="879475" y="333375"/>
                  </a:lnTo>
                  <a:lnTo>
                    <a:pt x="812800" y="165100"/>
                  </a:lnTo>
                  <a:lnTo>
                    <a:pt x="793750" y="6350"/>
                  </a:lnTo>
                  <a:close/>
                </a:path>
              </a:pathLst>
            </a:custGeom>
            <a:pattFill prst="wdUpDiag">
              <a:fgClr>
                <a:srgbClr val="877D4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5597525" y="1501775"/>
              <a:ext cx="2936875" cy="2921000"/>
              <a:chOff x="5597525" y="1501775"/>
              <a:chExt cx="2936875" cy="2921000"/>
            </a:xfrm>
          </p:grpSpPr>
          <p:sp>
            <p:nvSpPr>
              <p:cNvPr id="12" name="Полилиния 11"/>
              <p:cNvSpPr/>
              <p:nvPr/>
            </p:nvSpPr>
            <p:spPr>
              <a:xfrm>
                <a:off x="5597525" y="1501775"/>
                <a:ext cx="1501775" cy="1428750"/>
              </a:xfrm>
              <a:custGeom>
                <a:avLst/>
                <a:gdLst>
                  <a:gd name="connsiteX0" fmla="*/ 793750 w 1501775"/>
                  <a:gd name="connsiteY0" fmla="*/ 1428750 h 1428750"/>
                  <a:gd name="connsiteX1" fmla="*/ 0 w 1501775"/>
                  <a:gd name="connsiteY1" fmla="*/ 1425575 h 1428750"/>
                  <a:gd name="connsiteX2" fmla="*/ 0 w 1501775"/>
                  <a:gd name="connsiteY2" fmla="*/ 0 h 1428750"/>
                  <a:gd name="connsiteX3" fmla="*/ 1501775 w 1501775"/>
                  <a:gd name="connsiteY3" fmla="*/ 6350 h 1428750"/>
                  <a:gd name="connsiteX4" fmla="*/ 1498600 w 1501775"/>
                  <a:gd name="connsiteY4" fmla="*/ 704850 h 1428750"/>
                  <a:gd name="connsiteX5" fmla="*/ 1355725 w 1501775"/>
                  <a:gd name="connsiteY5" fmla="*/ 720725 h 1428750"/>
                  <a:gd name="connsiteX6" fmla="*/ 1200150 w 1501775"/>
                  <a:gd name="connsiteY6" fmla="*/ 774700 h 1428750"/>
                  <a:gd name="connsiteX7" fmla="*/ 1076325 w 1501775"/>
                  <a:gd name="connsiteY7" fmla="*/ 838200 h 1428750"/>
                  <a:gd name="connsiteX8" fmla="*/ 939800 w 1501775"/>
                  <a:gd name="connsiteY8" fmla="*/ 981075 h 1428750"/>
                  <a:gd name="connsiteX9" fmla="*/ 838200 w 1501775"/>
                  <a:gd name="connsiteY9" fmla="*/ 1143000 h 1428750"/>
                  <a:gd name="connsiteX10" fmla="*/ 803275 w 1501775"/>
                  <a:gd name="connsiteY10" fmla="*/ 1285875 h 1428750"/>
                  <a:gd name="connsiteX11" fmla="*/ 793750 w 1501775"/>
                  <a:gd name="connsiteY11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01775" h="1428750">
                    <a:moveTo>
                      <a:pt x="793750" y="1428750"/>
                    </a:moveTo>
                    <a:lnTo>
                      <a:pt x="0" y="1425575"/>
                    </a:lnTo>
                    <a:lnTo>
                      <a:pt x="0" y="0"/>
                    </a:lnTo>
                    <a:lnTo>
                      <a:pt x="1501775" y="6350"/>
                    </a:lnTo>
                    <a:cubicBezTo>
                      <a:pt x="1500717" y="239183"/>
                      <a:pt x="1499658" y="472017"/>
                      <a:pt x="1498600" y="704850"/>
                    </a:cubicBezTo>
                    <a:lnTo>
                      <a:pt x="1355725" y="720725"/>
                    </a:lnTo>
                    <a:lnTo>
                      <a:pt x="1200150" y="774700"/>
                    </a:lnTo>
                    <a:lnTo>
                      <a:pt x="1076325" y="838200"/>
                    </a:lnTo>
                    <a:lnTo>
                      <a:pt x="939800" y="981075"/>
                    </a:lnTo>
                    <a:lnTo>
                      <a:pt x="838200" y="1143000"/>
                    </a:lnTo>
                    <a:lnTo>
                      <a:pt x="803275" y="1285875"/>
                    </a:lnTo>
                    <a:lnTo>
                      <a:pt x="793750" y="1428750"/>
                    </a:lnTo>
                    <a:close/>
                  </a:path>
                </a:pathLst>
              </a:custGeom>
              <a:pattFill prst="wdUpDiag">
                <a:fgClr>
                  <a:srgbClr val="877D4B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7099300" y="1514475"/>
                <a:ext cx="1435100" cy="1409700"/>
              </a:xfrm>
              <a:custGeom>
                <a:avLst/>
                <a:gdLst>
                  <a:gd name="connsiteX0" fmla="*/ 0 w 1435100"/>
                  <a:gd name="connsiteY0" fmla="*/ 695325 h 1409700"/>
                  <a:gd name="connsiteX1" fmla="*/ 6350 w 1435100"/>
                  <a:gd name="connsiteY1" fmla="*/ 0 h 1409700"/>
                  <a:gd name="connsiteX2" fmla="*/ 1435100 w 1435100"/>
                  <a:gd name="connsiteY2" fmla="*/ 6350 h 1409700"/>
                  <a:gd name="connsiteX3" fmla="*/ 1431925 w 1435100"/>
                  <a:gd name="connsiteY3" fmla="*/ 1409700 h 1409700"/>
                  <a:gd name="connsiteX4" fmla="*/ 717550 w 1435100"/>
                  <a:gd name="connsiteY4" fmla="*/ 1409700 h 1409700"/>
                  <a:gd name="connsiteX5" fmla="*/ 704850 w 1435100"/>
                  <a:gd name="connsiteY5" fmla="*/ 1257300 h 1409700"/>
                  <a:gd name="connsiteX6" fmla="*/ 663575 w 1435100"/>
                  <a:gd name="connsiteY6" fmla="*/ 1136650 h 1409700"/>
                  <a:gd name="connsiteX7" fmla="*/ 561975 w 1435100"/>
                  <a:gd name="connsiteY7" fmla="*/ 962025 h 1409700"/>
                  <a:gd name="connsiteX8" fmla="*/ 466725 w 1435100"/>
                  <a:gd name="connsiteY8" fmla="*/ 866775 h 1409700"/>
                  <a:gd name="connsiteX9" fmla="*/ 323850 w 1435100"/>
                  <a:gd name="connsiteY9" fmla="*/ 771525 h 1409700"/>
                  <a:gd name="connsiteX10" fmla="*/ 133350 w 1435100"/>
                  <a:gd name="connsiteY10" fmla="*/ 701675 h 1409700"/>
                  <a:gd name="connsiteX11" fmla="*/ 0 w 1435100"/>
                  <a:gd name="connsiteY11" fmla="*/ 695325 h 140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35100" h="1409700">
                    <a:moveTo>
                      <a:pt x="0" y="695325"/>
                    </a:moveTo>
                    <a:cubicBezTo>
                      <a:pt x="2117" y="463550"/>
                      <a:pt x="4233" y="231775"/>
                      <a:pt x="6350" y="0"/>
                    </a:cubicBezTo>
                    <a:lnTo>
                      <a:pt x="1435100" y="6350"/>
                    </a:lnTo>
                    <a:cubicBezTo>
                      <a:pt x="1434042" y="474133"/>
                      <a:pt x="1432983" y="941917"/>
                      <a:pt x="1431925" y="1409700"/>
                    </a:cubicBezTo>
                    <a:lnTo>
                      <a:pt x="717550" y="1409700"/>
                    </a:lnTo>
                    <a:lnTo>
                      <a:pt x="704850" y="1257300"/>
                    </a:lnTo>
                    <a:lnTo>
                      <a:pt x="663575" y="1136650"/>
                    </a:lnTo>
                    <a:lnTo>
                      <a:pt x="561975" y="962025"/>
                    </a:lnTo>
                    <a:lnTo>
                      <a:pt x="466725" y="866775"/>
                    </a:lnTo>
                    <a:lnTo>
                      <a:pt x="323850" y="771525"/>
                    </a:lnTo>
                    <a:lnTo>
                      <a:pt x="133350" y="701675"/>
                    </a:lnTo>
                    <a:lnTo>
                      <a:pt x="0" y="695325"/>
                    </a:lnTo>
                    <a:close/>
                  </a:path>
                </a:pathLst>
              </a:custGeom>
              <a:pattFill prst="wdUpDiag">
                <a:fgClr>
                  <a:srgbClr val="877D4B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7099300" y="2930525"/>
                <a:ext cx="1431925" cy="1492250"/>
              </a:xfrm>
              <a:custGeom>
                <a:avLst/>
                <a:gdLst>
                  <a:gd name="connsiteX0" fmla="*/ 0 w 1431925"/>
                  <a:gd name="connsiteY0" fmla="*/ 695325 h 1504950"/>
                  <a:gd name="connsiteX1" fmla="*/ 0 w 1431925"/>
                  <a:gd name="connsiteY1" fmla="*/ 1489075 h 1504950"/>
                  <a:gd name="connsiteX2" fmla="*/ 1431925 w 1431925"/>
                  <a:gd name="connsiteY2" fmla="*/ 1504950 h 1504950"/>
                  <a:gd name="connsiteX3" fmla="*/ 1425575 w 1431925"/>
                  <a:gd name="connsiteY3" fmla="*/ 9525 h 1504950"/>
                  <a:gd name="connsiteX4" fmla="*/ 708025 w 1431925"/>
                  <a:gd name="connsiteY4" fmla="*/ 0 h 1504950"/>
                  <a:gd name="connsiteX5" fmla="*/ 704850 w 1431925"/>
                  <a:gd name="connsiteY5" fmla="*/ 142875 h 1504950"/>
                  <a:gd name="connsiteX6" fmla="*/ 638175 w 1431925"/>
                  <a:gd name="connsiteY6" fmla="*/ 317500 h 1504950"/>
                  <a:gd name="connsiteX7" fmla="*/ 561975 w 1431925"/>
                  <a:gd name="connsiteY7" fmla="*/ 425450 h 1504950"/>
                  <a:gd name="connsiteX8" fmla="*/ 450850 w 1431925"/>
                  <a:gd name="connsiteY8" fmla="*/ 546100 h 1504950"/>
                  <a:gd name="connsiteX9" fmla="*/ 307975 w 1431925"/>
                  <a:gd name="connsiteY9" fmla="*/ 631825 h 1504950"/>
                  <a:gd name="connsiteX10" fmla="*/ 133350 w 1431925"/>
                  <a:gd name="connsiteY10" fmla="*/ 698500 h 1504950"/>
                  <a:gd name="connsiteX11" fmla="*/ 0 w 1431925"/>
                  <a:gd name="connsiteY11" fmla="*/ 695325 h 1504950"/>
                  <a:gd name="connsiteX0" fmla="*/ 0 w 1431925"/>
                  <a:gd name="connsiteY0" fmla="*/ 695325 h 1492250"/>
                  <a:gd name="connsiteX1" fmla="*/ 0 w 1431925"/>
                  <a:gd name="connsiteY1" fmla="*/ 1489075 h 1492250"/>
                  <a:gd name="connsiteX2" fmla="*/ 1431925 w 1431925"/>
                  <a:gd name="connsiteY2" fmla="*/ 1492250 h 1492250"/>
                  <a:gd name="connsiteX3" fmla="*/ 1425575 w 1431925"/>
                  <a:gd name="connsiteY3" fmla="*/ 9525 h 1492250"/>
                  <a:gd name="connsiteX4" fmla="*/ 708025 w 1431925"/>
                  <a:gd name="connsiteY4" fmla="*/ 0 h 1492250"/>
                  <a:gd name="connsiteX5" fmla="*/ 704850 w 1431925"/>
                  <a:gd name="connsiteY5" fmla="*/ 142875 h 1492250"/>
                  <a:gd name="connsiteX6" fmla="*/ 638175 w 1431925"/>
                  <a:gd name="connsiteY6" fmla="*/ 317500 h 1492250"/>
                  <a:gd name="connsiteX7" fmla="*/ 561975 w 1431925"/>
                  <a:gd name="connsiteY7" fmla="*/ 425450 h 1492250"/>
                  <a:gd name="connsiteX8" fmla="*/ 450850 w 1431925"/>
                  <a:gd name="connsiteY8" fmla="*/ 546100 h 1492250"/>
                  <a:gd name="connsiteX9" fmla="*/ 307975 w 1431925"/>
                  <a:gd name="connsiteY9" fmla="*/ 631825 h 1492250"/>
                  <a:gd name="connsiteX10" fmla="*/ 133350 w 1431925"/>
                  <a:gd name="connsiteY10" fmla="*/ 698500 h 1492250"/>
                  <a:gd name="connsiteX11" fmla="*/ 0 w 1431925"/>
                  <a:gd name="connsiteY11" fmla="*/ 695325 h 149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31925" h="1492250">
                    <a:moveTo>
                      <a:pt x="0" y="695325"/>
                    </a:moveTo>
                    <a:lnTo>
                      <a:pt x="0" y="1489075"/>
                    </a:lnTo>
                    <a:lnTo>
                      <a:pt x="1431925" y="1492250"/>
                    </a:lnTo>
                    <a:cubicBezTo>
                      <a:pt x="1429808" y="993775"/>
                      <a:pt x="1427692" y="508000"/>
                      <a:pt x="1425575" y="9525"/>
                    </a:cubicBezTo>
                    <a:lnTo>
                      <a:pt x="708025" y="0"/>
                    </a:lnTo>
                    <a:cubicBezTo>
                      <a:pt x="706967" y="47625"/>
                      <a:pt x="705908" y="95250"/>
                      <a:pt x="704850" y="142875"/>
                    </a:cubicBezTo>
                    <a:lnTo>
                      <a:pt x="638175" y="317500"/>
                    </a:lnTo>
                    <a:lnTo>
                      <a:pt x="561975" y="425450"/>
                    </a:lnTo>
                    <a:lnTo>
                      <a:pt x="450850" y="546100"/>
                    </a:lnTo>
                    <a:lnTo>
                      <a:pt x="307975" y="631825"/>
                    </a:lnTo>
                    <a:lnTo>
                      <a:pt x="133350" y="698500"/>
                    </a:lnTo>
                    <a:lnTo>
                      <a:pt x="0" y="695325"/>
                    </a:lnTo>
                    <a:close/>
                  </a:path>
                </a:pathLst>
              </a:custGeom>
              <a:pattFill prst="wdUpDiag">
                <a:fgClr>
                  <a:srgbClr val="877D4B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2" name="Овал 41"/>
          <p:cNvSpPr/>
          <p:nvPr/>
        </p:nvSpPr>
        <p:spPr>
          <a:xfrm>
            <a:off x="6391300" y="2208526"/>
            <a:ext cx="1421149" cy="1421149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" name="Picture 2" descr="D:\projects\Математика\Марина Жебина\учебники и ктп\картинки\сетк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7" t="31537" r="8523" b="19343"/>
          <a:stretch/>
        </p:blipFill>
        <p:spPr bwMode="auto">
          <a:xfrm>
            <a:off x="5600660" y="1513351"/>
            <a:ext cx="2927213" cy="290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1960" y="1350191"/>
                <a:ext cx="13847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60" y="1350191"/>
                <a:ext cx="138473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762" t="-2174" r="-3524" b="-260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3584" y="1698531"/>
                <a:ext cx="13847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84" y="1698531"/>
                <a:ext cx="138473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762" t="-2222" r="-3965" b="-2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/>
          <p:cNvCxnSpPr/>
          <p:nvPr/>
        </p:nvCxnSpPr>
        <p:spPr>
          <a:xfrm flipV="1">
            <a:off x="7099760" y="1510653"/>
            <a:ext cx="0" cy="29118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 flipH="1" flipV="1">
            <a:off x="7071176" y="1472541"/>
            <a:ext cx="0" cy="29118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943499" y="2896339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499" y="2896339"/>
                <a:ext cx="166712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25926" r="-25926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>
            <a:off x="7031618" y="2743551"/>
            <a:ext cx="1375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>
            <a:off x="7211049" y="2924529"/>
            <a:ext cx="1375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33048" y="2528947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048" y="2528947"/>
                <a:ext cx="166712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25000" r="-21429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306092" y="2888443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092" y="2888443"/>
                <a:ext cx="166712" cy="246221"/>
              </a:xfrm>
              <a:prstGeom prst="rect">
                <a:avLst/>
              </a:prstGeom>
              <a:blipFill rotWithShape="0">
                <a:blip r:embed="rId13"/>
                <a:stretch>
                  <a:fillRect l="-29630" r="-22222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384218" y="2709628"/>
                <a:ext cx="1481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218" y="2709628"/>
                <a:ext cx="148117" cy="215444"/>
              </a:xfrm>
              <a:prstGeom prst="rect">
                <a:avLst/>
              </a:prstGeom>
              <a:blipFill rotWithShape="0">
                <a:blip r:embed="rId14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935208" y="1454196"/>
                <a:ext cx="1505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208" y="1454196"/>
                <a:ext cx="150554" cy="215444"/>
              </a:xfrm>
              <a:prstGeom prst="rect">
                <a:avLst/>
              </a:prstGeom>
              <a:blipFill rotWithShape="0">
                <a:blip r:embed="rId15"/>
                <a:stretch>
                  <a:fillRect l="-29167" r="-25000" b="-2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вал 6"/>
          <p:cNvSpPr/>
          <p:nvPr/>
        </p:nvSpPr>
        <p:spPr>
          <a:xfrm>
            <a:off x="6391300" y="2210570"/>
            <a:ext cx="1421149" cy="1421149"/>
          </a:xfrm>
          <a:prstGeom prst="ellipse">
            <a:avLst/>
          </a:prstGeom>
          <a:noFill/>
          <a:ln>
            <a:solidFill>
              <a:srgbClr val="877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806788" y="2888443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788" y="2888443"/>
                <a:ext cx="166712" cy="246221"/>
              </a:xfrm>
              <a:prstGeom prst="rect">
                <a:avLst/>
              </a:prstGeom>
              <a:blipFill rotWithShape="0">
                <a:blip r:embed="rId16"/>
                <a:stretch>
                  <a:fillRect l="-29630" r="-22222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03584" y="2046871"/>
                <a:ext cx="13847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84" y="2046871"/>
                <a:ext cx="1384738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1762" t="-2222" r="-3965" b="-2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01960" y="2404788"/>
                <a:ext cx="13847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&gt;16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60" y="2404788"/>
                <a:ext cx="1384738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1762" t="-2174" r="-3524" b="-260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66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 animBg="1"/>
      <p:bldP spid="42" grpId="0" animBg="1"/>
      <p:bldP spid="42" grpId="1" animBg="1"/>
      <p:bldP spid="42" grpId="2" animBg="1"/>
      <p:bldP spid="6" grpId="0"/>
      <p:bldP spid="32" grpId="0"/>
      <p:bldP spid="17" grpId="0"/>
      <p:bldP spid="20" grpId="0"/>
      <p:bldP spid="49" grpId="0"/>
      <p:bldP spid="28" grpId="0"/>
      <p:bldP spid="59" grpId="0"/>
      <p:bldP spid="7" grpId="0" animBg="1"/>
      <p:bldP spid="41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5292101" y="1577071"/>
            <a:ext cx="3237360" cy="3167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олилиния 25"/>
              <p:cNvSpPr/>
              <p:nvPr/>
            </p:nvSpPr>
            <p:spPr>
              <a:xfrm>
                <a:off x="5295827" y="3336925"/>
                <a:ext cx="1444698" cy="1400175"/>
              </a:xfrm>
              <a:custGeom>
                <a:avLst/>
                <a:gdLst>
                  <a:gd name="connsiteX0" fmla="*/ 3175 w 1454150"/>
                  <a:gd name="connsiteY0" fmla="*/ 0 h 1400175"/>
                  <a:gd name="connsiteX1" fmla="*/ 0 w 1454150"/>
                  <a:gd name="connsiteY1" fmla="*/ 1400175 h 1400175"/>
                  <a:gd name="connsiteX2" fmla="*/ 1454150 w 1454150"/>
                  <a:gd name="connsiteY2" fmla="*/ 1393825 h 1400175"/>
                  <a:gd name="connsiteX3" fmla="*/ 1431925 w 1454150"/>
                  <a:gd name="connsiteY3" fmla="*/ 1231900 h 1400175"/>
                  <a:gd name="connsiteX4" fmla="*/ 1393825 w 1454150"/>
                  <a:gd name="connsiteY4" fmla="*/ 908050 h 1400175"/>
                  <a:gd name="connsiteX5" fmla="*/ 1308100 w 1454150"/>
                  <a:gd name="connsiteY5" fmla="*/ 641350 h 1400175"/>
                  <a:gd name="connsiteX6" fmla="*/ 1184275 w 1454150"/>
                  <a:gd name="connsiteY6" fmla="*/ 425450 h 1400175"/>
                  <a:gd name="connsiteX7" fmla="*/ 1035050 w 1454150"/>
                  <a:gd name="connsiteY7" fmla="*/ 266700 h 1400175"/>
                  <a:gd name="connsiteX8" fmla="*/ 828675 w 1454150"/>
                  <a:gd name="connsiteY8" fmla="*/ 139700 h 1400175"/>
                  <a:gd name="connsiteX9" fmla="*/ 571500 w 1454150"/>
                  <a:gd name="connsiteY9" fmla="*/ 69850 h 1400175"/>
                  <a:gd name="connsiteX10" fmla="*/ 260350 w 1454150"/>
                  <a:gd name="connsiteY10" fmla="*/ 25400 h 1400175"/>
                  <a:gd name="connsiteX11" fmla="*/ 3175 w 1454150"/>
                  <a:gd name="connsiteY11" fmla="*/ 0 h 140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150" h="1400175">
                    <a:moveTo>
                      <a:pt x="3175" y="0"/>
                    </a:moveTo>
                    <a:cubicBezTo>
                      <a:pt x="2117" y="466725"/>
                      <a:pt x="1058" y="933450"/>
                      <a:pt x="0" y="1400175"/>
                    </a:cubicBezTo>
                    <a:lnTo>
                      <a:pt x="1454150" y="1393825"/>
                    </a:lnTo>
                    <a:lnTo>
                      <a:pt x="1431925" y="1231900"/>
                    </a:lnTo>
                    <a:lnTo>
                      <a:pt x="1393825" y="908050"/>
                    </a:lnTo>
                    <a:lnTo>
                      <a:pt x="1308100" y="641350"/>
                    </a:lnTo>
                    <a:lnTo>
                      <a:pt x="1184275" y="425450"/>
                    </a:lnTo>
                    <a:lnTo>
                      <a:pt x="1035050" y="266700"/>
                    </a:lnTo>
                    <a:lnTo>
                      <a:pt x="828675" y="139700"/>
                    </a:lnTo>
                    <a:lnTo>
                      <a:pt x="571500" y="69850"/>
                    </a:lnTo>
                    <a:lnTo>
                      <a:pt x="260350" y="25400"/>
                    </a:lnTo>
                    <a:lnTo>
                      <a:pt x="3175" y="0"/>
                    </a:lnTo>
                    <a:close/>
                  </a:path>
                </a:pathLst>
              </a:cu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Полилиния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827" y="3336925"/>
                <a:ext cx="1444698" cy="1400175"/>
              </a:xfrm>
              <a:custGeom>
                <a:avLst/>
                <a:gdLst>
                  <a:gd name="connsiteX0" fmla="*/ 3175 w 1454150"/>
                  <a:gd name="connsiteY0" fmla="*/ 0 h 1400175"/>
                  <a:gd name="connsiteX1" fmla="*/ 0 w 1454150"/>
                  <a:gd name="connsiteY1" fmla="*/ 1400175 h 1400175"/>
                  <a:gd name="connsiteX2" fmla="*/ 1454150 w 1454150"/>
                  <a:gd name="connsiteY2" fmla="*/ 1393825 h 1400175"/>
                  <a:gd name="connsiteX3" fmla="*/ 1431925 w 1454150"/>
                  <a:gd name="connsiteY3" fmla="*/ 1231900 h 1400175"/>
                  <a:gd name="connsiteX4" fmla="*/ 1393825 w 1454150"/>
                  <a:gd name="connsiteY4" fmla="*/ 908050 h 1400175"/>
                  <a:gd name="connsiteX5" fmla="*/ 1308100 w 1454150"/>
                  <a:gd name="connsiteY5" fmla="*/ 641350 h 1400175"/>
                  <a:gd name="connsiteX6" fmla="*/ 1184275 w 1454150"/>
                  <a:gd name="connsiteY6" fmla="*/ 425450 h 1400175"/>
                  <a:gd name="connsiteX7" fmla="*/ 1035050 w 1454150"/>
                  <a:gd name="connsiteY7" fmla="*/ 266700 h 1400175"/>
                  <a:gd name="connsiteX8" fmla="*/ 828675 w 1454150"/>
                  <a:gd name="connsiteY8" fmla="*/ 139700 h 1400175"/>
                  <a:gd name="connsiteX9" fmla="*/ 571500 w 1454150"/>
                  <a:gd name="connsiteY9" fmla="*/ 69850 h 1400175"/>
                  <a:gd name="connsiteX10" fmla="*/ 260350 w 1454150"/>
                  <a:gd name="connsiteY10" fmla="*/ 25400 h 1400175"/>
                  <a:gd name="connsiteX11" fmla="*/ 3175 w 1454150"/>
                  <a:gd name="connsiteY11" fmla="*/ 0 h 140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150" h="1400175">
                    <a:moveTo>
                      <a:pt x="3175" y="0"/>
                    </a:moveTo>
                    <a:cubicBezTo>
                      <a:pt x="2117" y="466725"/>
                      <a:pt x="1058" y="933450"/>
                      <a:pt x="0" y="1400175"/>
                    </a:cubicBezTo>
                    <a:lnTo>
                      <a:pt x="1454150" y="1393825"/>
                    </a:lnTo>
                    <a:lnTo>
                      <a:pt x="1431925" y="1231900"/>
                    </a:lnTo>
                    <a:lnTo>
                      <a:pt x="1393825" y="908050"/>
                    </a:lnTo>
                    <a:lnTo>
                      <a:pt x="1308100" y="641350"/>
                    </a:lnTo>
                    <a:lnTo>
                      <a:pt x="1184275" y="425450"/>
                    </a:lnTo>
                    <a:lnTo>
                      <a:pt x="1035050" y="266700"/>
                    </a:lnTo>
                    <a:lnTo>
                      <a:pt x="828675" y="139700"/>
                    </a:lnTo>
                    <a:lnTo>
                      <a:pt x="571500" y="69850"/>
                    </a:lnTo>
                    <a:lnTo>
                      <a:pt x="260350" y="25400"/>
                    </a:lnTo>
                    <a:lnTo>
                      <a:pt x="3175" y="0"/>
                    </a:lnTo>
                    <a:close/>
                  </a:path>
                </a:pathLst>
              </a:cu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олилиния 23"/>
          <p:cNvSpPr/>
          <p:nvPr/>
        </p:nvSpPr>
        <p:spPr>
          <a:xfrm>
            <a:off x="5289550" y="1562100"/>
            <a:ext cx="3238500" cy="3181350"/>
          </a:xfrm>
          <a:custGeom>
            <a:avLst/>
            <a:gdLst>
              <a:gd name="connsiteX0" fmla="*/ 6350 w 3238500"/>
              <a:gd name="connsiteY0" fmla="*/ 1765300 h 3181350"/>
              <a:gd name="connsiteX1" fmla="*/ 0 w 3238500"/>
              <a:gd name="connsiteY1" fmla="*/ 0 h 3181350"/>
              <a:gd name="connsiteX2" fmla="*/ 1790700 w 3238500"/>
              <a:gd name="connsiteY2" fmla="*/ 6350 h 3181350"/>
              <a:gd name="connsiteX3" fmla="*/ 1803400 w 3238500"/>
              <a:gd name="connsiteY3" fmla="*/ 158750 h 3181350"/>
              <a:gd name="connsiteX4" fmla="*/ 1809750 w 3238500"/>
              <a:gd name="connsiteY4" fmla="*/ 406400 h 3181350"/>
              <a:gd name="connsiteX5" fmla="*/ 1873250 w 3238500"/>
              <a:gd name="connsiteY5" fmla="*/ 673100 h 3181350"/>
              <a:gd name="connsiteX6" fmla="*/ 2019300 w 3238500"/>
              <a:gd name="connsiteY6" fmla="*/ 958850 h 3181350"/>
              <a:gd name="connsiteX7" fmla="*/ 2203450 w 3238500"/>
              <a:gd name="connsiteY7" fmla="*/ 1149350 h 3181350"/>
              <a:gd name="connsiteX8" fmla="*/ 2381250 w 3238500"/>
              <a:gd name="connsiteY8" fmla="*/ 1270000 h 3181350"/>
              <a:gd name="connsiteX9" fmla="*/ 2705100 w 3238500"/>
              <a:gd name="connsiteY9" fmla="*/ 1371600 h 3181350"/>
              <a:gd name="connsiteX10" fmla="*/ 3003550 w 3238500"/>
              <a:gd name="connsiteY10" fmla="*/ 1422400 h 3181350"/>
              <a:gd name="connsiteX11" fmla="*/ 3143250 w 3238500"/>
              <a:gd name="connsiteY11" fmla="*/ 1447800 h 3181350"/>
              <a:gd name="connsiteX12" fmla="*/ 3238500 w 3238500"/>
              <a:gd name="connsiteY12" fmla="*/ 1447800 h 3181350"/>
              <a:gd name="connsiteX13" fmla="*/ 3238500 w 3238500"/>
              <a:gd name="connsiteY13" fmla="*/ 3181350 h 3181350"/>
              <a:gd name="connsiteX14" fmla="*/ 1447800 w 3238500"/>
              <a:gd name="connsiteY14" fmla="*/ 3181350 h 3181350"/>
              <a:gd name="connsiteX15" fmla="*/ 1416050 w 3238500"/>
              <a:gd name="connsiteY15" fmla="*/ 2933700 h 3181350"/>
              <a:gd name="connsiteX16" fmla="*/ 1371600 w 3238500"/>
              <a:gd name="connsiteY16" fmla="*/ 2590800 h 3181350"/>
              <a:gd name="connsiteX17" fmla="*/ 1263650 w 3238500"/>
              <a:gd name="connsiteY17" fmla="*/ 2330450 h 3181350"/>
              <a:gd name="connsiteX18" fmla="*/ 1136650 w 3238500"/>
              <a:gd name="connsiteY18" fmla="*/ 2133600 h 3181350"/>
              <a:gd name="connsiteX19" fmla="*/ 927100 w 3238500"/>
              <a:gd name="connsiteY19" fmla="*/ 1968500 h 3181350"/>
              <a:gd name="connsiteX20" fmla="*/ 654050 w 3238500"/>
              <a:gd name="connsiteY20" fmla="*/ 1866900 h 3181350"/>
              <a:gd name="connsiteX21" fmla="*/ 304800 w 3238500"/>
              <a:gd name="connsiteY21" fmla="*/ 1797050 h 3181350"/>
              <a:gd name="connsiteX22" fmla="*/ 6350 w 3238500"/>
              <a:gd name="connsiteY22" fmla="*/ 1765300 h 31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38500" h="3181350">
                <a:moveTo>
                  <a:pt x="6350" y="1765300"/>
                </a:moveTo>
                <a:cubicBezTo>
                  <a:pt x="4233" y="1176867"/>
                  <a:pt x="2117" y="588433"/>
                  <a:pt x="0" y="0"/>
                </a:cubicBezTo>
                <a:lnTo>
                  <a:pt x="1790700" y="6350"/>
                </a:lnTo>
                <a:lnTo>
                  <a:pt x="1803400" y="158750"/>
                </a:lnTo>
                <a:lnTo>
                  <a:pt x="1809750" y="406400"/>
                </a:lnTo>
                <a:lnTo>
                  <a:pt x="1873250" y="673100"/>
                </a:lnTo>
                <a:lnTo>
                  <a:pt x="2019300" y="958850"/>
                </a:lnTo>
                <a:lnTo>
                  <a:pt x="2203450" y="1149350"/>
                </a:lnTo>
                <a:lnTo>
                  <a:pt x="2381250" y="1270000"/>
                </a:lnTo>
                <a:lnTo>
                  <a:pt x="2705100" y="1371600"/>
                </a:lnTo>
                <a:lnTo>
                  <a:pt x="3003550" y="1422400"/>
                </a:lnTo>
                <a:lnTo>
                  <a:pt x="3143250" y="1447800"/>
                </a:lnTo>
                <a:lnTo>
                  <a:pt x="3238500" y="1447800"/>
                </a:lnTo>
                <a:lnTo>
                  <a:pt x="3238500" y="3181350"/>
                </a:lnTo>
                <a:lnTo>
                  <a:pt x="1447800" y="3181350"/>
                </a:lnTo>
                <a:lnTo>
                  <a:pt x="1416050" y="2933700"/>
                </a:lnTo>
                <a:lnTo>
                  <a:pt x="1371600" y="2590800"/>
                </a:lnTo>
                <a:lnTo>
                  <a:pt x="1263650" y="2330450"/>
                </a:lnTo>
                <a:lnTo>
                  <a:pt x="1136650" y="2133600"/>
                </a:lnTo>
                <a:lnTo>
                  <a:pt x="927100" y="1968500"/>
                </a:lnTo>
                <a:lnTo>
                  <a:pt x="654050" y="1866900"/>
                </a:lnTo>
                <a:lnTo>
                  <a:pt x="304800" y="1797050"/>
                </a:lnTo>
                <a:lnTo>
                  <a:pt x="6350" y="1765300"/>
                </a:lnTo>
                <a:close/>
              </a:path>
            </a:pathLst>
          </a:custGeom>
          <a:pattFill prst="wdDnDiag">
            <a:fgClr>
              <a:srgbClr val="877D4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олилиния 10"/>
              <p:cNvSpPr/>
              <p:nvPr/>
            </p:nvSpPr>
            <p:spPr>
              <a:xfrm>
                <a:off x="7080250" y="1568450"/>
                <a:ext cx="1454150" cy="1441450"/>
              </a:xfrm>
              <a:custGeom>
                <a:avLst/>
                <a:gdLst>
                  <a:gd name="connsiteX0" fmla="*/ 0 w 1454150"/>
                  <a:gd name="connsiteY0" fmla="*/ 0 h 1441450"/>
                  <a:gd name="connsiteX1" fmla="*/ 1454150 w 1454150"/>
                  <a:gd name="connsiteY1" fmla="*/ 6350 h 1441450"/>
                  <a:gd name="connsiteX2" fmla="*/ 1447800 w 1454150"/>
                  <a:gd name="connsiteY2" fmla="*/ 1441450 h 1441450"/>
                  <a:gd name="connsiteX3" fmla="*/ 1225550 w 1454150"/>
                  <a:gd name="connsiteY3" fmla="*/ 1416050 h 1441450"/>
                  <a:gd name="connsiteX4" fmla="*/ 781050 w 1454150"/>
                  <a:gd name="connsiteY4" fmla="*/ 1333500 h 1441450"/>
                  <a:gd name="connsiteX5" fmla="*/ 476250 w 1454150"/>
                  <a:gd name="connsiteY5" fmla="*/ 1200150 h 1441450"/>
                  <a:gd name="connsiteX6" fmla="*/ 209550 w 1454150"/>
                  <a:gd name="connsiteY6" fmla="*/ 920750 h 1441450"/>
                  <a:gd name="connsiteX7" fmla="*/ 57150 w 1454150"/>
                  <a:gd name="connsiteY7" fmla="*/ 603250 h 1441450"/>
                  <a:gd name="connsiteX8" fmla="*/ 0 w 1454150"/>
                  <a:gd name="connsiteY8" fmla="*/ 273050 h 1441450"/>
                  <a:gd name="connsiteX9" fmla="*/ 0 w 1454150"/>
                  <a:gd name="connsiteY9" fmla="*/ 0 h 144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4150" h="1441450">
                    <a:moveTo>
                      <a:pt x="0" y="0"/>
                    </a:moveTo>
                    <a:lnTo>
                      <a:pt x="1454150" y="6350"/>
                    </a:lnTo>
                    <a:cubicBezTo>
                      <a:pt x="1452033" y="484717"/>
                      <a:pt x="1449917" y="963083"/>
                      <a:pt x="1447800" y="1441450"/>
                    </a:cubicBezTo>
                    <a:lnTo>
                      <a:pt x="1225550" y="1416050"/>
                    </a:lnTo>
                    <a:lnTo>
                      <a:pt x="781050" y="1333500"/>
                    </a:lnTo>
                    <a:lnTo>
                      <a:pt x="476250" y="1200150"/>
                    </a:lnTo>
                    <a:lnTo>
                      <a:pt x="209550" y="920750"/>
                    </a:lnTo>
                    <a:lnTo>
                      <a:pt x="57150" y="603250"/>
                    </a:lnTo>
                    <a:lnTo>
                      <a:pt x="0" y="273050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олилиния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250" y="1568450"/>
                <a:ext cx="1454150" cy="1441450"/>
              </a:xfrm>
              <a:custGeom>
                <a:avLst/>
                <a:gdLst>
                  <a:gd name="connsiteX0" fmla="*/ 0 w 1454150"/>
                  <a:gd name="connsiteY0" fmla="*/ 0 h 1441450"/>
                  <a:gd name="connsiteX1" fmla="*/ 1454150 w 1454150"/>
                  <a:gd name="connsiteY1" fmla="*/ 6350 h 1441450"/>
                  <a:gd name="connsiteX2" fmla="*/ 1447800 w 1454150"/>
                  <a:gd name="connsiteY2" fmla="*/ 1441450 h 1441450"/>
                  <a:gd name="connsiteX3" fmla="*/ 1225550 w 1454150"/>
                  <a:gd name="connsiteY3" fmla="*/ 1416050 h 1441450"/>
                  <a:gd name="connsiteX4" fmla="*/ 781050 w 1454150"/>
                  <a:gd name="connsiteY4" fmla="*/ 1333500 h 1441450"/>
                  <a:gd name="connsiteX5" fmla="*/ 476250 w 1454150"/>
                  <a:gd name="connsiteY5" fmla="*/ 1200150 h 1441450"/>
                  <a:gd name="connsiteX6" fmla="*/ 209550 w 1454150"/>
                  <a:gd name="connsiteY6" fmla="*/ 920750 h 1441450"/>
                  <a:gd name="connsiteX7" fmla="*/ 57150 w 1454150"/>
                  <a:gd name="connsiteY7" fmla="*/ 603250 h 1441450"/>
                  <a:gd name="connsiteX8" fmla="*/ 0 w 1454150"/>
                  <a:gd name="connsiteY8" fmla="*/ 273050 h 1441450"/>
                  <a:gd name="connsiteX9" fmla="*/ 0 w 1454150"/>
                  <a:gd name="connsiteY9" fmla="*/ 0 h 144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4150" h="1441450">
                    <a:moveTo>
                      <a:pt x="0" y="0"/>
                    </a:moveTo>
                    <a:lnTo>
                      <a:pt x="1454150" y="6350"/>
                    </a:lnTo>
                    <a:cubicBezTo>
                      <a:pt x="1452033" y="484717"/>
                      <a:pt x="1449917" y="963083"/>
                      <a:pt x="1447800" y="1441450"/>
                    </a:cubicBezTo>
                    <a:lnTo>
                      <a:pt x="1225550" y="1416050"/>
                    </a:lnTo>
                    <a:lnTo>
                      <a:pt x="781050" y="1333500"/>
                    </a:lnTo>
                    <a:lnTo>
                      <a:pt x="476250" y="1200150"/>
                    </a:lnTo>
                    <a:lnTo>
                      <a:pt x="209550" y="920750"/>
                    </a:lnTo>
                    <a:lnTo>
                      <a:pt x="57150" y="603250"/>
                    </a:lnTo>
                    <a:lnTo>
                      <a:pt x="0" y="27305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" name="Picture 2" descr="D:\projects\Математика\Марина Жебина\учебники и ктп\картинки\сетк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7" t="31537" r="8199" b="14881"/>
          <a:stretch/>
        </p:blipFill>
        <p:spPr bwMode="auto">
          <a:xfrm>
            <a:off x="5292100" y="1577880"/>
            <a:ext cx="3240450" cy="316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316204" y="425576"/>
                <a:ext cx="45002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/>
                  <a:t>Решить неравенство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≥8</m:t>
                    </m:r>
                  </m:oMath>
                </a14:m>
                <a:r>
                  <a:rPr lang="en-US" sz="2000" dirty="0" smtClean="0"/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04" y="425576"/>
                <a:ext cx="4500250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1491" t="-9231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Группа 6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6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1960" y="1350191"/>
                <a:ext cx="7461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60" y="1350191"/>
                <a:ext cx="746165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7377" r="-6557" b="-23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3584" y="1698531"/>
                <a:ext cx="1640384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84" y="1698531"/>
                <a:ext cx="1640384" cy="5203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/>
          <p:cNvCxnSpPr/>
          <p:nvPr/>
        </p:nvCxnSpPr>
        <p:spPr>
          <a:xfrm flipH="1" flipV="1">
            <a:off x="6901204" y="1565181"/>
            <a:ext cx="13998" cy="31230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 flipH="1" flipV="1">
            <a:off x="6932082" y="1561898"/>
            <a:ext cx="0" cy="32030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58941" y="3131289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941" y="3131289"/>
                <a:ext cx="166712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29630" r="-22222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>
            <a:off x="6839917" y="2988025"/>
            <a:ext cx="1375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>
            <a:off x="7019348" y="3159479"/>
            <a:ext cx="1375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48490" y="2763897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490" y="2763897"/>
                <a:ext cx="166712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25926" r="-25926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095343" y="3123393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343" y="3123393"/>
                <a:ext cx="166712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29630" r="-22222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381344" y="3146317"/>
                <a:ext cx="1481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344" y="3146317"/>
                <a:ext cx="148117" cy="215444"/>
              </a:xfrm>
              <a:prstGeom prst="rect">
                <a:avLst/>
              </a:prstGeom>
              <a:blipFill rotWithShape="0">
                <a:blip r:embed="rId13"/>
                <a:stretch>
                  <a:fillRect l="-16667" r="-8333" b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734084" y="1498466"/>
                <a:ext cx="1505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084" y="1498466"/>
                <a:ext cx="150554" cy="215444"/>
              </a:xfrm>
              <a:prstGeom prst="rect">
                <a:avLst/>
              </a:prstGeom>
              <a:blipFill rotWithShape="0">
                <a:blip r:embed="rId14"/>
                <a:stretch>
                  <a:fillRect l="-29167" r="-25000" b="-2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Таблица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6695560"/>
                  </p:ext>
                </p:extLst>
              </p:nvPr>
            </p:nvGraphicFramePr>
            <p:xfrm>
              <a:off x="450241" y="2387622"/>
              <a:ext cx="370614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794"/>
                    <a:gridCol w="411794"/>
                    <a:gridCol w="411794"/>
                    <a:gridCol w="411794"/>
                    <a:gridCol w="411794"/>
                    <a:gridCol w="411794"/>
                    <a:gridCol w="411794"/>
                    <a:gridCol w="411794"/>
                    <a:gridCol w="41179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Таблица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4435538"/>
                  </p:ext>
                </p:extLst>
              </p:nvPr>
            </p:nvGraphicFramePr>
            <p:xfrm>
              <a:off x="450241" y="2387622"/>
              <a:ext cx="370614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794"/>
                    <a:gridCol w="411794"/>
                    <a:gridCol w="411794"/>
                    <a:gridCol w="411794"/>
                    <a:gridCol w="411794"/>
                    <a:gridCol w="411794"/>
                    <a:gridCol w="411794"/>
                    <a:gridCol w="411794"/>
                    <a:gridCol w="411794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1471" t="-1613" r="-79852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102985" t="-1613" r="-710448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200000" t="-1613" r="-60000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300000" t="-1613" r="-50000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405970" t="-1613" r="-407463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498529" t="-1613" r="-301471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598529" t="-1613" r="-201471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708955" t="-1613" r="-104478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797059" t="-1613" r="-2941" b="-10322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1471" t="-103279" r="-798529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102985" t="-103279" r="-710448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200000" t="-103279" r="-600000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300000" t="-103279" r="-500000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405970" t="-103279" r="-407463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498529" t="-103279" r="-301471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598529" t="-103279" r="-201471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708955" t="-103279" r="-104478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5"/>
                          <a:stretch>
                            <a:fillRect l="-797059" t="-103279" r="-2941" b="-49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4" name="Овал 33"/>
          <p:cNvSpPr/>
          <p:nvPr/>
        </p:nvSpPr>
        <p:spPr>
          <a:xfrm>
            <a:off x="5432188" y="3312349"/>
            <a:ext cx="72000" cy="72000"/>
          </a:xfrm>
          <a:prstGeom prst="ellipse">
            <a:avLst/>
          </a:prstGeom>
          <a:solidFill>
            <a:srgbClr val="87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5270500" y="3333750"/>
            <a:ext cx="1473200" cy="1403350"/>
          </a:xfrm>
          <a:custGeom>
            <a:avLst/>
            <a:gdLst>
              <a:gd name="connsiteX0" fmla="*/ 0 w 1422400"/>
              <a:gd name="connsiteY0" fmla="*/ 0 h 1352550"/>
              <a:gd name="connsiteX1" fmla="*/ 622300 w 1422400"/>
              <a:gd name="connsiteY1" fmla="*/ 101600 h 1352550"/>
              <a:gd name="connsiteX2" fmla="*/ 1047750 w 1422400"/>
              <a:gd name="connsiteY2" fmla="*/ 298450 h 1352550"/>
              <a:gd name="connsiteX3" fmla="*/ 1314450 w 1422400"/>
              <a:gd name="connsiteY3" fmla="*/ 736600 h 1352550"/>
              <a:gd name="connsiteX4" fmla="*/ 1422400 w 1422400"/>
              <a:gd name="connsiteY4" fmla="*/ 1352550 h 1352550"/>
              <a:gd name="connsiteX0" fmla="*/ 0 w 1422400"/>
              <a:gd name="connsiteY0" fmla="*/ 0 h 1352550"/>
              <a:gd name="connsiteX1" fmla="*/ 622300 w 1422400"/>
              <a:gd name="connsiteY1" fmla="*/ 101600 h 1352550"/>
              <a:gd name="connsiteX2" fmla="*/ 1044575 w 1422400"/>
              <a:gd name="connsiteY2" fmla="*/ 320675 h 1352550"/>
              <a:gd name="connsiteX3" fmla="*/ 1314450 w 1422400"/>
              <a:gd name="connsiteY3" fmla="*/ 736600 h 1352550"/>
              <a:gd name="connsiteX4" fmla="*/ 1422400 w 1422400"/>
              <a:gd name="connsiteY4" fmla="*/ 1352550 h 1352550"/>
              <a:gd name="connsiteX0" fmla="*/ 0 w 1422400"/>
              <a:gd name="connsiteY0" fmla="*/ 0 h 1352550"/>
              <a:gd name="connsiteX1" fmla="*/ 622300 w 1422400"/>
              <a:gd name="connsiteY1" fmla="*/ 101600 h 1352550"/>
              <a:gd name="connsiteX2" fmla="*/ 1044575 w 1422400"/>
              <a:gd name="connsiteY2" fmla="*/ 320675 h 1352550"/>
              <a:gd name="connsiteX3" fmla="*/ 1311275 w 1422400"/>
              <a:gd name="connsiteY3" fmla="*/ 758825 h 1352550"/>
              <a:gd name="connsiteX4" fmla="*/ 1422400 w 1422400"/>
              <a:gd name="connsiteY4" fmla="*/ 1352550 h 1352550"/>
              <a:gd name="connsiteX0" fmla="*/ 0 w 1422400"/>
              <a:gd name="connsiteY0" fmla="*/ 0 h 1409700"/>
              <a:gd name="connsiteX1" fmla="*/ 622300 w 1422400"/>
              <a:gd name="connsiteY1" fmla="*/ 101600 h 1409700"/>
              <a:gd name="connsiteX2" fmla="*/ 1044575 w 1422400"/>
              <a:gd name="connsiteY2" fmla="*/ 320675 h 1409700"/>
              <a:gd name="connsiteX3" fmla="*/ 1311275 w 1422400"/>
              <a:gd name="connsiteY3" fmla="*/ 758825 h 1409700"/>
              <a:gd name="connsiteX4" fmla="*/ 1422400 w 1422400"/>
              <a:gd name="connsiteY4" fmla="*/ 1409700 h 1409700"/>
              <a:gd name="connsiteX0" fmla="*/ 0 w 1473200"/>
              <a:gd name="connsiteY0" fmla="*/ 0 h 1403350"/>
              <a:gd name="connsiteX1" fmla="*/ 673100 w 1473200"/>
              <a:gd name="connsiteY1" fmla="*/ 95250 h 1403350"/>
              <a:gd name="connsiteX2" fmla="*/ 1095375 w 1473200"/>
              <a:gd name="connsiteY2" fmla="*/ 314325 h 1403350"/>
              <a:gd name="connsiteX3" fmla="*/ 1362075 w 1473200"/>
              <a:gd name="connsiteY3" fmla="*/ 752475 h 1403350"/>
              <a:gd name="connsiteX4" fmla="*/ 1473200 w 1473200"/>
              <a:gd name="connsiteY4" fmla="*/ 1403350 h 140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00" h="1403350">
                <a:moveTo>
                  <a:pt x="0" y="0"/>
                </a:moveTo>
                <a:cubicBezTo>
                  <a:pt x="223837" y="25929"/>
                  <a:pt x="490538" y="42863"/>
                  <a:pt x="673100" y="95250"/>
                </a:cubicBezTo>
                <a:cubicBezTo>
                  <a:pt x="855662" y="147637"/>
                  <a:pt x="980546" y="204788"/>
                  <a:pt x="1095375" y="314325"/>
                </a:cubicBezTo>
                <a:cubicBezTo>
                  <a:pt x="1210204" y="423863"/>
                  <a:pt x="1299104" y="570971"/>
                  <a:pt x="1362075" y="752475"/>
                </a:cubicBezTo>
                <a:cubicBezTo>
                  <a:pt x="1425046" y="933979"/>
                  <a:pt x="1450446" y="1183216"/>
                  <a:pt x="1473200" y="1403350"/>
                </a:cubicBezTo>
              </a:path>
            </a:pathLst>
          </a:custGeom>
          <a:noFill/>
          <a:ln>
            <a:solidFill>
              <a:srgbClr val="877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152125" y="3490817"/>
            <a:ext cx="72000" cy="72000"/>
          </a:xfrm>
          <a:prstGeom prst="ellipse">
            <a:avLst/>
          </a:prstGeom>
          <a:solidFill>
            <a:srgbClr val="87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6509713" y="3854149"/>
            <a:ext cx="72000" cy="72000"/>
          </a:xfrm>
          <a:prstGeom prst="ellipse">
            <a:avLst/>
          </a:prstGeom>
          <a:solidFill>
            <a:srgbClr val="87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690014" y="4570364"/>
            <a:ext cx="72000" cy="72000"/>
          </a:xfrm>
          <a:prstGeom prst="ellipse">
            <a:avLst/>
          </a:prstGeom>
          <a:solidFill>
            <a:srgbClr val="87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7054832" y="1688044"/>
            <a:ext cx="72000" cy="72000"/>
          </a:xfrm>
          <a:prstGeom prst="ellipse">
            <a:avLst/>
          </a:prstGeom>
          <a:solidFill>
            <a:srgbClr val="87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229390" y="2412193"/>
            <a:ext cx="72000" cy="72000"/>
          </a:xfrm>
          <a:prstGeom prst="ellipse">
            <a:avLst/>
          </a:prstGeom>
          <a:solidFill>
            <a:srgbClr val="87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7592092" y="2768808"/>
            <a:ext cx="72000" cy="72000"/>
          </a:xfrm>
          <a:prstGeom prst="ellipse">
            <a:avLst/>
          </a:prstGeom>
          <a:solidFill>
            <a:srgbClr val="87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8309389" y="2946470"/>
            <a:ext cx="72000" cy="72000"/>
          </a:xfrm>
          <a:prstGeom prst="ellipse">
            <a:avLst/>
          </a:prstGeom>
          <a:solidFill>
            <a:srgbClr val="87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 rot="11171594">
            <a:off x="7011998" y="1643656"/>
            <a:ext cx="1610834" cy="1293779"/>
          </a:xfrm>
          <a:custGeom>
            <a:avLst/>
            <a:gdLst>
              <a:gd name="connsiteX0" fmla="*/ 0 w 1422400"/>
              <a:gd name="connsiteY0" fmla="*/ 0 h 1352550"/>
              <a:gd name="connsiteX1" fmla="*/ 622300 w 1422400"/>
              <a:gd name="connsiteY1" fmla="*/ 101600 h 1352550"/>
              <a:gd name="connsiteX2" fmla="*/ 1047750 w 1422400"/>
              <a:gd name="connsiteY2" fmla="*/ 298450 h 1352550"/>
              <a:gd name="connsiteX3" fmla="*/ 1314450 w 1422400"/>
              <a:gd name="connsiteY3" fmla="*/ 736600 h 1352550"/>
              <a:gd name="connsiteX4" fmla="*/ 1422400 w 1422400"/>
              <a:gd name="connsiteY4" fmla="*/ 1352550 h 1352550"/>
              <a:gd name="connsiteX0" fmla="*/ 0 w 1422400"/>
              <a:gd name="connsiteY0" fmla="*/ 0 h 1352550"/>
              <a:gd name="connsiteX1" fmla="*/ 622300 w 1422400"/>
              <a:gd name="connsiteY1" fmla="*/ 101600 h 1352550"/>
              <a:gd name="connsiteX2" fmla="*/ 1044575 w 1422400"/>
              <a:gd name="connsiteY2" fmla="*/ 320675 h 1352550"/>
              <a:gd name="connsiteX3" fmla="*/ 1314450 w 1422400"/>
              <a:gd name="connsiteY3" fmla="*/ 736600 h 1352550"/>
              <a:gd name="connsiteX4" fmla="*/ 1422400 w 1422400"/>
              <a:gd name="connsiteY4" fmla="*/ 1352550 h 1352550"/>
              <a:gd name="connsiteX0" fmla="*/ 0 w 1422400"/>
              <a:gd name="connsiteY0" fmla="*/ 0 h 1352550"/>
              <a:gd name="connsiteX1" fmla="*/ 622300 w 1422400"/>
              <a:gd name="connsiteY1" fmla="*/ 101600 h 1352550"/>
              <a:gd name="connsiteX2" fmla="*/ 1044575 w 1422400"/>
              <a:gd name="connsiteY2" fmla="*/ 320675 h 1352550"/>
              <a:gd name="connsiteX3" fmla="*/ 1311275 w 1422400"/>
              <a:gd name="connsiteY3" fmla="*/ 758825 h 1352550"/>
              <a:gd name="connsiteX4" fmla="*/ 1422400 w 1422400"/>
              <a:gd name="connsiteY4" fmla="*/ 1352550 h 1352550"/>
              <a:gd name="connsiteX0" fmla="*/ 0 w 1579269"/>
              <a:gd name="connsiteY0" fmla="*/ 0 h 1297204"/>
              <a:gd name="connsiteX1" fmla="*/ 779169 w 1579269"/>
              <a:gd name="connsiteY1" fmla="*/ 46254 h 1297204"/>
              <a:gd name="connsiteX2" fmla="*/ 1201444 w 1579269"/>
              <a:gd name="connsiteY2" fmla="*/ 265329 h 1297204"/>
              <a:gd name="connsiteX3" fmla="*/ 1468144 w 1579269"/>
              <a:gd name="connsiteY3" fmla="*/ 703479 h 1297204"/>
              <a:gd name="connsiteX4" fmla="*/ 1579269 w 1579269"/>
              <a:gd name="connsiteY4" fmla="*/ 1297204 h 1297204"/>
              <a:gd name="connsiteX0" fmla="*/ 0 w 1579269"/>
              <a:gd name="connsiteY0" fmla="*/ 0 h 1297204"/>
              <a:gd name="connsiteX1" fmla="*/ 779169 w 1579269"/>
              <a:gd name="connsiteY1" fmla="*/ 46254 h 1297204"/>
              <a:gd name="connsiteX2" fmla="*/ 1201444 w 1579269"/>
              <a:gd name="connsiteY2" fmla="*/ 265329 h 1297204"/>
              <a:gd name="connsiteX3" fmla="*/ 1468144 w 1579269"/>
              <a:gd name="connsiteY3" fmla="*/ 703479 h 1297204"/>
              <a:gd name="connsiteX4" fmla="*/ 1579269 w 1579269"/>
              <a:gd name="connsiteY4" fmla="*/ 1297204 h 1297204"/>
              <a:gd name="connsiteX0" fmla="*/ 0 w 1579269"/>
              <a:gd name="connsiteY0" fmla="*/ 0 h 1297204"/>
              <a:gd name="connsiteX1" fmla="*/ 779169 w 1579269"/>
              <a:gd name="connsiteY1" fmla="*/ 46254 h 1297204"/>
              <a:gd name="connsiteX2" fmla="*/ 1186689 w 1579269"/>
              <a:gd name="connsiteY2" fmla="*/ 276511 h 1297204"/>
              <a:gd name="connsiteX3" fmla="*/ 1468144 w 1579269"/>
              <a:gd name="connsiteY3" fmla="*/ 703479 h 1297204"/>
              <a:gd name="connsiteX4" fmla="*/ 1579269 w 1579269"/>
              <a:gd name="connsiteY4" fmla="*/ 1297204 h 1297204"/>
              <a:gd name="connsiteX0" fmla="*/ 0 w 1579269"/>
              <a:gd name="connsiteY0" fmla="*/ 0 h 1297204"/>
              <a:gd name="connsiteX1" fmla="*/ 779169 w 1579269"/>
              <a:gd name="connsiteY1" fmla="*/ 46254 h 1297204"/>
              <a:gd name="connsiteX2" fmla="*/ 1186689 w 1579269"/>
              <a:gd name="connsiteY2" fmla="*/ 276511 h 1297204"/>
              <a:gd name="connsiteX3" fmla="*/ 1496210 w 1579269"/>
              <a:gd name="connsiteY3" fmla="*/ 697240 h 1297204"/>
              <a:gd name="connsiteX4" fmla="*/ 1579269 w 1579269"/>
              <a:gd name="connsiteY4" fmla="*/ 1297204 h 1297204"/>
              <a:gd name="connsiteX0" fmla="*/ 0 w 1610834"/>
              <a:gd name="connsiteY0" fmla="*/ 0 h 1293779"/>
              <a:gd name="connsiteX1" fmla="*/ 779169 w 1610834"/>
              <a:gd name="connsiteY1" fmla="*/ 46254 h 1293779"/>
              <a:gd name="connsiteX2" fmla="*/ 1186689 w 1610834"/>
              <a:gd name="connsiteY2" fmla="*/ 276511 h 1293779"/>
              <a:gd name="connsiteX3" fmla="*/ 1496210 w 1610834"/>
              <a:gd name="connsiteY3" fmla="*/ 697240 h 1293779"/>
              <a:gd name="connsiteX4" fmla="*/ 1610834 w 1610834"/>
              <a:gd name="connsiteY4" fmla="*/ 1293779 h 1293779"/>
              <a:gd name="connsiteX0" fmla="*/ 0 w 1610834"/>
              <a:gd name="connsiteY0" fmla="*/ 0 h 1293779"/>
              <a:gd name="connsiteX1" fmla="*/ 779169 w 1610834"/>
              <a:gd name="connsiteY1" fmla="*/ 46254 h 1293779"/>
              <a:gd name="connsiteX2" fmla="*/ 1186689 w 1610834"/>
              <a:gd name="connsiteY2" fmla="*/ 276511 h 1293779"/>
              <a:gd name="connsiteX3" fmla="*/ 1481871 w 1610834"/>
              <a:gd name="connsiteY3" fmla="*/ 682828 h 1293779"/>
              <a:gd name="connsiteX4" fmla="*/ 1610834 w 1610834"/>
              <a:gd name="connsiteY4" fmla="*/ 1293779 h 1293779"/>
              <a:gd name="connsiteX0" fmla="*/ 0 w 1610834"/>
              <a:gd name="connsiteY0" fmla="*/ 0 h 1293779"/>
              <a:gd name="connsiteX1" fmla="*/ 765100 w 1610834"/>
              <a:gd name="connsiteY1" fmla="*/ 63749 h 1293779"/>
              <a:gd name="connsiteX2" fmla="*/ 1186689 w 1610834"/>
              <a:gd name="connsiteY2" fmla="*/ 276511 h 1293779"/>
              <a:gd name="connsiteX3" fmla="*/ 1481871 w 1610834"/>
              <a:gd name="connsiteY3" fmla="*/ 682828 h 1293779"/>
              <a:gd name="connsiteX4" fmla="*/ 1610834 w 1610834"/>
              <a:gd name="connsiteY4" fmla="*/ 1293779 h 129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834" h="1293779">
                <a:moveTo>
                  <a:pt x="0" y="0"/>
                </a:moveTo>
                <a:cubicBezTo>
                  <a:pt x="215469" y="7676"/>
                  <a:pt x="567319" y="17664"/>
                  <a:pt x="765100" y="63749"/>
                </a:cubicBezTo>
                <a:cubicBezTo>
                  <a:pt x="962881" y="109834"/>
                  <a:pt x="1067227" y="173331"/>
                  <a:pt x="1186689" y="276511"/>
                </a:cubicBezTo>
                <a:cubicBezTo>
                  <a:pt x="1306151" y="379691"/>
                  <a:pt x="1411180" y="513283"/>
                  <a:pt x="1481871" y="682828"/>
                </a:cubicBezTo>
                <a:cubicBezTo>
                  <a:pt x="1552562" y="852373"/>
                  <a:pt x="1588080" y="1073645"/>
                  <a:pt x="1610834" y="1293779"/>
                </a:cubicBezTo>
              </a:path>
            </a:pathLst>
          </a:custGeom>
          <a:noFill/>
          <a:ln>
            <a:solidFill>
              <a:srgbClr val="877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987744" y="2074080"/>
                <a:ext cx="3382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744" y="2074080"/>
                <a:ext cx="338234" cy="43088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9023" y="3308267"/>
                <a:ext cx="9936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23" y="3308267"/>
                <a:ext cx="993670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4908" r="-490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95420" y="3662941"/>
                <a:ext cx="10040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3662941"/>
                <a:ext cx="1004056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4848" r="-424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95420" y="4022991"/>
                <a:ext cx="10040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4022991"/>
                <a:ext cx="1004056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4848" r="-363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53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26" grpId="0" animBg="1"/>
      <p:bldP spid="24" grpId="0" animBg="1"/>
      <p:bldP spid="24" grpId="1" animBg="1"/>
      <p:bldP spid="11" grpId="0" animBg="1"/>
      <p:bldP spid="2" grpId="0"/>
      <p:bldP spid="6" grpId="0"/>
      <p:bldP spid="32" grpId="0"/>
      <p:bldP spid="17" grpId="0"/>
      <p:bldP spid="20" grpId="0"/>
      <p:bldP spid="49" grpId="0"/>
      <p:bldP spid="28" grpId="0"/>
      <p:bldP spid="59" grpId="0"/>
      <p:bldP spid="34" grpId="0" animBg="1"/>
      <p:bldP spid="10" grpId="0" animBg="1"/>
      <p:bldP spid="33" grpId="0" animBg="1"/>
      <p:bldP spid="3" grpId="0" animBg="1"/>
      <p:bldP spid="44" grpId="0" animBg="1"/>
      <p:bldP spid="45" grpId="0" animBg="1"/>
      <p:bldP spid="46" grpId="0" animBg="1"/>
      <p:bldP spid="48" grpId="0" animBg="1"/>
      <p:bldP spid="50" grpId="0" animBg="1"/>
      <p:bldP spid="52" grpId="0" animBg="1"/>
      <p:bldP spid="25" grpId="0"/>
      <p:bldP spid="25" grpId="1"/>
      <p:bldP spid="27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140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1800" y="220690"/>
            <a:ext cx="827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Системы неравенств с двумя переменными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80000" y="4802400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431800" y="1174797"/>
            <a:ext cx="827881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Говорят, что задана </a:t>
            </a:r>
            <a:r>
              <a:rPr lang="ru-RU" b="1" dirty="0">
                <a:solidFill>
                  <a:srgbClr val="877D4B"/>
                </a:solidFill>
                <a:latin typeface="+mj-lt"/>
              </a:rPr>
              <a:t>система двух неравенств с </a:t>
            </a:r>
            <a:r>
              <a:rPr lang="ru-RU" b="1" dirty="0" smtClean="0">
                <a:solidFill>
                  <a:srgbClr val="877D4B"/>
                </a:solidFill>
                <a:latin typeface="+mj-lt"/>
              </a:rPr>
              <a:t>двумя переменными</a:t>
            </a:r>
            <a:r>
              <a:rPr lang="ru-RU" dirty="0" smtClean="0">
                <a:latin typeface="+mj-lt"/>
              </a:rPr>
              <a:t>, </a:t>
            </a:r>
            <a:r>
              <a:rPr lang="ru-RU" dirty="0">
                <a:latin typeface="+mj-lt"/>
              </a:rPr>
              <a:t>если требуется найти все значения </a:t>
            </a:r>
            <a:r>
              <a:rPr lang="ru-RU" dirty="0" smtClean="0">
                <a:latin typeface="+mj-lt"/>
              </a:rPr>
              <a:t>переменных, </a:t>
            </a:r>
            <a:r>
              <a:rPr lang="ru-RU" dirty="0">
                <a:latin typeface="+mj-lt"/>
              </a:rPr>
              <a:t>при которых оба неравенства системы обращаются в верные числовые неравенства</a:t>
            </a:r>
            <a:r>
              <a:rPr lang="ru-RU" dirty="0" smtClean="0">
                <a:latin typeface="+mj-lt"/>
              </a:rPr>
              <a:t>.</a:t>
            </a:r>
          </a:p>
          <a:p>
            <a:endParaRPr lang="ru-RU" sz="1200" dirty="0" smtClean="0">
              <a:latin typeface="+mj-lt"/>
            </a:endParaRPr>
          </a:p>
          <a:p>
            <a:r>
              <a:rPr lang="ru-RU" b="1" dirty="0" smtClean="0">
                <a:solidFill>
                  <a:srgbClr val="877D4B"/>
                </a:solidFill>
                <a:latin typeface="+mj-lt"/>
              </a:rPr>
              <a:t>Решением </a:t>
            </a:r>
            <a:r>
              <a:rPr lang="ru-RU" b="1" dirty="0">
                <a:solidFill>
                  <a:srgbClr val="877D4B"/>
                </a:solidFill>
                <a:latin typeface="+mj-lt"/>
              </a:rPr>
              <a:t>системы неравенств</a:t>
            </a:r>
            <a:r>
              <a:rPr lang="ru-RU" dirty="0">
                <a:latin typeface="+mj-lt"/>
              </a:rPr>
              <a:t> называют </a:t>
            </a:r>
            <a:r>
              <a:rPr lang="ru-RU" dirty="0" smtClean="0">
                <a:latin typeface="+mj-lt"/>
              </a:rPr>
              <a:t>такие значения переменных, </a:t>
            </a:r>
            <a:r>
              <a:rPr lang="ru-RU" dirty="0">
                <a:latin typeface="+mj-lt"/>
              </a:rPr>
              <a:t>при </a:t>
            </a:r>
            <a:r>
              <a:rPr lang="ru-RU" dirty="0" smtClean="0">
                <a:latin typeface="+mj-lt"/>
              </a:rPr>
              <a:t>которых </a:t>
            </a:r>
            <a:r>
              <a:rPr lang="ru-RU" dirty="0">
                <a:latin typeface="+mj-lt"/>
              </a:rPr>
              <a:t>неравенства системы преобразуются в верные числовые неравенства</a:t>
            </a:r>
            <a:r>
              <a:rPr lang="ru-RU" dirty="0" smtClean="0">
                <a:latin typeface="+mj-lt"/>
              </a:rPr>
              <a:t>.</a:t>
            </a:r>
          </a:p>
          <a:p>
            <a:endParaRPr lang="ru-RU" sz="1200" dirty="0">
              <a:latin typeface="+mj-lt"/>
            </a:endParaRPr>
          </a:p>
          <a:p>
            <a:r>
              <a:rPr lang="ru-RU" b="1" dirty="0">
                <a:solidFill>
                  <a:srgbClr val="877D4B"/>
                </a:solidFill>
                <a:latin typeface="+mj-lt"/>
              </a:rPr>
              <a:t>Решить систему неравенств </a:t>
            </a:r>
            <a:r>
              <a:rPr lang="ru-RU" dirty="0">
                <a:latin typeface="+mj-lt"/>
              </a:rPr>
              <a:t>– найти все ее решения или доказать, что решений нет.</a:t>
            </a:r>
          </a:p>
          <a:p>
            <a:endParaRPr lang="ru-RU" dirty="0">
              <a:latin typeface="+mj-lt"/>
            </a:endParaRPr>
          </a:p>
          <a:p>
            <a:r>
              <a:rPr lang="ru-RU" dirty="0" smtClean="0">
                <a:latin typeface="+mj-lt"/>
              </a:rPr>
              <a:t>  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52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140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1800" y="220690"/>
            <a:ext cx="827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Алгоритм решения систем неравенств с двумя переменными: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431800" y="1491600"/>
            <a:ext cx="82788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+mj-lt"/>
              </a:rPr>
              <a:t>решить каждое из неравенств системы отдельно;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+mj-lt"/>
              </a:rPr>
              <a:t>изобразить полученные решения в координатной плоскости;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+mj-lt"/>
              </a:rPr>
              <a:t>найти пересечение этих решений.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355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840</Words>
  <Application>Microsoft Office PowerPoint</Application>
  <PresentationFormat>Экран (16:9)</PresentationFormat>
  <Paragraphs>183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2015-12-25T13:07:55Z</dcterms:created>
  <dcterms:modified xsi:type="dcterms:W3CDTF">2015-12-25T13:08:51Z</dcterms:modified>
</cp:coreProperties>
</file>