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63" r:id="rId2"/>
    <p:sldId id="267" r:id="rId3"/>
    <p:sldId id="342" r:id="rId4"/>
    <p:sldId id="351" r:id="rId5"/>
    <p:sldId id="352" r:id="rId6"/>
    <p:sldId id="353" r:id="rId7"/>
    <p:sldId id="346" r:id="rId8"/>
    <p:sldId id="344" r:id="rId9"/>
    <p:sldId id="347" r:id="rId10"/>
    <p:sldId id="365" r:id="rId11"/>
    <p:sldId id="348" r:id="rId12"/>
    <p:sldId id="354" r:id="rId13"/>
    <p:sldId id="355" r:id="rId14"/>
    <p:sldId id="357" r:id="rId15"/>
    <p:sldId id="356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40" r:id="rId24"/>
  </p:sldIdLst>
  <p:sldSz cx="9144000" cy="5143500" type="screen16x9"/>
  <p:notesSz cx="6858000" cy="9144000"/>
  <p:embeddedFontLst>
    <p:embeddedFont>
      <p:font typeface="Roboto Slab" panose="020B0604020202020204" charset="0"/>
      <p:regular r:id="rId26"/>
      <p:bold r:id="rId27"/>
    </p:embeddedFont>
    <p:embeddedFont>
      <p:font typeface="Open Sans" panose="020B0604020202020204" charset="0"/>
      <p:regular r:id="rId28"/>
      <p:bold r:id="rId29"/>
    </p:embeddedFont>
    <p:embeddedFont>
      <p:font typeface="Cambria Math" panose="02040503050406030204" pitchFamily="18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1">
          <p15:clr>
            <a:srgbClr val="A4A3A4"/>
          </p15:clr>
        </p15:guide>
        <p15:guide id="2" orient="horz" pos="259">
          <p15:clr>
            <a:srgbClr val="A4A3A4"/>
          </p15:clr>
        </p15:guide>
        <p15:guide id="3" pos="5487">
          <p15:clr>
            <a:srgbClr val="A4A3A4"/>
          </p15:clr>
        </p15:guide>
        <p15:guide id="4" pos="3016">
          <p15:clr>
            <a:srgbClr val="A4A3A4"/>
          </p15:clr>
        </p15:guide>
        <p15:guide id="5" pos="2744">
          <p15:clr>
            <a:srgbClr val="A4A3A4"/>
          </p15:clr>
        </p15:guide>
        <p15:guide id="6" pos="272">
          <p15:clr>
            <a:srgbClr val="A4A3A4"/>
          </p15:clr>
        </p15:guide>
        <p15:guide id="7" pos="1996">
          <p15:clr>
            <a:srgbClr val="A4A3A4"/>
          </p15:clr>
        </p15:guide>
        <p15:guide id="8" pos="3470">
          <p15:clr>
            <a:srgbClr val="A4A3A4"/>
          </p15:clr>
        </p15:guide>
        <p15:guide id="9" pos="37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9E64"/>
    <a:srgbClr val="F6F6F6"/>
    <a:srgbClr val="FAFAFA"/>
    <a:srgbClr val="F2F2F2"/>
    <a:srgbClr val="F3EFE4"/>
    <a:srgbClr val="EBE7DB"/>
    <a:srgbClr val="FF0000"/>
    <a:srgbClr val="F94D49"/>
    <a:srgbClr val="FF5050"/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17" autoAdjust="0"/>
    <p:restoredTop sz="95501" autoAdjust="0"/>
  </p:normalViewPr>
  <p:slideViewPr>
    <p:cSldViewPr snapToObjects="1" showGuides="1">
      <p:cViewPr varScale="1">
        <p:scale>
          <a:sx n="111" d="100"/>
          <a:sy n="111" d="100"/>
        </p:scale>
        <p:origin x="606" y="108"/>
      </p:cViewPr>
      <p:guideLst>
        <p:guide orient="horz" pos="2981"/>
        <p:guide orient="horz" pos="259"/>
        <p:guide pos="5487"/>
        <p:guide pos="3016"/>
        <p:guide pos="2744"/>
        <p:guide pos="272"/>
        <p:guide pos="1996"/>
        <p:guide pos="3470"/>
        <p:guide pos="37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5E690-DCE6-41F8-AC5A-8DAC2C60E75B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6A495-EE26-4AC4-A26E-095B2A3B4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163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67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5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86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00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2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18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7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64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09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24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62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61A69-8C78-48FB-9D0C-C30D9B06F252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47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2.png"/><Relationship Id="rId7" Type="http://schemas.openxmlformats.org/officeDocument/2006/relationships/image" Target="../media/image8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11" Type="http://schemas.openxmlformats.org/officeDocument/2006/relationships/image" Target="../media/image87.png"/><Relationship Id="rId5" Type="http://schemas.openxmlformats.org/officeDocument/2006/relationships/image" Target="../media/image82.png"/><Relationship Id="rId10" Type="http://schemas.openxmlformats.org/officeDocument/2006/relationships/image" Target="../media/image86.png"/><Relationship Id="rId4" Type="http://schemas.openxmlformats.org/officeDocument/2006/relationships/image" Target="../media/image81.png"/><Relationship Id="rId9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0.png"/><Relationship Id="rId13" Type="http://schemas.openxmlformats.org/officeDocument/2006/relationships/image" Target="../media/image90.png"/><Relationship Id="rId3" Type="http://schemas.openxmlformats.org/officeDocument/2006/relationships/image" Target="../media/image2.png"/><Relationship Id="rId7" Type="http://schemas.openxmlformats.org/officeDocument/2006/relationships/image" Target="../media/image840.png"/><Relationship Id="rId12" Type="http://schemas.openxmlformats.org/officeDocument/2006/relationships/image" Target="../media/image8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0.png"/><Relationship Id="rId11" Type="http://schemas.openxmlformats.org/officeDocument/2006/relationships/image" Target="../media/image88.png"/><Relationship Id="rId5" Type="http://schemas.openxmlformats.org/officeDocument/2006/relationships/image" Target="../media/image820.png"/><Relationship Id="rId10" Type="http://schemas.openxmlformats.org/officeDocument/2006/relationships/image" Target="../media/image870.png"/><Relationship Id="rId4" Type="http://schemas.openxmlformats.org/officeDocument/2006/relationships/image" Target="../media/image810.png"/><Relationship Id="rId9" Type="http://schemas.openxmlformats.org/officeDocument/2006/relationships/image" Target="../media/image8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2.png"/><Relationship Id="rId7" Type="http://schemas.openxmlformats.org/officeDocument/2006/relationships/image" Target="../media/image9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2.png"/><Relationship Id="rId7" Type="http://schemas.openxmlformats.org/officeDocument/2006/relationships/image" Target="../media/image10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2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1.png"/><Relationship Id="rId3" Type="http://schemas.openxmlformats.org/officeDocument/2006/relationships/image" Target="../media/image2.png"/><Relationship Id="rId7" Type="http://schemas.openxmlformats.org/officeDocument/2006/relationships/image" Target="../media/image116.png"/><Relationship Id="rId12" Type="http://schemas.openxmlformats.org/officeDocument/2006/relationships/image" Target="../media/image1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23.png"/><Relationship Id="rId3" Type="http://schemas.openxmlformats.org/officeDocument/2006/relationships/image" Target="../media/image2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124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2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2.png"/><Relationship Id="rId7" Type="http://schemas.openxmlformats.org/officeDocument/2006/relationships/image" Target="../media/image1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3" Type="http://schemas.openxmlformats.org/officeDocument/2006/relationships/image" Target="../media/image2.png"/><Relationship Id="rId7" Type="http://schemas.openxmlformats.org/officeDocument/2006/relationships/image" Target="../media/image128.png"/><Relationship Id="rId12" Type="http://schemas.openxmlformats.org/officeDocument/2006/relationships/image" Target="../media/image140.png"/><Relationship Id="rId2" Type="http://schemas.openxmlformats.org/officeDocument/2006/relationships/image" Target="../media/image9.png"/><Relationship Id="rId16" Type="http://schemas.openxmlformats.org/officeDocument/2006/relationships/image" Target="../media/image1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5.png"/><Relationship Id="rId11" Type="http://schemas.openxmlformats.org/officeDocument/2006/relationships/image" Target="../media/image139.png"/><Relationship Id="rId5" Type="http://schemas.openxmlformats.org/officeDocument/2006/relationships/image" Target="../media/image134.png"/><Relationship Id="rId15" Type="http://schemas.openxmlformats.org/officeDocument/2006/relationships/image" Target="../media/image143.png"/><Relationship Id="rId10" Type="http://schemas.openxmlformats.org/officeDocument/2006/relationships/image" Target="../media/image138.png"/><Relationship Id="rId4" Type="http://schemas.openxmlformats.org/officeDocument/2006/relationships/image" Target="../media/image133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png"/><Relationship Id="rId3" Type="http://schemas.openxmlformats.org/officeDocument/2006/relationships/image" Target="../media/image2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5" Type="http://schemas.openxmlformats.org/officeDocument/2006/relationships/image" Target="../media/image146.png"/><Relationship Id="rId15" Type="http://schemas.openxmlformats.org/officeDocument/2006/relationships/image" Target="../media/image156.pn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Relationship Id="rId14" Type="http://schemas.openxmlformats.org/officeDocument/2006/relationships/image" Target="../media/image15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2.png"/><Relationship Id="rId7" Type="http://schemas.openxmlformats.org/officeDocument/2006/relationships/image" Target="../media/image160.png"/><Relationship Id="rId12" Type="http://schemas.openxmlformats.org/officeDocument/2006/relationships/image" Target="../media/image16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9.png"/><Relationship Id="rId11" Type="http://schemas.openxmlformats.org/officeDocument/2006/relationships/image" Target="../media/image164.png"/><Relationship Id="rId5" Type="http://schemas.openxmlformats.org/officeDocument/2006/relationships/image" Target="../media/image158.png"/><Relationship Id="rId10" Type="http://schemas.openxmlformats.org/officeDocument/2006/relationships/image" Target="../media/image163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75.png"/><Relationship Id="rId3" Type="http://schemas.openxmlformats.org/officeDocument/2006/relationships/image" Target="../media/image2.png"/><Relationship Id="rId7" Type="http://schemas.openxmlformats.org/officeDocument/2006/relationships/image" Target="../media/image169.png"/><Relationship Id="rId12" Type="http://schemas.openxmlformats.org/officeDocument/2006/relationships/image" Target="../media/image17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8.png"/><Relationship Id="rId11" Type="http://schemas.openxmlformats.org/officeDocument/2006/relationships/image" Target="../media/image173.png"/><Relationship Id="rId5" Type="http://schemas.openxmlformats.org/officeDocument/2006/relationships/image" Target="../media/image167.png"/><Relationship Id="rId15" Type="http://schemas.openxmlformats.org/officeDocument/2006/relationships/image" Target="../media/image177.png"/><Relationship Id="rId10" Type="http://schemas.openxmlformats.org/officeDocument/2006/relationships/image" Target="../media/image172.png"/><Relationship Id="rId4" Type="http://schemas.openxmlformats.org/officeDocument/2006/relationships/image" Target="../media/image166.png"/><Relationship Id="rId9" Type="http://schemas.openxmlformats.org/officeDocument/2006/relationships/image" Target="../media/image171.png"/><Relationship Id="rId14" Type="http://schemas.openxmlformats.org/officeDocument/2006/relationships/image" Target="../media/image1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12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19.png"/><Relationship Id="rId15" Type="http://schemas.openxmlformats.org/officeDocument/2006/relationships/image" Target="../media/image33.pn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29.pn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9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6.png"/><Relationship Id="rId5" Type="http://schemas.openxmlformats.org/officeDocument/2006/relationships/image" Target="../media/image19.png"/><Relationship Id="rId15" Type="http://schemas.openxmlformats.org/officeDocument/2006/relationships/image" Target="../media/image40.png"/><Relationship Id="rId10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30.png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" Type="http://schemas.openxmlformats.org/officeDocument/2006/relationships/image" Target="../media/image2.png"/><Relationship Id="rId21" Type="http://schemas.openxmlformats.org/officeDocument/2006/relationships/image" Target="../media/image60.png"/><Relationship Id="rId34" Type="http://schemas.openxmlformats.org/officeDocument/2006/relationships/image" Target="../media/image73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33" Type="http://schemas.openxmlformats.org/officeDocument/2006/relationships/image" Target="../media/image72.png"/><Relationship Id="rId2" Type="http://schemas.openxmlformats.org/officeDocument/2006/relationships/image" Target="../media/image9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32" Type="http://schemas.openxmlformats.org/officeDocument/2006/relationships/image" Target="../media/image71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31" Type="http://schemas.openxmlformats.org/officeDocument/2006/relationships/image" Target="../media/image70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Relationship Id="rId27" Type="http://schemas.openxmlformats.org/officeDocument/2006/relationships/image" Target="../media/image66.png"/><Relationship Id="rId30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2.png"/><Relationship Id="rId7" Type="http://schemas.openxmlformats.org/officeDocument/2006/relationships/image" Target="../media/image7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jects\Александр\Учебно-методический отдел\Подготовка к ОГЭ по математике\!send\math_bg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2187179" y="1135374"/>
            <a:ext cx="47696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  <a:latin typeface="+mj-lt"/>
                <a:ea typeface="Roboto Slab" pitchFamily="2" charset="0"/>
                <a:cs typeface="Open Sans" pitchFamily="34" charset="0"/>
              </a:rPr>
              <a:t>Последовательности</a:t>
            </a:r>
            <a:endParaRPr lang="ru-RU" sz="2200" dirty="0">
              <a:solidFill>
                <a:schemeClr val="bg2">
                  <a:lumMod val="90000"/>
                </a:schemeClr>
              </a:solidFill>
              <a:latin typeface="+mj-lt"/>
              <a:ea typeface="Roboto Slab" pitchFamily="2" charset="0"/>
              <a:cs typeface="Open Sans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73873" y="2555453"/>
            <a:ext cx="7196254" cy="74751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chemeClr val="bg1"/>
                </a:solidFill>
                <a:latin typeface="+mj-lt"/>
                <a:ea typeface="Roboto Slab" pitchFamily="2" charset="0"/>
                <a:cs typeface="Open Sans" pitchFamily="34" charset="0"/>
              </a:rPr>
              <a:t>Арифметическая прогрессия</a:t>
            </a:r>
            <a:endParaRPr lang="ru-RU" sz="3200" dirty="0">
              <a:solidFill>
                <a:schemeClr val="bg1"/>
              </a:solidFill>
              <a:latin typeface="+mj-lt"/>
              <a:ea typeface="Roboto Slab" pitchFamily="2" charset="0"/>
              <a:cs typeface="Open Sans" pitchFamily="34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1909763" y="1840185"/>
            <a:ext cx="5324475" cy="0"/>
          </a:xfrm>
          <a:prstGeom prst="line">
            <a:avLst/>
          </a:prstGeom>
          <a:ln>
            <a:solidFill>
              <a:schemeClr val="bg2">
                <a:lumMod val="90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7380000" y="4802400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91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426624" y="419933"/>
                <a:ext cx="8278813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Найти </a:t>
                </a: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номер члена арифметической прогрессии равного 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22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если</a:t>
                </a: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0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24" y="419933"/>
                <a:ext cx="8278813" cy="783804"/>
              </a:xfrm>
              <a:prstGeom prst="rect">
                <a:avLst/>
              </a:prstGeom>
              <a:blipFill rotWithShape="0">
                <a:blip r:embed="rId4"/>
                <a:stretch>
                  <a:fillRect b="-85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36914" y="4468015"/>
                <a:ext cx="63233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14" y="4468015"/>
                <a:ext cx="632337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771" t="-983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3477600" y="1405765"/>
            <a:ext cx="2214328" cy="561648"/>
          </a:xfrm>
          <a:prstGeom prst="rect">
            <a:avLst/>
          </a:prstGeom>
          <a:noFill/>
          <a:ln>
            <a:solidFill>
              <a:srgbClr val="A89E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560698" y="1548089"/>
                <a:ext cx="205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b="1" dirty="0">
                  <a:solidFill>
                    <a:srgbClr val="A89E64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698" y="1548089"/>
                <a:ext cx="2054922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187" t="-2222" r="-3858" b="-3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83002" y="2117785"/>
                <a:ext cx="54757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=−2−2⋅3=−8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02" y="2117785"/>
                <a:ext cx="5475794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11" r="-445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83792" y="2626508"/>
                <a:ext cx="22241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−1)⋅3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92" y="2626508"/>
                <a:ext cx="2224134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918" t="-2222" r="-1644" b="-3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378168" y="3072611"/>
                <a:ext cx="18634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−8+3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68" y="3072611"/>
                <a:ext cx="1863459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2288" r="-2288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83792" y="3581097"/>
                <a:ext cx="14146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2+11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92" y="3581097"/>
                <a:ext cx="1414618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3448" r="-3017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83002" y="4023915"/>
                <a:ext cx="7541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02" y="4023915"/>
                <a:ext cx="754181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4032" r="-6452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884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20" grpId="0" animBg="1"/>
      <p:bldP spid="21" grpId="0"/>
      <p:bldP spid="3" grpId="0"/>
      <p:bldP spid="22" grpId="0"/>
      <p:bldP spid="23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26624" y="420111"/>
                <a:ext cx="8278813" cy="392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 smtClean="0"/>
                  <a:t>Пусть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;12;…−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арифметическая прогрессия. Найти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24" y="420111"/>
                <a:ext cx="8278813" cy="392993"/>
              </a:xfrm>
              <a:prstGeom prst="rect">
                <a:avLst/>
              </a:prstGeom>
              <a:blipFill rotWithShape="0">
                <a:blip r:embed="rId4"/>
                <a:stretch>
                  <a:fillRect t="-3125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6914" y="3939940"/>
                <a:ext cx="2736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14" y="3939940"/>
                <a:ext cx="273685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782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02410" y="1347580"/>
                <a:ext cx="15554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10" y="1347580"/>
                <a:ext cx="155549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02410" y="1749680"/>
                <a:ext cx="14743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10" y="1749680"/>
                <a:ext cx="147437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6246212" y="1405765"/>
            <a:ext cx="2214328" cy="561648"/>
          </a:xfrm>
          <a:prstGeom prst="rect">
            <a:avLst/>
          </a:prstGeom>
          <a:noFill/>
          <a:ln>
            <a:solidFill>
              <a:srgbClr val="A89E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29310" y="1548089"/>
                <a:ext cx="205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b="1" dirty="0">
                  <a:solidFill>
                    <a:srgbClr val="A89E64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310" y="1548089"/>
                <a:ext cx="2054922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187" t="-2222" r="-3858" b="-3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06158" y="2100448"/>
                <a:ext cx="14743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58" y="2100448"/>
                <a:ext cx="1474378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02410" y="2460922"/>
                <a:ext cx="9421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10" y="2460922"/>
                <a:ext cx="942181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1698" y="2865758"/>
                <a:ext cx="6292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98" y="2865758"/>
                <a:ext cx="629275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8738" r="-7767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0984" y="3211446"/>
                <a:ext cx="10354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84" y="3211446"/>
                <a:ext cx="1035412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2353" r="-4118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4378" y="3559127"/>
                <a:ext cx="6193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78" y="3559127"/>
                <a:ext cx="619337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4950" r="-7921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748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3" grpId="0"/>
      <p:bldP spid="20" grpId="0"/>
      <p:bldP spid="12" grpId="0" animBg="1"/>
      <p:bldP spid="14" grpId="0"/>
      <p:bldP spid="16" grpId="0"/>
      <p:bldP spid="17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26624" y="413011"/>
                <a:ext cx="8278813" cy="392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 smtClean="0"/>
                  <a:t>Пусть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4024;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;6072;…−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арифметическая прогрессия. Найти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24" y="413011"/>
                <a:ext cx="8278813" cy="392993"/>
              </a:xfrm>
              <a:prstGeom prst="rect">
                <a:avLst/>
              </a:prstGeom>
              <a:blipFill rotWithShape="0">
                <a:blip r:embed="rId4"/>
                <a:stretch>
                  <a:fillRect t="-3125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501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85584" y="430103"/>
                <a:ext cx="8569190" cy="392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 smtClean="0"/>
                  <a:t>Пусть</a:t>
                </a:r>
                <a:r>
                  <a:rPr lang="en-US" dirty="0" smtClean="0"/>
                  <a:t> </a:t>
                </a:r>
                <a:r>
                  <a:rPr lang="ru-RU" dirty="0" smtClean="0"/>
                  <a:t>дана арифметическая прогрессия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dirty="0" smtClean="0"/>
                  <a:t>. Найти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ru-RU" dirty="0" smtClean="0"/>
                  <a:t>зная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84" y="430103"/>
                <a:ext cx="8569190" cy="392993"/>
              </a:xfrm>
              <a:prstGeom prst="rect">
                <a:avLst/>
              </a:prstGeom>
              <a:blipFill rotWithShape="1">
                <a:blip r:embed="rId4"/>
                <a:stretch>
                  <a:fillRect t="-1563" r="-996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5064" y="1296304"/>
                <a:ext cx="21739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64" y="1296304"/>
                <a:ext cx="2173928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364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4130" y="1710536"/>
                <a:ext cx="16803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30" y="1710536"/>
                <a:ext cx="1680396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434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7772" y="2096960"/>
                <a:ext cx="16803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72" y="2096960"/>
                <a:ext cx="1680396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398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1958" y="2463269"/>
                <a:ext cx="41731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58" y="2463269"/>
                <a:ext cx="417313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0644" y="2854886"/>
                <a:ext cx="2009333" cy="593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44" y="2854886"/>
                <a:ext cx="2009333" cy="593689"/>
              </a:xfrm>
              <a:prstGeom prst="rect">
                <a:avLst/>
              </a:prstGeom>
              <a:blipFill rotWithShape="1">
                <a:blip r:embed="rId9"/>
                <a:stretch>
                  <a:fillRect r="-3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403560" y="3723910"/>
            <a:ext cx="622453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A89E64"/>
                </a:solidFill>
              </a:rPr>
              <a:t>Основное свойство арифметической прогрессии</a:t>
            </a:r>
            <a:endParaRPr lang="ru-RU" b="1" dirty="0">
              <a:solidFill>
                <a:srgbClr val="A89E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1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4" grpId="0"/>
      <p:bldP spid="5" grpId="0"/>
      <p:bldP spid="6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26624" y="413011"/>
                <a:ext cx="8278813" cy="392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 smtClean="0"/>
                  <a:t>Пусть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4024;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;6072;…−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арифметическая прогрессия. Найти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24" y="413011"/>
                <a:ext cx="8278813" cy="392993"/>
              </a:xfrm>
              <a:prstGeom prst="rect">
                <a:avLst/>
              </a:prstGeom>
              <a:blipFill rotWithShape="0">
                <a:blip r:embed="rId4"/>
                <a:stretch>
                  <a:fillRect t="-3125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6300240" y="1405765"/>
            <a:ext cx="2160300" cy="561648"/>
          </a:xfrm>
          <a:prstGeom prst="rect">
            <a:avLst/>
          </a:prstGeom>
          <a:noFill/>
          <a:ln>
            <a:solidFill>
              <a:srgbClr val="A89E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414770" y="1428445"/>
                <a:ext cx="1865704" cy="5013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A89E6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A89E64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A89E64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solidFill>
                                    <a:srgbClr val="A89E64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A89E64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A89E6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A89E64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A89E64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solidFill>
                                    <a:srgbClr val="A89E64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A89E64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b="1" dirty="0">
                  <a:solidFill>
                    <a:srgbClr val="A89E64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770" y="1428445"/>
                <a:ext cx="1865704" cy="501356"/>
              </a:xfrm>
              <a:prstGeom prst="rect">
                <a:avLst/>
              </a:prstGeom>
              <a:blipFill rotWithShape="1">
                <a:blip r:embed="rId5"/>
                <a:stretch>
                  <a:fillRect r="-8824" b="-84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7772" y="1414311"/>
                <a:ext cx="1977401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4024+6072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72" y="1414311"/>
                <a:ext cx="1977401" cy="610936"/>
              </a:xfrm>
              <a:prstGeom prst="rect">
                <a:avLst/>
              </a:prstGeom>
              <a:blipFill rotWithShape="1">
                <a:blip r:embed="rId6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02676" y="2176844"/>
                <a:ext cx="11887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=5048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76" y="2176844"/>
                <a:ext cx="1188723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615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7052" y="3507880"/>
                <a:ext cx="2016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5048</m:t>
                    </m:r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52" y="3507880"/>
                <a:ext cx="2016280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2727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2" grpId="0"/>
      <p:bldP spid="3" grpId="0"/>
      <p:bldP spid="14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426624" y="216853"/>
            <a:ext cx="8278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Найти сумму первых девяти членов арифметической прогрессии, состоящей из четных чисел, записанных в порядке возрастания.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7052" y="3507880"/>
                <a:ext cx="2016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90</m:t>
                    </m:r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52" y="3507880"/>
                <a:ext cx="201628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727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2810" y="1407402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10" y="1407402"/>
                <a:ext cx="433132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1971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9376" y="1407402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4</m:t>
                      </m:r>
                      <m:r>
                        <a:rPr lang="en-US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76" y="1407402"/>
                <a:ext cx="433132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1831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37306" y="1407402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6</m:t>
                      </m:r>
                      <m:r>
                        <a:rPr lang="en-US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06" y="1407402"/>
                <a:ext cx="433132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1831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49446" y="1407402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8</m:t>
                      </m:r>
                      <m:r>
                        <a:rPr lang="en-US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446" y="1407402"/>
                <a:ext cx="433132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1831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66012" y="1407402"/>
                <a:ext cx="561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10</m:t>
                      </m:r>
                      <m:r>
                        <a:rPr lang="en-US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012" y="1407402"/>
                <a:ext cx="561372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r="-1521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05040" y="1407402"/>
                <a:ext cx="561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12</m:t>
                      </m:r>
                      <m:r>
                        <a:rPr lang="en-US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040" y="1407402"/>
                <a:ext cx="561372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333" r="-1413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68484" y="1407402"/>
                <a:ext cx="561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14</m:t>
                      </m:r>
                      <m:r>
                        <a:rPr lang="en-US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484" y="1407402"/>
                <a:ext cx="561372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333" r="-1413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204694" y="1407402"/>
                <a:ext cx="561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16</m:t>
                      </m:r>
                      <m:r>
                        <a:rPr lang="en-US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694" y="1407402"/>
                <a:ext cx="561372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333" r="-1413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566836" y="1407402"/>
                <a:ext cx="561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18</m:t>
                      </m:r>
                      <m:r>
                        <a:rPr lang="en-US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836" y="1407402"/>
                <a:ext cx="561372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333" r="-1521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6577" y="1869669"/>
                <a:ext cx="5230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=2+4+6+8+10+12+14+16+18=90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77" y="1869669"/>
                <a:ext cx="5230599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333" r="-116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13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426624" y="259983"/>
                <a:ext cx="8278813" cy="669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 smtClean="0"/>
                  <a:t>Пусть дана арифметическая прогрессия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. </a:t>
                </a:r>
                <a:r>
                  <a:rPr lang="ru-RU" dirty="0" smtClean="0"/>
                  <a:t>Найти сумму первых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членов прогрессии.</a:t>
                </a:r>
                <a:endParaRPr lang="ru-RU" dirty="0"/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24" y="259983"/>
                <a:ext cx="8278813" cy="669992"/>
              </a:xfrm>
              <a:prstGeom prst="rect">
                <a:avLst/>
              </a:prstGeom>
              <a:blipFill rotWithShape="0">
                <a:blip r:embed="rId4"/>
                <a:stretch>
                  <a:fillRect t="-1818" b="-1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7633" y="1334130"/>
                <a:ext cx="4771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33" y="1334130"/>
                <a:ext cx="477117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1645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6724" y="1334130"/>
                <a:ext cx="27631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24" y="1334130"/>
                <a:ext cx="2763129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176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0541" y="1772317"/>
                <a:ext cx="34842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41" y="1772317"/>
                <a:ext cx="3484224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192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9212" y="2269839"/>
                <a:ext cx="64837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+…+(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12" y="2269839"/>
                <a:ext cx="6483763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47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1697" y="2727680"/>
                <a:ext cx="6570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97" y="2727680"/>
                <a:ext cx="6570068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41817" y="3180752"/>
                <a:ext cx="6602833" cy="72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−2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17" y="3180752"/>
                <a:ext cx="6602833" cy="723916"/>
              </a:xfrm>
              <a:prstGeom prst="rect">
                <a:avLst/>
              </a:prstGeom>
              <a:blipFill rotWithShape="1">
                <a:blip r:embed="rId11"/>
                <a:stretch>
                  <a:fillRect t="-3361" b="-100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авая фигурная скобка 4"/>
          <p:cNvSpPr/>
          <p:nvPr/>
        </p:nvSpPr>
        <p:spPr>
          <a:xfrm rot="16200000">
            <a:off x="3658657" y="-469944"/>
            <a:ext cx="291220" cy="5400750"/>
          </a:xfrm>
          <a:prstGeom prst="rightBrace">
            <a:avLst>
              <a:gd name="adj1" fmla="val 35044"/>
              <a:gd name="adj2" fmla="val 50000"/>
            </a:avLst>
          </a:prstGeom>
          <a:ln w="19050">
            <a:solidFill>
              <a:srgbClr val="A89E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06099" y="1825411"/>
                <a:ext cx="2083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ru-RU" b="1" dirty="0">
                  <a:solidFill>
                    <a:srgbClr val="A89E64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099" y="1825411"/>
                <a:ext cx="208390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14706" r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2830" y="3952874"/>
                <a:ext cx="1806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30" y="3952874"/>
                <a:ext cx="1806328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2703" r="-1351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0082" y="4254179"/>
                <a:ext cx="1524969" cy="5013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82" y="4254179"/>
                <a:ext cx="1524969" cy="50135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26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12" grpId="0"/>
      <p:bldP spid="14" grpId="0"/>
      <p:bldP spid="24" grpId="0"/>
      <p:bldP spid="5" grpId="0" animBg="1"/>
      <p:bldP spid="6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426624" y="173723"/>
            <a:ext cx="82788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Найти сумму первых девяти членов арифметической прогрессии, состоящей из положительных чисел, записанных в порядке возрастания.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7052" y="3507880"/>
                <a:ext cx="2016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90</m:t>
                    </m:r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52" y="3507880"/>
                <a:ext cx="201628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727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2810" y="1407402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10" y="1407402"/>
                <a:ext cx="433132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1971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9376" y="1407402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4</m:t>
                      </m:r>
                      <m:r>
                        <a:rPr lang="en-US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76" y="1407402"/>
                <a:ext cx="433132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1831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37306" y="1407402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6</m:t>
                      </m:r>
                      <m:r>
                        <a:rPr lang="en-US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06" y="1407402"/>
                <a:ext cx="433132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1831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49446" y="1407402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8</m:t>
                      </m:r>
                      <m:r>
                        <a:rPr lang="en-US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446" y="1407402"/>
                <a:ext cx="433132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1831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66012" y="1407402"/>
                <a:ext cx="561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10</m:t>
                      </m:r>
                      <m:r>
                        <a:rPr lang="en-US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012" y="1407402"/>
                <a:ext cx="561372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r="-1521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05040" y="1407402"/>
                <a:ext cx="561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12</m:t>
                      </m:r>
                      <m:r>
                        <a:rPr lang="en-US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040" y="1407402"/>
                <a:ext cx="561372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333" r="-1413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68484" y="1407402"/>
                <a:ext cx="561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14</m:t>
                      </m:r>
                      <m:r>
                        <a:rPr lang="en-US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484" y="1407402"/>
                <a:ext cx="561372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333" r="-1413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204694" y="1407402"/>
                <a:ext cx="561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16</m:t>
                      </m:r>
                      <m:r>
                        <a:rPr lang="en-US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694" y="1407402"/>
                <a:ext cx="561372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333" r="-1413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566836" y="1407402"/>
                <a:ext cx="5004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18</m:t>
                    </m:r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836" y="1407402"/>
                <a:ext cx="500457" cy="369332"/>
              </a:xfrm>
              <a:prstGeom prst="rect">
                <a:avLst/>
              </a:prstGeom>
              <a:blipFill rotWithShape="0">
                <a:blip r:embed="rId13"/>
                <a:stretch>
                  <a:fillRect t="-10000" r="-1097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2120" y="1905737"/>
                <a:ext cx="427880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⋅9=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2+18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⋅9=10⋅9=90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20" y="1905737"/>
                <a:ext cx="4278800" cy="51860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/>
          <p:cNvSpPr/>
          <p:nvPr/>
        </p:nvSpPr>
        <p:spPr>
          <a:xfrm>
            <a:off x="6588280" y="1354008"/>
            <a:ext cx="1678955" cy="653931"/>
          </a:xfrm>
          <a:prstGeom prst="rect">
            <a:avLst/>
          </a:prstGeom>
          <a:noFill/>
          <a:ln>
            <a:solidFill>
              <a:srgbClr val="A89E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494186" y="1349213"/>
                <a:ext cx="1773049" cy="5936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b="1" i="1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A89E6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A89E6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A89E6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A89E6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A89E6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A89E6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r>
                            <a:rPr lang="en-US" b="1" i="1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ru-RU" b="1" dirty="0">
                  <a:solidFill>
                    <a:srgbClr val="A89E64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186" y="1349213"/>
                <a:ext cx="1773049" cy="59368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688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3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39150" y="311509"/>
                <a:ext cx="8278813" cy="669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 smtClean="0"/>
                  <a:t>Найти сумму первых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членов арифметической прогрессии, заданной формулой: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=−3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.</a:t>
                </a:r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50" y="311509"/>
                <a:ext cx="8278813" cy="669992"/>
              </a:xfrm>
              <a:prstGeom prst="rect">
                <a:avLst/>
              </a:prstGeom>
              <a:blipFill rotWithShape="0">
                <a:blip r:embed="rId4"/>
                <a:stretch>
                  <a:fillRect t="-4545" b="-1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5678" y="4227980"/>
                <a:ext cx="2016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−15050</m:t>
                    </m:r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78" y="4227980"/>
                <a:ext cx="201628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417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9203" y="1336054"/>
                <a:ext cx="21955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⋅1+1=−2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03" y="1336054"/>
                <a:ext cx="2195537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833" r="-1944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/>
          <p:cNvSpPr/>
          <p:nvPr/>
        </p:nvSpPr>
        <p:spPr>
          <a:xfrm>
            <a:off x="6588280" y="1354008"/>
            <a:ext cx="1678955" cy="653931"/>
          </a:xfrm>
          <a:prstGeom prst="rect">
            <a:avLst/>
          </a:prstGeom>
          <a:noFill/>
          <a:ln>
            <a:solidFill>
              <a:srgbClr val="A89E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519238" y="1374265"/>
                <a:ext cx="1773049" cy="5936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b="1" i="1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A89E6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A89E6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A89E6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A89E6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A89E6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A89E6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r>
                            <a:rPr lang="en-US" b="1" i="1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ru-RU" b="1" dirty="0">
                  <a:solidFill>
                    <a:srgbClr val="A89E64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238" y="1374265"/>
                <a:ext cx="1773049" cy="59368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89203" y="1752948"/>
                <a:ext cx="29040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⋅100+1=−299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03" y="1752948"/>
                <a:ext cx="2904065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630" r="-1471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70" y="2097507"/>
                <a:ext cx="2254784" cy="5013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70" y="2097507"/>
                <a:ext cx="2254784" cy="50135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01418" y="2688286"/>
                <a:ext cx="2284793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−2−299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18" y="2688286"/>
                <a:ext cx="2284793" cy="51860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04046" y="3277316"/>
                <a:ext cx="15842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=−15050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46" y="3277316"/>
                <a:ext cx="1584280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692" r="-3462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52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23" grpId="0" animBg="1"/>
      <p:bldP spid="8" grpId="0"/>
      <p:bldP spid="26" grpId="0"/>
      <p:bldP spid="7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39150" y="311509"/>
                <a:ext cx="8278813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 smtClean="0"/>
                  <a:t>Найти сумму первых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34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членов арифметической прогрессии: </a:t>
                </a:r>
                <a:endParaRPr lang="en-US" dirty="0" smtClean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=8;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000" dirty="0" smtClean="0"/>
                  <a:t>.</a:t>
                </a:r>
                <a:r>
                  <a:rPr lang="ru-RU" sz="2000" dirty="0" smtClean="0"/>
                  <a:t> </a:t>
                </a:r>
                <a:endParaRPr lang="ru-RU" sz="2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50" y="311509"/>
                <a:ext cx="8278813" cy="677108"/>
              </a:xfrm>
              <a:prstGeom prst="rect">
                <a:avLst/>
              </a:prstGeom>
              <a:blipFill rotWithShape="0">
                <a:blip r:embed="rId4"/>
                <a:stretch>
                  <a:fillRect t="-4505" b="-153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5678" y="4227980"/>
                <a:ext cx="2016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1955</m:t>
                    </m:r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78" y="4227980"/>
                <a:ext cx="201628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417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9203" y="1336054"/>
                <a:ext cx="15968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03" y="1336054"/>
                <a:ext cx="1596847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527" r="-2672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/>
          <p:cNvSpPr/>
          <p:nvPr/>
        </p:nvSpPr>
        <p:spPr>
          <a:xfrm>
            <a:off x="6588280" y="1354008"/>
            <a:ext cx="1678955" cy="653931"/>
          </a:xfrm>
          <a:prstGeom prst="rect">
            <a:avLst/>
          </a:prstGeom>
          <a:noFill/>
          <a:ln>
            <a:solidFill>
              <a:srgbClr val="A89E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519238" y="1374265"/>
                <a:ext cx="1773049" cy="5936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b="1" i="1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A89E6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A89E6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A89E6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A89E6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A89E6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A89E6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r>
                            <a:rPr lang="en-US" b="1" i="1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ru-RU" b="1" dirty="0">
                  <a:solidFill>
                    <a:srgbClr val="A89E64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238" y="1374265"/>
                <a:ext cx="1773049" cy="59368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89203" y="1752948"/>
                <a:ext cx="23371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=8+33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⋅3=107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03" y="1752948"/>
                <a:ext cx="2337115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783" r="-1828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70" y="2097507"/>
                <a:ext cx="1941622" cy="5013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34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⋅34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70" y="2097507"/>
                <a:ext cx="1941622" cy="50135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01418" y="2688286"/>
                <a:ext cx="189096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8+107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⋅34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18" y="2688286"/>
                <a:ext cx="1890967" cy="51860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04046" y="3303194"/>
                <a:ext cx="11904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=1955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46" y="3303194"/>
                <a:ext cx="1190454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3571" r="-4082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6332472" y="2197252"/>
            <a:ext cx="2214328" cy="561648"/>
          </a:xfrm>
          <a:prstGeom prst="rect">
            <a:avLst/>
          </a:prstGeom>
          <a:noFill/>
          <a:ln>
            <a:solidFill>
              <a:srgbClr val="A89E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415570" y="2339576"/>
                <a:ext cx="205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b="1" dirty="0">
                  <a:solidFill>
                    <a:srgbClr val="A89E64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570" y="2339576"/>
                <a:ext cx="2054922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1183" t="-2222" r="-3550" b="-3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82287" y="1593059"/>
                <a:ext cx="2976392" cy="535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287" y="1593059"/>
                <a:ext cx="2976392" cy="53572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86558" y="2283710"/>
                <a:ext cx="2407069" cy="525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558" y="2283710"/>
                <a:ext cx="2407069" cy="52578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77276" y="3069195"/>
                <a:ext cx="2783839" cy="525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⋅8+3(34−1)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⋅34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276" y="3069195"/>
                <a:ext cx="2783839" cy="52578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186636" y="3747380"/>
                <a:ext cx="11904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=1955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636" y="3747380"/>
                <a:ext cx="1190454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4103" r="-4615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29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23" grpId="0" animBg="1"/>
      <p:bldP spid="8" grpId="0"/>
      <p:bldP spid="26" grpId="0"/>
      <p:bldP spid="7" grpId="0"/>
      <p:bldP spid="27" grpId="0"/>
      <p:bldP spid="28" grpId="0"/>
      <p:bldP spid="16" grpId="0" animBg="1"/>
      <p:bldP spid="17" grpId="0"/>
      <p:bldP spid="5" grpId="0"/>
      <p:bldP spid="19" grpId="0"/>
      <p:bldP spid="6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" y="-140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1800" y="125804"/>
            <a:ext cx="8278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Арифметическая прогрессия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380000" y="4802400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31800" y="705111"/>
                <a:ext cx="8278813" cy="166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A89E64"/>
                    </a:solidFill>
                    <a:latin typeface="+mj-lt"/>
                  </a:rPr>
                  <a:t>Арифметическая прогрессия </a:t>
                </a:r>
                <a14:m>
                  <m:oMath xmlns:m="http://schemas.openxmlformats.org/officeDocument/2006/math"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dirty="0" smtClean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ru-RU" dirty="0" smtClean="0">
                    <a:latin typeface="+mj-lt"/>
                  </a:rPr>
                  <a:t>это числовая последовательность, каждый член которой равен предыдущему, сложенному с одним и тем же числом.</a:t>
                </a:r>
                <a:endParaRPr lang="ru-RU" dirty="0" smtClean="0">
                  <a:solidFill>
                    <a:srgbClr val="FF0000"/>
                  </a:solidFill>
                  <a:latin typeface="+mj-lt"/>
                </a:endParaRPr>
              </a:p>
              <a:p>
                <a:endParaRPr lang="ru-RU" sz="1200" dirty="0" smtClean="0">
                  <a:latin typeface="+mj-lt"/>
                </a:endParaRPr>
              </a:p>
              <a:p>
                <a:endParaRPr lang="ru-RU" dirty="0">
                  <a:latin typeface="+mj-lt"/>
                </a:endParaRPr>
              </a:p>
              <a:p>
                <a:r>
                  <a:rPr lang="ru-RU" dirty="0" smtClean="0">
                    <a:latin typeface="+mj-lt"/>
                  </a:rPr>
                  <a:t>  </a:t>
                </a:r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705111"/>
                <a:ext cx="8278813" cy="1661993"/>
              </a:xfrm>
              <a:prstGeom prst="rect">
                <a:avLst/>
              </a:prstGeom>
              <a:blipFill rotWithShape="0">
                <a:blip r:embed="rId4"/>
                <a:stretch>
                  <a:fillRect l="-663" t="-22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23341" y="2022414"/>
                <a:ext cx="14957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341" y="2022414"/>
                <a:ext cx="1495730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626" r="-2846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831646" y="2410098"/>
                <a:ext cx="14957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646" y="2410098"/>
                <a:ext cx="1495729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633" r="-3265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831646" y="1658183"/>
                <a:ext cx="17153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646" y="1658183"/>
                <a:ext cx="1715341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423" r="-2491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9440" y="2787780"/>
                <a:ext cx="51208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A89E64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dirty="0" smtClean="0">
                    <a:latin typeface="+mj-lt"/>
                  </a:rPr>
                  <a:t>разность арифметической прогрессии.</a:t>
                </a:r>
                <a:endParaRPr lang="ru-RU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40" y="2787780"/>
                <a:ext cx="5120889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784" t="-19608" r="-1902" b="-41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93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4" grpId="0"/>
      <p:bldP spid="25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439150" y="311509"/>
                <a:ext cx="8278813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 smtClean="0"/>
                  <a:t>Найти сумму всех членов арифметической прогрессии с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r>
                  <a:rPr lang="ru-RU" dirty="0" smtClean="0"/>
                  <a:t>-го по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54</m:t>
                    </m:r>
                  </m:oMath>
                </a14:m>
                <a:r>
                  <a:rPr lang="ru-RU" dirty="0" smtClean="0"/>
                  <a:t>-</a:t>
                </a:r>
                <a:r>
                  <a:rPr lang="ru-RU" dirty="0" smtClean="0"/>
                  <a:t>ый</a:t>
                </a:r>
                <a:r>
                  <a:rPr lang="ru-RU" dirty="0" smtClean="0"/>
                  <a:t> включительно: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000" dirty="0" smtClean="0"/>
                  <a:t>.</a:t>
                </a:r>
                <a:r>
                  <a:rPr lang="ru-RU" sz="2000" dirty="0" smtClean="0"/>
                  <a:t> </a:t>
                </a:r>
                <a:endParaRPr lang="ru-RU" sz="2000" dirty="0"/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50" y="311509"/>
                <a:ext cx="8278813" cy="677108"/>
              </a:xfrm>
              <a:prstGeom prst="rect">
                <a:avLst/>
              </a:prstGeom>
              <a:blipFill rotWithShape="0">
                <a:blip r:embed="rId4"/>
                <a:stretch>
                  <a:fillRect t="-4505" b="-153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5678" y="4227980"/>
                <a:ext cx="2016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2162</m:t>
                    </m:r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78" y="4227980"/>
                <a:ext cx="201628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417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0324" y="1439665"/>
                <a:ext cx="1945917" cy="304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[3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;54]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24" y="1439665"/>
                <a:ext cx="1945917" cy="304186"/>
              </a:xfrm>
              <a:prstGeom prst="rect">
                <a:avLst/>
              </a:prstGeom>
              <a:blipFill rotWithShape="0">
                <a:blip r:embed="rId6"/>
                <a:stretch>
                  <a:fillRect l="-2508" r="-1881" b="-2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0324" y="1914243"/>
                <a:ext cx="1945917" cy="304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[3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;54]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24" y="1914243"/>
                <a:ext cx="1945917" cy="304186"/>
              </a:xfrm>
              <a:prstGeom prst="rect">
                <a:avLst/>
              </a:prstGeom>
              <a:blipFill rotWithShape="0">
                <a:blip r:embed="rId7"/>
                <a:stretch>
                  <a:fillRect l="-2508" r="-313" b="-2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/>
          <p:cNvSpPr/>
          <p:nvPr/>
        </p:nvSpPr>
        <p:spPr>
          <a:xfrm>
            <a:off x="6063956" y="1379886"/>
            <a:ext cx="2553776" cy="653931"/>
          </a:xfrm>
          <a:prstGeom prst="rect">
            <a:avLst/>
          </a:prstGeom>
          <a:noFill/>
          <a:ln>
            <a:solidFill>
              <a:srgbClr val="A89E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6063956" y="1374265"/>
                <a:ext cx="2553776" cy="618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b="1" i="1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A89E6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A89E6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A89E6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ru-RU" b="1" dirty="0">
                  <a:solidFill>
                    <a:srgbClr val="A89E64"/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956" y="1374265"/>
                <a:ext cx="2553776" cy="61811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4828" y="2388821"/>
                <a:ext cx="2233497" cy="4040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(54−1)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⋅54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28" y="2388821"/>
                <a:ext cx="2233497" cy="404021"/>
              </a:xfrm>
              <a:prstGeom prst="rect">
                <a:avLst/>
              </a:prstGeom>
              <a:blipFill rotWithShape="0">
                <a:blip r:embed="rId9"/>
                <a:stretch>
                  <a:fillRect l="-3542" t="-3030" r="-272" b="-1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668325" y="2388821"/>
                <a:ext cx="2171492" cy="3956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2⋅53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⋅54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325" y="2388821"/>
                <a:ext cx="2171492" cy="395621"/>
              </a:xfrm>
              <a:prstGeom prst="rect">
                <a:avLst/>
              </a:prstGeom>
              <a:blipFill rotWithShape="0">
                <a:blip r:embed="rId10"/>
                <a:stretch>
                  <a:fillRect l="-3090" t="-1538" r="-281" b="-12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778904" y="2445749"/>
                <a:ext cx="14549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3402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904" y="2445749"/>
                <a:ext cx="1454950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092" r="-2929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38550" y="2859790"/>
                <a:ext cx="2233497" cy="4040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(31−1)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31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50" y="2859790"/>
                <a:ext cx="2233497" cy="404021"/>
              </a:xfrm>
              <a:prstGeom prst="rect">
                <a:avLst/>
              </a:prstGeom>
              <a:blipFill rotWithShape="0">
                <a:blip r:embed="rId12"/>
                <a:stretch>
                  <a:fillRect l="-3825" t="-3030" r="-273" b="-15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672047" y="2859790"/>
                <a:ext cx="2171492" cy="3917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2⋅30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31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047" y="2859790"/>
                <a:ext cx="2171492" cy="391710"/>
              </a:xfrm>
              <a:prstGeom prst="rect">
                <a:avLst/>
              </a:prstGeom>
              <a:blipFill rotWithShape="0">
                <a:blip r:embed="rId13"/>
                <a:stretch>
                  <a:fillRect l="-3081" b="-156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782626" y="2916718"/>
                <a:ext cx="14549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1240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626" y="2916718"/>
                <a:ext cx="1454950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2101" r="-3361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02399" y="3402472"/>
                <a:ext cx="3152530" cy="304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[3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;54]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3402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1240=2162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99" y="3402472"/>
                <a:ext cx="3152530" cy="304186"/>
              </a:xfrm>
              <a:prstGeom prst="rect">
                <a:avLst/>
              </a:prstGeom>
              <a:blipFill rotWithShape="0">
                <a:blip r:embed="rId15"/>
                <a:stretch>
                  <a:fillRect l="-1161" r="-1354" b="-2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43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2" grpId="0"/>
      <p:bldP spid="14" grpId="0"/>
      <p:bldP spid="24" grpId="0" animBg="1"/>
      <p:bldP spid="25" grpId="0"/>
      <p:bldP spid="15" grpId="0"/>
      <p:bldP spid="29" grpId="0"/>
      <p:bldP spid="18" grpId="0"/>
      <p:bldP spid="30" grpId="0"/>
      <p:bldP spid="31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39150" y="311509"/>
                <a:ext cx="827881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 smtClean="0"/>
                  <a:t>Найти сумму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ru-RU" dirty="0" smtClean="0"/>
                  <a:t>первых членов арифметической прогрессии, заданной формулой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ru-RU" dirty="0" smtClean="0"/>
                  <a:t>ого члена: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 smtClean="0"/>
                  <a:t>.</a:t>
                </a:r>
                <a:r>
                  <a:rPr lang="ru-RU" sz="2000" dirty="0" smtClean="0"/>
                  <a:t> </a:t>
                </a:r>
                <a:endParaRPr lang="ru-RU" sz="2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50" y="311509"/>
                <a:ext cx="8278813" cy="707886"/>
              </a:xfrm>
              <a:prstGeom prst="rect">
                <a:avLst/>
              </a:prstGeom>
              <a:blipFill rotWithShape="0">
                <a:blip r:embed="rId4"/>
                <a:stretch>
                  <a:fillRect t="-862" r="-147" b="-14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35678" y="4227980"/>
                <a:ext cx="3156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78" y="4227980"/>
                <a:ext cx="3156172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544" t="-8333" b="-2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0324" y="1439665"/>
                <a:ext cx="14196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⋅1+1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24" y="1439665"/>
                <a:ext cx="1419684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717" r="-3004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0324" y="1879739"/>
                <a:ext cx="7191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24" y="1879739"/>
                <a:ext cx="719171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4237" r="-6780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/>
          <p:cNvSpPr/>
          <p:nvPr/>
        </p:nvSpPr>
        <p:spPr>
          <a:xfrm>
            <a:off x="6063956" y="1379886"/>
            <a:ext cx="1676484" cy="653931"/>
          </a:xfrm>
          <a:prstGeom prst="rect">
            <a:avLst/>
          </a:prstGeom>
          <a:noFill/>
          <a:ln>
            <a:solidFill>
              <a:srgbClr val="A89E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6012200" y="1417395"/>
                <a:ext cx="1773049" cy="5936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b="1" i="1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A89E6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A89E6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A89E6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A89E6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A89E6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A89E6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r>
                            <a:rPr lang="en-US" b="1" i="1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ru-RU" b="1" dirty="0">
                  <a:solidFill>
                    <a:srgbClr val="A89E64"/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200" y="1417395"/>
                <a:ext cx="1773049" cy="59368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4828" y="2242176"/>
                <a:ext cx="1644809" cy="3917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28" y="2242176"/>
                <a:ext cx="1644809" cy="391710"/>
              </a:xfrm>
              <a:prstGeom prst="rect">
                <a:avLst/>
              </a:prstGeom>
              <a:blipFill rotWithShape="0">
                <a:blip r:embed="rId9"/>
                <a:stretch>
                  <a:fillRect l="-4815" b="-140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438550" y="2713145"/>
                <a:ext cx="1596143" cy="3917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50" y="2713145"/>
                <a:ext cx="1596143" cy="391710"/>
              </a:xfrm>
              <a:prstGeom prst="rect">
                <a:avLst/>
              </a:prstGeom>
              <a:blipFill rotWithShape="0">
                <a:blip r:embed="rId10"/>
                <a:stretch>
                  <a:fillRect l="-5344" b="-156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376521" y="3221323"/>
                <a:ext cx="199163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,5+1,5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b="0" dirty="0" smtClean="0"/>
              </a:p>
              <a:p>
                <a:endParaRPr lang="ru-RU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21" y="3221323"/>
                <a:ext cx="1991635" cy="553998"/>
              </a:xfrm>
              <a:prstGeom prst="rect">
                <a:avLst/>
              </a:prstGeom>
              <a:blipFill rotWithShape="0">
                <a:blip r:embed="rId11"/>
                <a:stretch>
                  <a:fillRect l="-1227" r="-3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400324" y="3673080"/>
                <a:ext cx="18600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=1,5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24" y="3673080"/>
                <a:ext cx="1860060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2623" t="-2222" r="-2623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24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2" grpId="0"/>
      <p:bldP spid="14" grpId="0"/>
      <p:bldP spid="24" grpId="0" animBg="1"/>
      <p:bldP spid="25" grpId="0"/>
      <p:bldP spid="15" grpId="0"/>
      <p:bldP spid="30" grpId="0"/>
      <p:bldP spid="33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39150" y="311509"/>
                <a:ext cx="827881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 smtClean="0"/>
                  <a:t>Задана арифметическая прогрессия, 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=38,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=23</m:t>
                    </m:r>
                  </m:oMath>
                </a14:m>
                <a:r>
                  <a:rPr lang="en-US" sz="2000" dirty="0" smtClean="0"/>
                  <a:t>. </a:t>
                </a:r>
              </a:p>
              <a:p>
                <a:pPr algn="ctr"/>
                <a:r>
                  <a:rPr lang="ru-RU" dirty="0" smtClean="0"/>
                  <a:t>Найти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и</a:t>
                </a:r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50" y="311509"/>
                <a:ext cx="8278813" cy="707886"/>
              </a:xfrm>
              <a:prstGeom prst="rect">
                <a:avLst/>
              </a:prstGeom>
              <a:blipFill rotWithShape="0">
                <a:blip r:embed="rId4"/>
                <a:stretch>
                  <a:fillRect t="-4310" b="-120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5678" y="4227980"/>
                <a:ext cx="3156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=8;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=365</m:t>
                    </m:r>
                  </m:oMath>
                </a14:m>
                <a:r>
                  <a:rPr lang="en-US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78" y="4227980"/>
                <a:ext cx="3156172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544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00324" y="1301647"/>
                <a:ext cx="1578253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24" y="1301647"/>
                <a:ext cx="1578253" cy="6178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0324" y="1931495"/>
                <a:ext cx="16898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24" y="1931495"/>
                <a:ext cx="1689886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888" r="-2888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1698" y="2276680"/>
                <a:ext cx="15915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98" y="2276680"/>
                <a:ext cx="1591526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533" r="-2682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3773" y="3221323"/>
                <a:ext cx="105689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=365</m:t>
                      </m:r>
                    </m:oMath>
                  </m:oMathPara>
                </a14:m>
                <a:endParaRPr lang="en-US" b="0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73" y="3221323"/>
                <a:ext cx="1056892" cy="553998"/>
              </a:xfrm>
              <a:prstGeom prst="rect">
                <a:avLst/>
              </a:prstGeom>
              <a:blipFill rotWithShape="0">
                <a:blip r:embed="rId9"/>
                <a:stretch>
                  <a:fillRect l="-4624" r="-52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1698" y="2647830"/>
                <a:ext cx="5023555" cy="525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+9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</m:t>
                      </m:r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2⋅50+9⋅(−3)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98" y="2647830"/>
                <a:ext cx="5023555" cy="52578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53423" y="1288518"/>
                <a:ext cx="1809662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38=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23=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423" y="1288518"/>
                <a:ext cx="1809662" cy="61786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/>
          <p:cNvSpPr/>
          <p:nvPr/>
        </p:nvSpPr>
        <p:spPr>
          <a:xfrm>
            <a:off x="6228230" y="1434022"/>
            <a:ext cx="2214328" cy="561648"/>
          </a:xfrm>
          <a:prstGeom prst="rect">
            <a:avLst/>
          </a:prstGeom>
          <a:noFill/>
          <a:ln>
            <a:solidFill>
              <a:srgbClr val="A89E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311328" y="1576346"/>
                <a:ext cx="205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b="1" dirty="0">
                  <a:solidFill>
                    <a:srgbClr val="A89E64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328" y="1576346"/>
                <a:ext cx="2054922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1187" t="-4444" r="-3858" b="-3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92957" y="1272568"/>
                <a:ext cx="1887183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38=</m:t>
                              </m:r>
                              <m:sSub>
                                <m:sSubPr>
                                  <m:ctrlPr>
                                    <a:rPr lang="ru-R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15=−5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957" y="1272568"/>
                <a:ext cx="1887183" cy="61786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Прямоугольник 26"/>
          <p:cNvSpPr/>
          <p:nvPr/>
        </p:nvSpPr>
        <p:spPr>
          <a:xfrm>
            <a:off x="6063956" y="2277869"/>
            <a:ext cx="2553776" cy="653931"/>
          </a:xfrm>
          <a:prstGeom prst="rect">
            <a:avLst/>
          </a:prstGeom>
          <a:noFill/>
          <a:ln>
            <a:solidFill>
              <a:srgbClr val="A89E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6063956" y="2272248"/>
                <a:ext cx="2553776" cy="618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b="1" i="1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A89E6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A89E6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A89E6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ru-RU" b="1" dirty="0">
                  <a:solidFill>
                    <a:srgbClr val="A89E64"/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956" y="2272248"/>
                <a:ext cx="2553776" cy="61811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23668" y="2283734"/>
                <a:ext cx="25065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=50−3⋅14=8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668" y="2283734"/>
                <a:ext cx="2506520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973" r="-1460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781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2" grpId="0"/>
      <p:bldP spid="14" grpId="0"/>
      <p:bldP spid="15" grpId="0"/>
      <p:bldP spid="33" grpId="0"/>
      <p:bldP spid="3" grpId="0"/>
      <p:bldP spid="5" grpId="0"/>
      <p:bldP spid="19" grpId="0" animBg="1"/>
      <p:bldP spid="21" grpId="0"/>
      <p:bldP spid="6" grpId="0"/>
      <p:bldP spid="27" grpId="0" animBg="1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" y="-140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5963" y="229316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Арифметическая прогрессия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953" y="752536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0613" y="732254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6036" y="2886161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704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26624" y="280873"/>
                <a:ext cx="8278813" cy="72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3;6;9;12;15;17;…</m:t>
                          </m:r>
                        </m:e>
                      </m:d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 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45;…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 </m:t>
                      </m:r>
                    </m:oMath>
                  </m:oMathPara>
                </a14:m>
                <a:endParaRPr lang="ru-RU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11;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5;…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−6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17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39;…</m:t>
                          </m:r>
                        </m:e>
                      </m:d>
                      <m:r>
                        <a:rPr lang="ru-RU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24" y="280873"/>
                <a:ext cx="8278813" cy="7294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472338" y="298125"/>
                <a:ext cx="31274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3;6;9;12;15;17;…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338" y="298125"/>
                <a:ext cx="312745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2120" y="1979285"/>
                <a:ext cx="10211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6−3=3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20" y="1979285"/>
                <a:ext cx="1021113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4167" r="-4762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5420" y="2366761"/>
                <a:ext cx="10211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9−6=3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2366761"/>
                <a:ext cx="1021113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4790" r="-4790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2119" y="2758724"/>
                <a:ext cx="11493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12−9=3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19" y="2758724"/>
                <a:ext cx="1149354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3704" r="-4233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5420" y="3146200"/>
                <a:ext cx="12775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15−12=3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3146200"/>
                <a:ext cx="1277594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3828" r="-3828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7966" y="3529362"/>
                <a:ext cx="12775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17−15=2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66" y="3529362"/>
                <a:ext cx="1277594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3333" r="-3810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75560" y="3525049"/>
                <a:ext cx="4247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560" y="3525049"/>
                <a:ext cx="424796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10000" r="-11429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255773" y="1361502"/>
                <a:ext cx="41765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dirty="0" smtClean="0"/>
                  <a:t> не арифметическая </a:t>
                </a:r>
                <a:r>
                  <a:rPr lang="ru-RU" dirty="0" smtClean="0"/>
                  <a:t>прогрессия</a:t>
                </a:r>
                <a:r>
                  <a:rPr lang="en-US" dirty="0" smtClean="0"/>
                  <a:t>;</a:t>
                </a:r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773" y="1361502"/>
                <a:ext cx="4176580" cy="369332"/>
              </a:xfrm>
              <a:prstGeom prst="rect">
                <a:avLst/>
              </a:prstGeom>
              <a:blipFill rotWithShape="0">
                <a:blip r:embed="rId1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220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2.83951E-6 L -0.12951 0.20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10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12" grpId="0"/>
      <p:bldP spid="18" grpId="0"/>
      <p:bldP spid="19" grpId="0"/>
      <p:bldP spid="20" grpId="0"/>
      <p:bldP spid="21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26624" y="280873"/>
                <a:ext cx="8278813" cy="72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3;6;9;12;15;17;…</m:t>
                          </m:r>
                        </m:e>
                      </m:d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 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45;…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 </m:t>
                      </m:r>
                    </m:oMath>
                  </m:oMathPara>
                </a14:m>
                <a:endParaRPr lang="ru-RU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11;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5;…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−6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17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39;…</m:t>
                          </m:r>
                        </m:e>
                      </m:d>
                      <m:r>
                        <a:rPr lang="ru-RU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24" y="280873"/>
                <a:ext cx="8278813" cy="7294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81099" y="1358733"/>
                <a:ext cx="31274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3;6;9;12;15;17;…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99" y="1358733"/>
                <a:ext cx="312745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2120" y="2400904"/>
                <a:ext cx="12775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20" y="2400904"/>
                <a:ext cx="1277594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3333" r="-381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5420" y="2788380"/>
                <a:ext cx="14058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23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2788380"/>
                <a:ext cx="1405834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3478" r="-3478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2119" y="3180343"/>
                <a:ext cx="14058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34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23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19" y="3180343"/>
                <a:ext cx="1405834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3030" r="-3463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5420" y="3567819"/>
                <a:ext cx="14058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5−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34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3567819"/>
                <a:ext cx="1405834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3478" r="-3478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255773" y="1361502"/>
                <a:ext cx="41765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dirty="0" smtClean="0"/>
                  <a:t> не арифметическая </a:t>
                </a:r>
                <a:r>
                  <a:rPr lang="ru-RU" dirty="0" smtClean="0"/>
                  <a:t>прогрессия</a:t>
                </a:r>
                <a:r>
                  <a:rPr lang="en-US" dirty="0" smtClean="0"/>
                  <a:t>;</a:t>
                </a:r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773" y="1361502"/>
                <a:ext cx="4176580" cy="369332"/>
              </a:xfrm>
              <a:prstGeom prst="rect">
                <a:avLst/>
              </a:prstGeom>
              <a:blipFill rotWithShape="0">
                <a:blip r:embed="rId1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477263" y="295795"/>
                <a:ext cx="30175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1;12;23;34;45;…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263" y="295795"/>
                <a:ext cx="3017557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141865" y="1793940"/>
                <a:ext cx="41765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dirty="0" smtClean="0"/>
                  <a:t> арифметическая </a:t>
                </a:r>
                <a:r>
                  <a:rPr lang="ru-RU" dirty="0" smtClean="0"/>
                  <a:t>прогрессия</a:t>
                </a:r>
                <a:r>
                  <a:rPr lang="en-US" dirty="0" smtClean="0"/>
                  <a:t>;</a:t>
                </a:r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865" y="1793940"/>
                <a:ext cx="4176580" cy="369332"/>
              </a:xfrm>
              <a:prstGeom prst="rect">
                <a:avLst/>
              </a:prstGeom>
              <a:blipFill rotWithShape="0">
                <a:blip r:embed="rId1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878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309 L -0.45902 0.2916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0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0" grpId="0"/>
      <p:bldP spid="3" grpId="0"/>
      <p:bldP spid="3" grpId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26624" y="280873"/>
                <a:ext cx="8278813" cy="72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3;6;9;12;15;17;…</m:t>
                          </m:r>
                        </m:e>
                      </m:d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 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45;…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 </m:t>
                      </m:r>
                    </m:oMath>
                  </m:oMathPara>
                </a14:m>
                <a:endParaRPr lang="ru-RU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11;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5;…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−6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17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39;…</m:t>
                          </m:r>
                        </m:e>
                      </m:d>
                      <m:r>
                        <a:rPr lang="ru-RU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24" y="280873"/>
                <a:ext cx="8278813" cy="7294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81099" y="1358733"/>
                <a:ext cx="31274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3;6;9;12;15;17;…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99" y="1358733"/>
                <a:ext cx="312745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2120" y="2856076"/>
                <a:ext cx="15589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−1−</m:t>
                      </m:r>
                      <m:d>
                        <m:d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20" y="2856076"/>
                <a:ext cx="1558952" cy="276999"/>
              </a:xfrm>
              <a:prstGeom prst="rect">
                <a:avLst/>
              </a:prstGeom>
              <a:blipFill rotWithShape="0">
                <a:blip r:embed="rId6"/>
                <a:stretch>
                  <a:fillRect r="-3125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5420" y="3243552"/>
                <a:ext cx="13865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(−1)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3243552"/>
                <a:ext cx="138659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3524" t="-2174" r="-3524" b="-326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2119" y="3635515"/>
                <a:ext cx="10211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19" y="3635515"/>
                <a:ext cx="1021113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4167" r="-4762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5420" y="4022991"/>
                <a:ext cx="11493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11−7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4022991"/>
                <a:ext cx="1149354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4255" r="-4255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255773" y="1361502"/>
                <a:ext cx="41765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dirty="0" smtClean="0"/>
                  <a:t> не арифметическая </a:t>
                </a:r>
                <a:r>
                  <a:rPr lang="ru-RU" dirty="0" smtClean="0"/>
                  <a:t>прогрессия</a:t>
                </a:r>
                <a:r>
                  <a:rPr lang="en-US" dirty="0" smtClean="0"/>
                  <a:t>;</a:t>
                </a:r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773" y="1361502"/>
                <a:ext cx="4176580" cy="369332"/>
              </a:xfrm>
              <a:prstGeom prst="rect">
                <a:avLst/>
              </a:prstGeom>
              <a:blipFill rotWithShape="0">
                <a:blip r:embed="rId1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83849" y="1787895"/>
                <a:ext cx="30175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1;12;23;34;45;…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49" y="1787895"/>
                <a:ext cx="3017557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141865" y="1793940"/>
                <a:ext cx="41765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dirty="0" smtClean="0"/>
                  <a:t> арифметическая </a:t>
                </a:r>
                <a:r>
                  <a:rPr lang="ru-RU" dirty="0" smtClean="0"/>
                  <a:t>прогрессия</a:t>
                </a:r>
                <a:r>
                  <a:rPr lang="en-US" dirty="0" smtClean="0"/>
                  <a:t>;</a:t>
                </a:r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865" y="1793940"/>
                <a:ext cx="4176580" cy="369332"/>
              </a:xfrm>
              <a:prstGeom prst="rect">
                <a:avLst/>
              </a:prstGeom>
              <a:blipFill rotWithShape="0">
                <a:blip r:embed="rId1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377682" y="622725"/>
                <a:ext cx="33173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−5;−1;3;7;11;15;…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682" y="622725"/>
                <a:ext cx="3317383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5420" y="4383041"/>
                <a:ext cx="12775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15−11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4383041"/>
                <a:ext cx="1277594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3828" r="-3828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451512" y="2242319"/>
                <a:ext cx="41765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dirty="0" smtClean="0"/>
                  <a:t> арифметическая </a:t>
                </a:r>
                <a:r>
                  <a:rPr lang="ru-RU" dirty="0" smtClean="0"/>
                  <a:t>прогрессия</a:t>
                </a:r>
                <a:r>
                  <a:rPr lang="en-US" dirty="0" smtClean="0"/>
                  <a:t>;</a:t>
                </a:r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512" y="2242319"/>
                <a:ext cx="4176580" cy="369332"/>
              </a:xfrm>
              <a:prstGeom prst="rect">
                <a:avLst/>
              </a:prstGeom>
              <a:blipFill rotWithShape="0">
                <a:blip r:embed="rId1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145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1.23457E-7 L -0.11997 0.3151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1" y="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0" grpId="0"/>
      <p:bldP spid="4" grpId="0"/>
      <p:bldP spid="4" grpId="1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26624" y="280873"/>
                <a:ext cx="8278813" cy="72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3;6;9;12;15;17;…</m:t>
                          </m:r>
                        </m:e>
                      </m:d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 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45;…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 </m:t>
                      </m:r>
                    </m:oMath>
                  </m:oMathPara>
                </a14:m>
                <a:endParaRPr lang="ru-RU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11;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5;…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−6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17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39;…</m:t>
                          </m:r>
                        </m:e>
                      </m:d>
                      <m:r>
                        <a:rPr lang="ru-RU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24" y="280873"/>
                <a:ext cx="8278813" cy="7294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81099" y="1358733"/>
                <a:ext cx="31274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3;6;9;12;15;17;…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99" y="1358733"/>
                <a:ext cx="312745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2120" y="3144116"/>
                <a:ext cx="15140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5−</m:t>
                      </m:r>
                      <m:d>
                        <m:d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20" y="3144116"/>
                <a:ext cx="1514069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3213" r="-3213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5420" y="3453958"/>
                <a:ext cx="12775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3453958"/>
                <a:ext cx="1277594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3828" r="-3828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255773" y="1361502"/>
                <a:ext cx="41765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dirty="0" smtClean="0"/>
                  <a:t> не арифметическая </a:t>
                </a:r>
                <a:r>
                  <a:rPr lang="ru-RU" dirty="0" smtClean="0"/>
                  <a:t>прогрессия</a:t>
                </a:r>
                <a:r>
                  <a:rPr lang="en-US" dirty="0" smtClean="0"/>
                  <a:t>;</a:t>
                </a:r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773" y="1361502"/>
                <a:ext cx="4176580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83849" y="1787895"/>
                <a:ext cx="30175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1;12;23;34;45;…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49" y="1787895"/>
                <a:ext cx="3017557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141865" y="1793940"/>
                <a:ext cx="41765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dirty="0" smtClean="0"/>
                  <a:t> арифметическая </a:t>
                </a:r>
                <a:r>
                  <a:rPr lang="ru-RU" dirty="0" smtClean="0"/>
                  <a:t>прогрессия</a:t>
                </a:r>
                <a:r>
                  <a:rPr lang="en-US" dirty="0"/>
                  <a:t>;</a:t>
                </a:r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865" y="1793940"/>
                <a:ext cx="4176580" cy="369332"/>
              </a:xfrm>
              <a:prstGeom prst="rect">
                <a:avLst/>
              </a:prstGeom>
              <a:blipFill rotWithShape="0">
                <a:blip r:embed="rId1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81099" y="2242437"/>
                <a:ext cx="33173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−5;−1;3;7;11;15;…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99" y="2242437"/>
                <a:ext cx="3317383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442886" y="2242319"/>
                <a:ext cx="41765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dirty="0" smtClean="0"/>
                  <a:t> арифметическая </a:t>
                </a:r>
                <a:r>
                  <a:rPr lang="ru-RU" dirty="0" smtClean="0"/>
                  <a:t>прогрессия</a:t>
                </a:r>
                <a:r>
                  <a:rPr lang="en-US" dirty="0" smtClean="0"/>
                  <a:t>;</a:t>
                </a:r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886" y="2242319"/>
                <a:ext cx="4176580" cy="369332"/>
              </a:xfrm>
              <a:prstGeom prst="rect">
                <a:avLst/>
              </a:prstGeom>
              <a:blipFill rotWithShape="0">
                <a:blip r:embed="rId1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574656" y="621386"/>
                <a:ext cx="30777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−6;5;17;28;39;…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656" y="621386"/>
                <a:ext cx="3077766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95420" y="3801337"/>
                <a:ext cx="14058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28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3801337"/>
                <a:ext cx="1405834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3478" r="-3478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95419" y="4169373"/>
                <a:ext cx="14058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39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28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19" y="4169373"/>
                <a:ext cx="1405834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3478" r="-3478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675560" y="3447415"/>
                <a:ext cx="5530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560" y="3447415"/>
                <a:ext cx="553037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7692" r="-8791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3184757" y="2708275"/>
                <a:ext cx="41765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dirty="0" smtClean="0"/>
                  <a:t> не арифметическая </a:t>
                </a:r>
                <a:r>
                  <a:rPr lang="ru-RU" dirty="0" smtClean="0"/>
                  <a:t>прогрессия</a:t>
                </a:r>
                <a:r>
                  <a:rPr lang="en-US" dirty="0" smtClean="0"/>
                  <a:t>.</a:t>
                </a:r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757" y="2708275"/>
                <a:ext cx="4176580" cy="369332"/>
              </a:xfrm>
              <a:prstGeom prst="rect">
                <a:avLst/>
              </a:prstGeom>
              <a:blipFill rotWithShape="0">
                <a:blip r:embed="rId1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86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0.00617 L -0.46927 0.4055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81" y="19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8" grpId="0"/>
      <p:bldP spid="18" grpId="1"/>
      <p:bldP spid="5" grpId="0"/>
      <p:bldP spid="5" grpId="1"/>
      <p:bldP spid="23" grpId="0"/>
      <p:bldP spid="23" grpId="1"/>
      <p:bldP spid="24" grpId="0"/>
      <p:bldP spid="24" grpId="1"/>
      <p:bldP spid="25" grpId="0"/>
      <p:bldP spid="25" grpId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26624" y="280873"/>
                <a:ext cx="8278813" cy="764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Рассмотрим арифметическую прогрессию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3;7;11;15;19…</m:t>
                    </m:r>
                  </m:oMath>
                </a14:m>
                <a:r>
                  <a:rPr lang="en-US" sz="20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ru-RU" sz="20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Найдем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ru-RU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-ой член прогрессии.</a:t>
                </a:r>
                <a:endParaRPr lang="ru-RU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24" y="280873"/>
                <a:ext cx="8278813" cy="764825"/>
              </a:xfrm>
              <a:prstGeom prst="rect">
                <a:avLst/>
              </a:prstGeom>
              <a:blipFill rotWithShape="0">
                <a:blip r:embed="rId4"/>
                <a:stretch>
                  <a:fillRect t="-794" b="-87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3494" y="1372288"/>
                <a:ext cx="24626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3;7;11;15;19…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94" y="1372288"/>
                <a:ext cx="2462662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743" b="-13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2120" y="1739362"/>
                <a:ext cx="12425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20" y="1739362"/>
                <a:ext cx="1242584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961" r="-3431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3494" y="2102123"/>
                <a:ext cx="27653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7=3+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=7−3=4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94" y="2102123"/>
                <a:ext cx="2765372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542" r="-132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3494" y="2462162"/>
                <a:ext cx="33317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=19+4=23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94" y="2462162"/>
                <a:ext cx="3331746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549" r="-1099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6794" y="2805032"/>
                <a:ext cx="33317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=23+4=27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94" y="2805032"/>
                <a:ext cx="3331746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548" r="-1097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2120" y="3162310"/>
                <a:ext cx="8254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20" y="3162310"/>
                <a:ext cx="825482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3676" r="-5882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единительная линия 18"/>
          <p:cNvCxnSpPr/>
          <p:nvPr/>
        </p:nvCxnSpPr>
        <p:spPr>
          <a:xfrm>
            <a:off x="4358814" y="2060981"/>
            <a:ext cx="43493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72254" y="1699945"/>
                <a:ext cx="187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254" y="1699945"/>
                <a:ext cx="187552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197103" y="1701627"/>
                <a:ext cx="187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103" y="1701627"/>
                <a:ext cx="187552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30000" r="-30000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21952" y="1694349"/>
                <a:ext cx="3157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952" y="1694349"/>
                <a:ext cx="315792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15385" r="-17308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772996" y="1701840"/>
                <a:ext cx="3157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996" y="1701840"/>
                <a:ext cx="315792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17308" r="-17308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651208" y="1694348"/>
                <a:ext cx="3157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208" y="1694348"/>
                <a:ext cx="315792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15385" r="-17308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376057" y="1701627"/>
                <a:ext cx="3205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ru-RU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057" y="1701627"/>
                <a:ext cx="320537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9434" r="-3774" b="-10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253059" y="2150615"/>
                <a:ext cx="6259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059" y="2150615"/>
                <a:ext cx="625941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4902" r="-7843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977908" y="2150615"/>
                <a:ext cx="6259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908" y="2150615"/>
                <a:ext cx="625941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4902" r="-7843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66877" y="2150615"/>
                <a:ext cx="6259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877" y="2150615"/>
                <a:ext cx="625941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4854" r="-7767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31505" y="2150615"/>
                <a:ext cx="6259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505" y="2150615"/>
                <a:ext cx="625941" cy="276999"/>
              </a:xfrm>
              <a:prstGeom prst="rect">
                <a:avLst/>
              </a:prstGeom>
              <a:blipFill rotWithShape="0">
                <a:blip r:embed="rId20"/>
                <a:stretch>
                  <a:fillRect l="-4854" r="-6796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504805" y="2150614"/>
                <a:ext cx="6259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805" y="2150614"/>
                <a:ext cx="625941" cy="276999"/>
              </a:xfrm>
              <a:prstGeom prst="rect">
                <a:avLst/>
              </a:prstGeom>
              <a:blipFill rotWithShape="0">
                <a:blip r:embed="rId21"/>
                <a:stretch>
                  <a:fillRect l="-4854" r="-7767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432386" y="2099294"/>
                <a:ext cx="2083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ru-RU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386" y="2099294"/>
                <a:ext cx="208390" cy="276999"/>
              </a:xfrm>
              <a:prstGeom prst="rect">
                <a:avLst/>
              </a:prstGeom>
              <a:blipFill rotWithShape="0">
                <a:blip r:embed="rId22"/>
                <a:stretch>
                  <a:fillRect l="-14706" r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Правая фигурная скобка 26"/>
          <p:cNvSpPr/>
          <p:nvPr/>
        </p:nvSpPr>
        <p:spPr>
          <a:xfrm rot="16200000">
            <a:off x="4827600" y="1235735"/>
            <a:ext cx="155687" cy="741309"/>
          </a:xfrm>
          <a:prstGeom prst="rightBrace">
            <a:avLst>
              <a:gd name="adj1" fmla="val 44996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авая фигурная скобка 33"/>
          <p:cNvSpPr/>
          <p:nvPr/>
        </p:nvSpPr>
        <p:spPr>
          <a:xfrm rot="16200000">
            <a:off x="5612706" y="1225470"/>
            <a:ext cx="155687" cy="741309"/>
          </a:xfrm>
          <a:prstGeom prst="rightBrace">
            <a:avLst>
              <a:gd name="adj1" fmla="val 44996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авая фигурная скобка 34"/>
          <p:cNvSpPr/>
          <p:nvPr/>
        </p:nvSpPr>
        <p:spPr>
          <a:xfrm rot="16200000">
            <a:off x="6439632" y="1225470"/>
            <a:ext cx="155687" cy="741309"/>
          </a:xfrm>
          <a:prstGeom prst="rightBrace">
            <a:avLst>
              <a:gd name="adj1" fmla="val 44996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авая фигурная скобка 35"/>
          <p:cNvSpPr/>
          <p:nvPr/>
        </p:nvSpPr>
        <p:spPr>
          <a:xfrm rot="16200000">
            <a:off x="7284338" y="1226160"/>
            <a:ext cx="155687" cy="741309"/>
          </a:xfrm>
          <a:prstGeom prst="rightBrace">
            <a:avLst>
              <a:gd name="adj1" fmla="val 44996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авая фигурная скобка 36"/>
          <p:cNvSpPr/>
          <p:nvPr/>
        </p:nvSpPr>
        <p:spPr>
          <a:xfrm rot="16200000">
            <a:off x="8124763" y="1228060"/>
            <a:ext cx="155687" cy="741309"/>
          </a:xfrm>
          <a:prstGeom prst="rightBrace">
            <a:avLst>
              <a:gd name="adj1" fmla="val 44996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804580" y="1269273"/>
                <a:ext cx="1996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580" y="1269273"/>
                <a:ext cx="199670" cy="276999"/>
              </a:xfrm>
              <a:prstGeom prst="rect">
                <a:avLst/>
              </a:prstGeom>
              <a:blipFill rotWithShape="0">
                <a:blip r:embed="rId23"/>
                <a:stretch>
                  <a:fillRect l="-27273" r="-24242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596500" y="1275570"/>
                <a:ext cx="1996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500" y="1275570"/>
                <a:ext cx="199670" cy="276999"/>
              </a:xfrm>
              <a:prstGeom prst="rect">
                <a:avLst/>
              </a:prstGeom>
              <a:blipFill rotWithShape="0">
                <a:blip r:embed="rId24"/>
                <a:stretch>
                  <a:fillRect l="-27273" r="-24242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426448" y="1253893"/>
                <a:ext cx="1996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448" y="1253893"/>
                <a:ext cx="199670" cy="276999"/>
              </a:xfrm>
              <a:prstGeom prst="rect">
                <a:avLst/>
              </a:prstGeom>
              <a:blipFill rotWithShape="0">
                <a:blip r:embed="rId25"/>
                <a:stretch>
                  <a:fillRect l="-27273" r="-2424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262346" y="1275570"/>
                <a:ext cx="1996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346" y="1275570"/>
                <a:ext cx="199670" cy="276999"/>
              </a:xfrm>
              <a:prstGeom prst="rect">
                <a:avLst/>
              </a:prstGeom>
              <a:blipFill rotWithShape="0">
                <a:blip r:embed="rId26"/>
                <a:stretch>
                  <a:fillRect l="-27273" r="-24242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101850" y="1269272"/>
                <a:ext cx="1996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850" y="1269272"/>
                <a:ext cx="199670" cy="276999"/>
              </a:xfrm>
              <a:prstGeom prst="rect">
                <a:avLst/>
              </a:prstGeom>
              <a:blipFill rotWithShape="0">
                <a:blip r:embed="rId27"/>
                <a:stretch>
                  <a:fillRect l="-27273" r="-24242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748619" y="2807552"/>
                <a:ext cx="13708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619" y="2807552"/>
                <a:ext cx="1370824" cy="276999"/>
              </a:xfrm>
              <a:prstGeom prst="rect">
                <a:avLst/>
              </a:prstGeom>
              <a:blipFill rotWithShape="0">
                <a:blip r:embed="rId28"/>
                <a:stretch>
                  <a:fillRect l="-1778" r="-3111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750892" y="3168084"/>
                <a:ext cx="13708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892" y="3168084"/>
                <a:ext cx="1370824" cy="276999"/>
              </a:xfrm>
              <a:prstGeom prst="rect">
                <a:avLst/>
              </a:prstGeom>
              <a:blipFill rotWithShape="0">
                <a:blip r:embed="rId29"/>
                <a:stretch>
                  <a:fillRect l="-1778" r="-3111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Прямоугольник 42"/>
          <p:cNvSpPr/>
          <p:nvPr/>
        </p:nvSpPr>
        <p:spPr>
          <a:xfrm>
            <a:off x="6426449" y="2739161"/>
            <a:ext cx="2214328" cy="561648"/>
          </a:xfrm>
          <a:prstGeom prst="rect">
            <a:avLst/>
          </a:prstGeom>
          <a:noFill/>
          <a:ln>
            <a:solidFill>
              <a:srgbClr val="A89E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509547" y="2881485"/>
                <a:ext cx="205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b="1" dirty="0">
                  <a:solidFill>
                    <a:srgbClr val="A89E64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547" y="2881485"/>
                <a:ext cx="2054922" cy="276999"/>
              </a:xfrm>
              <a:prstGeom prst="rect">
                <a:avLst/>
              </a:prstGeom>
              <a:blipFill rotWithShape="0">
                <a:blip r:embed="rId30"/>
                <a:stretch>
                  <a:fillRect l="-1187" t="-4444" r="-3858" b="-3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95776" y="3549870"/>
                <a:ext cx="38923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=3+2⋅4=3+8=11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76" y="3549870"/>
                <a:ext cx="3892348" cy="276999"/>
              </a:xfrm>
              <a:prstGeom prst="rect">
                <a:avLst/>
              </a:prstGeom>
              <a:blipFill rotWithShape="0">
                <a:blip r:embed="rId31"/>
                <a:stretch>
                  <a:fillRect l="-313" r="-940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83494" y="3937430"/>
                <a:ext cx="40205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=3+3⋅4=3+12=15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94" y="3937430"/>
                <a:ext cx="4020588" cy="276999"/>
              </a:xfrm>
              <a:prstGeom prst="rect">
                <a:avLst/>
              </a:prstGeom>
              <a:blipFill rotWithShape="0">
                <a:blip r:embed="rId32"/>
                <a:stretch>
                  <a:fillRect l="-303" r="-1062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83494" y="4292188"/>
                <a:ext cx="40205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=3+4⋅4=3+16=19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94" y="4292188"/>
                <a:ext cx="4020588" cy="276999"/>
              </a:xfrm>
              <a:prstGeom prst="rect">
                <a:avLst/>
              </a:prstGeom>
              <a:blipFill rotWithShape="0">
                <a:blip r:embed="rId33"/>
                <a:stretch>
                  <a:fillRect l="-303" r="-910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4736042" y="3534548"/>
                <a:ext cx="38955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+199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=3+199⋅4=799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042" y="3534548"/>
                <a:ext cx="3895554" cy="276999"/>
              </a:xfrm>
              <a:prstGeom prst="rect">
                <a:avLst/>
              </a:prstGeom>
              <a:blipFill rotWithShape="0">
                <a:blip r:embed="rId34"/>
                <a:stretch>
                  <a:fillRect l="-313" r="-939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249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18" grpId="0"/>
      <p:bldP spid="8" grpId="0"/>
      <p:bldP spid="20" grpId="0"/>
      <p:bldP spid="22" grpId="0"/>
      <p:bldP spid="23" grpId="0"/>
      <p:bldP spid="24" grpId="0"/>
      <p:bldP spid="25" grpId="0"/>
      <p:bldP spid="26" grpId="0"/>
      <p:bldP spid="21" grpId="0"/>
      <p:bldP spid="28" grpId="0"/>
      <p:bldP spid="29" grpId="0"/>
      <p:bldP spid="30" grpId="0"/>
      <p:bldP spid="31" grpId="0"/>
      <p:bldP spid="32" grpId="0"/>
      <p:bldP spid="27" grpId="0" animBg="1"/>
      <p:bldP spid="34" grpId="0" animBg="1"/>
      <p:bldP spid="35" grpId="0" animBg="1"/>
      <p:bldP spid="36" grpId="0" animBg="1"/>
      <p:bldP spid="37" grpId="0" animBg="1"/>
      <p:bldP spid="33" grpId="0"/>
      <p:bldP spid="39" grpId="0"/>
      <p:bldP spid="40" grpId="0"/>
      <p:bldP spid="41" grpId="0"/>
      <p:bldP spid="42" grpId="0"/>
      <p:bldP spid="38" grpId="0"/>
      <p:bldP spid="44" grpId="0"/>
      <p:bldP spid="43" grpId="0" animBg="1"/>
      <p:bldP spid="45" grpId="0"/>
      <p:bldP spid="46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" y="-140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1800" y="220690"/>
            <a:ext cx="8278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Арифметические прогрессии: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1799" y="843510"/>
                <a:ext cx="8278813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ru-RU" b="1" dirty="0" smtClean="0">
                    <a:solidFill>
                      <a:srgbClr val="A89E64"/>
                    </a:solidFill>
                    <a:latin typeface="Roboto Slab"/>
                  </a:rPr>
                  <a:t>Возрастающие</a:t>
                </a:r>
                <a:r>
                  <a:rPr lang="ru-RU" dirty="0" smtClean="0">
                    <a:solidFill>
                      <a:srgbClr val="FF0000"/>
                    </a:solidFill>
                    <a:latin typeface="Roboto Slab"/>
                  </a:rPr>
                  <a:t> </a:t>
                </a:r>
                <a14:m>
                  <m:oMath xmlns:m="http://schemas.openxmlformats.org/officeDocument/2006/math"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dirty="0" smtClean="0">
                    <a:latin typeface="Roboto Slab"/>
                  </a:rPr>
                  <a:t> это прогрессии, в которых каждый последующий член больше предыдущего.</a:t>
                </a:r>
              </a:p>
              <a:p>
                <a:pPr lvl="0"/>
                <a:endParaRPr lang="en-US" sz="1000" dirty="0" smtClean="0">
                  <a:latin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4;6;8;</m:t>
                          </m:r>
                          <m:r>
                            <a:rPr lang="ru-RU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d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−2;4;10;16;20</m:t>
                          </m:r>
                        </m:e>
                      </m:d>
                    </m:oMath>
                  </m:oMathPara>
                </a14:m>
                <a:endParaRPr lang="ru-RU" dirty="0" smtClean="0">
                  <a:solidFill>
                    <a:prstClr val="black"/>
                  </a:solidFill>
                  <a:latin typeface="Roboto Slab"/>
                </a:endParaRPr>
              </a:p>
              <a:p>
                <a:pPr lvl="0"/>
                <a:endParaRPr lang="ru-RU" dirty="0">
                  <a:solidFill>
                    <a:prstClr val="black"/>
                  </a:solidFill>
                  <a:latin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ru-RU" dirty="0" smtClean="0">
                  <a:solidFill>
                    <a:prstClr val="black"/>
                  </a:solidFill>
                  <a:latin typeface="Roboto Slab"/>
                </a:endParaRPr>
              </a:p>
              <a:p>
                <a:pPr lvl="0"/>
                <a:endParaRPr lang="en-US" dirty="0" smtClean="0">
                  <a:solidFill>
                    <a:prstClr val="black"/>
                  </a:solidFill>
                  <a:latin typeface="Roboto Slab"/>
                </a:endParaRPr>
              </a:p>
              <a:p>
                <a:pPr lvl="0"/>
                <a:endParaRPr lang="ru-RU" sz="1000" dirty="0" smtClean="0">
                  <a:solidFill>
                    <a:prstClr val="black"/>
                  </a:solidFill>
                  <a:latin typeface="Roboto Slab"/>
                </a:endParaRPr>
              </a:p>
              <a:p>
                <a:pPr lvl="0"/>
                <a:r>
                  <a:rPr lang="ru-RU" b="1" dirty="0" smtClean="0">
                    <a:solidFill>
                      <a:srgbClr val="A89E64"/>
                    </a:solidFill>
                    <a:latin typeface="Roboto Slab"/>
                  </a:rPr>
                  <a:t>Убывающие</a:t>
                </a:r>
                <a:r>
                  <a:rPr lang="ru-RU" dirty="0" smtClean="0">
                    <a:solidFill>
                      <a:srgbClr val="FF0000"/>
                    </a:solidFill>
                    <a:latin typeface="Roboto Slab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dirty="0">
                    <a:solidFill>
                      <a:prstClr val="black"/>
                    </a:solidFill>
                    <a:latin typeface="Roboto Slab"/>
                  </a:rPr>
                  <a:t> это прогрессии, в которых каждый последующий член </a:t>
                </a:r>
                <a:r>
                  <a:rPr lang="ru-RU" dirty="0" smtClean="0">
                    <a:solidFill>
                      <a:prstClr val="black"/>
                    </a:solidFill>
                    <a:latin typeface="Roboto Slab"/>
                  </a:rPr>
                  <a:t>меньше </a:t>
                </a:r>
                <a:r>
                  <a:rPr lang="ru-RU" dirty="0">
                    <a:solidFill>
                      <a:prstClr val="black"/>
                    </a:solidFill>
                    <a:latin typeface="Roboto Slab"/>
                  </a:rPr>
                  <a:t>предыдущего.</a:t>
                </a:r>
              </a:p>
              <a:p>
                <a:pPr lvl="0"/>
                <a:endParaRPr lang="en-US" sz="1000" dirty="0" smtClean="0">
                  <a:latin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2;</m:t>
                          </m:r>
                          <m:r>
                            <a:rPr lang="ru-RU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4;0;−4;−8;−12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  <a:latin typeface="Roboto Slab"/>
                </a:endParaRPr>
              </a:p>
              <a:p>
                <a:pPr lvl="0"/>
                <a:endParaRPr lang="en-US" dirty="0">
                  <a:solidFill>
                    <a:prstClr val="black"/>
                  </a:solidFill>
                  <a:latin typeface="Roboto Sla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  <a:latin typeface="Roboto Slab"/>
                </a:endParaRPr>
              </a:p>
              <a:p>
                <a:pPr lvl="0"/>
                <a:endParaRPr lang="en-US" dirty="0">
                  <a:solidFill>
                    <a:prstClr val="black"/>
                  </a:solidFill>
                  <a:latin typeface="Roboto Slab"/>
                </a:endParaRPr>
              </a:p>
              <a:p>
                <a:pPr lvl="0"/>
                <a:endParaRPr lang="ru-RU" sz="1000" dirty="0">
                  <a:solidFill>
                    <a:prstClr val="black"/>
                  </a:solidFill>
                  <a:latin typeface="Roboto Slab"/>
                </a:endParaRPr>
              </a:p>
              <a:p>
                <a:pPr lvl="0"/>
                <a:endParaRPr lang="ru-RU" sz="600" dirty="0">
                  <a:solidFill>
                    <a:prstClr val="black"/>
                  </a:solidFill>
                  <a:latin typeface="Roboto Slab"/>
                </a:endParaRPr>
              </a:p>
              <a:p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99" y="843510"/>
                <a:ext cx="8278813" cy="4401205"/>
              </a:xfrm>
              <a:prstGeom prst="rect">
                <a:avLst/>
              </a:prstGeom>
              <a:blipFill rotWithShape="0">
                <a:blip r:embed="rId4"/>
                <a:stretch>
                  <a:fillRect l="-663" t="-6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60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26624" y="419933"/>
                <a:ext cx="8278813" cy="438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Найти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sub>
                    </m:sSub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sub>
                    </m:sSub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=15, 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=−7</m:t>
                    </m:r>
                  </m:oMath>
                </a14:m>
                <a:r>
                  <a:rPr lang="en-US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24" y="419933"/>
                <a:ext cx="8278813" cy="438069"/>
              </a:xfrm>
              <a:prstGeom prst="rect">
                <a:avLst/>
              </a:prstGeom>
              <a:blipFill rotWithShape="0">
                <a:blip r:embed="rId4"/>
                <a:stretch>
                  <a:fillRect b="-152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6914" y="4011950"/>
                <a:ext cx="63233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−13;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=−48;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=−678</m:t>
                    </m:r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14" y="4011950"/>
                <a:ext cx="632337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771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3477600" y="1405765"/>
            <a:ext cx="2214328" cy="561648"/>
          </a:xfrm>
          <a:prstGeom prst="rect">
            <a:avLst/>
          </a:prstGeom>
          <a:noFill/>
          <a:ln>
            <a:solidFill>
              <a:srgbClr val="A89E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560698" y="1548089"/>
                <a:ext cx="205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A89E64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A89E64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b="1" dirty="0">
                  <a:solidFill>
                    <a:srgbClr val="A89E64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698" y="1548089"/>
                <a:ext cx="2054922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187" t="-2222" r="-3858" b="-3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3002" y="2117785"/>
                <a:ext cx="42890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=15+4⋅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02" y="2117785"/>
                <a:ext cx="4289059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84" r="-853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3792" y="2626508"/>
                <a:ext cx="44739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=15+9⋅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=−48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92" y="2626508"/>
                <a:ext cx="4473981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72" r="-681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8168" y="3150245"/>
                <a:ext cx="50542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+99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=15+99⋅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=−678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68" y="3150245"/>
                <a:ext cx="5054269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21" r="-724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69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20" grpId="0" animBg="1"/>
      <p:bldP spid="21" grpId="0"/>
      <p:bldP spid="3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6014</TotalTime>
  <Words>528</Words>
  <Application>Microsoft Office PowerPoint</Application>
  <PresentationFormat>Экран (16:9)</PresentationFormat>
  <Paragraphs>237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Roboto Slab</vt:lpstr>
      <vt:lpstr>Open Sans</vt:lpstr>
      <vt:lpstr>Arial</vt:lpstr>
      <vt:lpstr>Times New Roman</vt:lpstr>
      <vt:lpstr>Cambria Math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538</cp:revision>
  <dcterms:created xsi:type="dcterms:W3CDTF">2015-06-19T09:09:41Z</dcterms:created>
  <dcterms:modified xsi:type="dcterms:W3CDTF">2015-09-28T12:01:52Z</dcterms:modified>
</cp:coreProperties>
</file>