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6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94E84-CC6A-4991-B381-E6CCF9817F1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3468D-2C86-40FC-BC6B-24829FA30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1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A495-EE26-4AC4-A26E-095B2A3B49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3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2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7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3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6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5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6D911-F6CD-4E85-890A-4D48184517B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6831F-CDCA-4037-AA2C-207EB128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510.png"/><Relationship Id="rId4" Type="http://schemas.openxmlformats.org/officeDocument/2006/relationships/image" Target="../media/image4.jpe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18" Type="http://schemas.openxmlformats.org/officeDocument/2006/relationships/image" Target="../media/image82.png"/><Relationship Id="rId3" Type="http://schemas.openxmlformats.org/officeDocument/2006/relationships/image" Target="../media/image2.png"/><Relationship Id="rId21" Type="http://schemas.openxmlformats.org/officeDocument/2006/relationships/image" Target="../media/image85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520.png"/><Relationship Id="rId2" Type="http://schemas.openxmlformats.org/officeDocument/2006/relationships/image" Target="../media/image3.png"/><Relationship Id="rId16" Type="http://schemas.openxmlformats.org/officeDocument/2006/relationships/image" Target="../media/image33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320.png"/><Relationship Id="rId10" Type="http://schemas.openxmlformats.org/officeDocument/2006/relationships/image" Target="../media/image280.png"/><Relationship Id="rId19" Type="http://schemas.openxmlformats.org/officeDocument/2006/relationships/image" Target="../media/image83.png"/><Relationship Id="rId4" Type="http://schemas.openxmlformats.org/officeDocument/2006/relationships/image" Target="../media/image4.jpeg"/><Relationship Id="rId9" Type="http://schemas.openxmlformats.org/officeDocument/2006/relationships/image" Target="../media/image270.pn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400.png"/><Relationship Id="rId12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44.png"/><Relationship Id="rId5" Type="http://schemas.openxmlformats.org/officeDocument/2006/relationships/image" Target="../media/image87.png"/><Relationship Id="rId15" Type="http://schemas.openxmlformats.org/officeDocument/2006/relationships/image" Target="../media/image92.png"/><Relationship Id="rId10" Type="http://schemas.openxmlformats.org/officeDocument/2006/relationships/image" Target="../media/image43.png"/><Relationship Id="rId4" Type="http://schemas.openxmlformats.org/officeDocument/2006/relationships/image" Target="../media/image86.png"/><Relationship Id="rId9" Type="http://schemas.openxmlformats.org/officeDocument/2006/relationships/image" Target="../media/image42.png"/><Relationship Id="rId1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.png"/><Relationship Id="rId7" Type="http://schemas.openxmlformats.org/officeDocument/2006/relationships/image" Target="../media/image9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4.jpe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98.png"/><Relationship Id="rId21" Type="http://schemas.openxmlformats.org/officeDocument/2006/relationships/image" Target="../media/image111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image" Target="../media/image21.png"/><Relationship Id="rId16" Type="http://schemas.openxmlformats.org/officeDocument/2006/relationships/image" Target="../media/image80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4.png"/><Relationship Id="rId5" Type="http://schemas.openxmlformats.org/officeDocument/2006/relationships/image" Target="../media/image99.png"/><Relationship Id="rId15" Type="http://schemas.openxmlformats.org/officeDocument/2006/relationships/image" Target="../media/image79.png"/><Relationship Id="rId23" Type="http://schemas.openxmlformats.org/officeDocument/2006/relationships/image" Target="../media/image113.png"/><Relationship Id="rId10" Type="http://schemas.openxmlformats.org/officeDocument/2006/relationships/image" Target="../media/image104.png"/><Relationship Id="rId19" Type="http://schemas.openxmlformats.org/officeDocument/2006/relationships/image" Target="../media/image109.png"/><Relationship Id="rId4" Type="http://schemas.openxmlformats.org/officeDocument/2006/relationships/image" Target="../media/image2.png"/><Relationship Id="rId9" Type="http://schemas.openxmlformats.org/officeDocument/2006/relationships/image" Target="../media/image103.png"/><Relationship Id="rId14" Type="http://schemas.openxmlformats.org/officeDocument/2006/relationships/image" Target="../media/image770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.png"/><Relationship Id="rId7" Type="http://schemas.openxmlformats.org/officeDocument/2006/relationships/image" Target="../media/image1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4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0.png"/><Relationship Id="rId1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image" Target="../media/image3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40.png"/><Relationship Id="rId5" Type="http://schemas.openxmlformats.org/officeDocument/2006/relationships/image" Target="../media/image210.png"/><Relationship Id="rId15" Type="http://schemas.openxmlformats.org/officeDocument/2006/relationships/image" Target="../media/image280.png"/><Relationship Id="rId10" Type="http://schemas.openxmlformats.org/officeDocument/2006/relationships/image" Target="../media/image230.png"/><Relationship Id="rId4" Type="http://schemas.openxmlformats.org/officeDocument/2006/relationships/image" Target="../media/image4.jpeg"/><Relationship Id="rId9" Type="http://schemas.openxmlformats.org/officeDocument/2006/relationships/image" Target="../media/image220.png"/><Relationship Id="rId1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51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27.png"/><Relationship Id="rId5" Type="http://schemas.openxmlformats.org/officeDocument/2006/relationships/image" Target="../media/image341.png"/><Relationship Id="rId15" Type="http://schemas.openxmlformats.org/officeDocument/2006/relationships/image" Target="../media/image40.png"/><Relationship Id="rId10" Type="http://schemas.openxmlformats.org/officeDocument/2006/relationships/image" Target="../media/image26.png"/><Relationship Id="rId4" Type="http://schemas.openxmlformats.org/officeDocument/2006/relationships/image" Target="../media/image331.png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91.png"/><Relationship Id="rId12" Type="http://schemas.openxmlformats.org/officeDocument/2006/relationships/image" Target="../media/image370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11" Type="http://schemas.openxmlformats.org/officeDocument/2006/relationships/image" Target="../media/image360.png"/><Relationship Id="rId24" Type="http://schemas.openxmlformats.org/officeDocument/2006/relationships/image" Target="../media/image49.png"/><Relationship Id="rId5" Type="http://schemas.openxmlformats.org/officeDocument/2006/relationships/image" Target="../media/image510.png"/><Relationship Id="rId15" Type="http://schemas.openxmlformats.org/officeDocument/2006/relationships/image" Target="../media/image400.png"/><Relationship Id="rId23" Type="http://schemas.openxmlformats.org/officeDocument/2006/relationships/image" Target="../media/image48.png"/><Relationship Id="rId10" Type="http://schemas.openxmlformats.org/officeDocument/2006/relationships/image" Target="../media/image350.png"/><Relationship Id="rId19" Type="http://schemas.openxmlformats.org/officeDocument/2006/relationships/image" Target="../media/image44.png"/><Relationship Id="rId4" Type="http://schemas.openxmlformats.org/officeDocument/2006/relationships/image" Target="../media/image4.jpe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4.jpeg"/><Relationship Id="rId12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52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Векторы на плоскости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1816791"/>
            <a:ext cx="7196254" cy="22248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Уравнения прямой и произвольной линии на плоскости</a:t>
            </a:r>
            <a:endParaRPr lang="ru-RU" sz="32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2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3716"/>
            <a:ext cx="9160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t="8926" r="16342" b="18595"/>
          <a:stretch/>
        </p:blipFill>
        <p:spPr bwMode="auto">
          <a:xfrm>
            <a:off x="467430" y="373886"/>
            <a:ext cx="4190934" cy="42264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2302428" y="468950"/>
            <a:ext cx="0" cy="4041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67430" y="2776706"/>
            <a:ext cx="4190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35319" y="2721055"/>
            <a:ext cx="0" cy="113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>
            <a:off x="2305499" y="2511099"/>
            <a:ext cx="0" cy="1097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245077" y="2724984"/>
                <a:ext cx="269598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𝟎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77" y="2724984"/>
                <a:ext cx="269598" cy="274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78740" y="2340490"/>
                <a:ext cx="269598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740" y="2340490"/>
                <a:ext cx="269598" cy="274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95735" y="2744308"/>
                <a:ext cx="372301" cy="347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35" y="2744308"/>
                <a:ext cx="372301" cy="3471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50849" y="2730055"/>
                <a:ext cx="299348" cy="27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849" y="2730055"/>
                <a:ext cx="299348" cy="2741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5620" y="402212"/>
                <a:ext cx="376177" cy="347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20" y="402212"/>
                <a:ext cx="376177" cy="3471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004060" y="1549341"/>
            <a:ext cx="3706553" cy="1065275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055361" y="2723234"/>
            <a:ext cx="0" cy="113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43697" y="2734851"/>
                <a:ext cx="370069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−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97" y="2734851"/>
                <a:ext cx="370069" cy="2741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V="1">
            <a:off x="3021747" y="895908"/>
            <a:ext cx="0" cy="3066095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2263080" y="2740015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87732" y="1562123"/>
                <a:ext cx="381653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b="1" dirty="0">
                  <a:latin typeface="+mj-lt"/>
                </a:endParaRPr>
              </a:p>
              <a:p>
                <a:r>
                  <a:rPr lang="ru-RU" dirty="0">
                    <a:latin typeface="+mj-lt"/>
                    <a:cs typeface="Times New Roman" pitchFamily="18" charset="0"/>
                  </a:rPr>
                  <a:t>является 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уравнением прямой, параллельной оси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𝑶𝒚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solidFill>
                    <a:srgbClr val="877D4B"/>
                  </a:solidFill>
                  <a:latin typeface="+mj-lt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32" y="1562123"/>
                <a:ext cx="3816530" cy="1231106"/>
              </a:xfrm>
              <a:prstGeom prst="rect">
                <a:avLst/>
              </a:prstGeom>
              <a:blipFill rotWithShape="0">
                <a:blip r:embed="rId11"/>
                <a:stretch>
                  <a:fillRect l="-1278" t="-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1082864" y="887743"/>
            <a:ext cx="0" cy="30660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811128" y="887742"/>
            <a:ext cx="0" cy="30660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0881" y="341199"/>
                <a:ext cx="827881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cs typeface="Times New Roman" pitchFamily="18" charset="0"/>
                  </a:rPr>
                  <a:t>Записать угловой коэффициент прямой, проходящей через точки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(1;−1)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(−3;2)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endParaRPr lang="ru-RU" b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1" y="341199"/>
                <a:ext cx="827881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475191" y="1489761"/>
                <a:ext cx="1887289" cy="36188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77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91" y="1489761"/>
                <a:ext cx="1887289" cy="361889"/>
              </a:xfrm>
              <a:prstGeom prst="rect">
                <a:avLst/>
              </a:prstGeom>
              <a:blipFill rotWithShape="0">
                <a:blip r:embed="rId5"/>
                <a:stretch>
                  <a:fillRect b="-6452"/>
                </a:stretch>
              </a:blipFill>
              <a:ln w="12700">
                <a:solidFill>
                  <a:srgbClr val="877D4B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5567" y="1290399"/>
                <a:ext cx="4572000" cy="29813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−1=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⋅1+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pitchFamily="18" charset="0"/>
                                  <a:ea typeface="Cambria Math"/>
                                  <a:cs typeface="Times New Roman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2=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=−1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−3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=2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=1 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−3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=2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en-US" i="1" dirty="0">
                  <a:latin typeface="Cambria Math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=−0,75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67" y="1290399"/>
                <a:ext cx="4572000" cy="29813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5050" y="4444010"/>
                <a:ext cx="2152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−0,75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0" y="4444010"/>
                <a:ext cx="215212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26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1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0881" y="123410"/>
                <a:ext cx="8278813" cy="1000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dirty="0" smtClean="0">
                    <a:cs typeface="Times New Roman" pitchFamily="18" charset="0"/>
                  </a:rPr>
                  <a:t>Среди предложенных уравнений прямых выберите те, которые задают прямые, параллельные прямой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  <m:r>
                      <a:rPr lang="en-US" b="1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;</a:t>
                </a:r>
                <a:r>
                  <a:rPr lang="ru-RU" dirty="0" smtClean="0">
                    <a:cs typeface="Times New Roman" pitchFamily="18" charset="0"/>
                  </a:rPr>
                  <a:t>     </a:t>
                </a:r>
                <a:r>
                  <a:rPr lang="ru-RU" dirty="0"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;</a:t>
                </a:r>
                <a:r>
                  <a:rPr lang="ru-RU" dirty="0">
                    <a:cs typeface="Times New Roman" pitchFamily="18" charset="0"/>
                  </a:rPr>
                  <a:t>     в)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;</a:t>
                </a:r>
                <a:r>
                  <a:rPr lang="ru-RU" dirty="0">
                    <a:cs typeface="Times New Roman" pitchFamily="18" charset="0"/>
                  </a:rPr>
                  <a:t>     г)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+4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1" y="123410"/>
                <a:ext cx="8278813" cy="1000274"/>
              </a:xfrm>
              <a:prstGeom prst="rect">
                <a:avLst/>
              </a:prstGeom>
              <a:blipFill rotWithShape="0">
                <a:blip r:embed="rId3"/>
                <a:stretch>
                  <a:fillRect l="-663" t="-3049" b="-9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977567" y="1412041"/>
                <a:ext cx="3732127" cy="12662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77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m:t>Две </m:t>
                      </m:r>
                      <m:r>
                        <m:rPr>
                          <m:nor/>
                        </m:rPr>
                        <a:rPr lang="ru-RU" dirty="0" smtClean="0">
                          <a:solidFill>
                            <a:srgbClr val="877D4B"/>
                          </a:solidFill>
                          <a:cs typeface="Times New Roman" pitchFamily="18" charset="0"/>
                        </a:rPr>
                        <m:t>параллельные прямые</m:t>
                      </m:r>
                      <m:r>
                        <m:rPr>
                          <m:nor/>
                        </m:rPr>
                        <a:rPr lang="ru-RU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m:t>, не параллельные оси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𝑂𝑦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m:t>имеют </m:t>
                      </m:r>
                      <m:r>
                        <m:rPr>
                          <m:nor/>
                        </m:rPr>
                        <a:rPr lang="ru-RU" dirty="0" smtClean="0">
                          <a:solidFill>
                            <a:srgbClr val="877D4B"/>
                          </a:solidFill>
                          <a:cs typeface="Times New Roman" pitchFamily="18" charset="0"/>
                        </a:rPr>
                        <m:t>одинаковые угловые коэффициенты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567" y="1412041"/>
                <a:ext cx="3732127" cy="1266236"/>
              </a:xfrm>
              <a:prstGeom prst="rect">
                <a:avLst/>
              </a:prstGeom>
              <a:blipFill rotWithShape="0">
                <a:blip r:embed="rId5"/>
                <a:stretch>
                  <a:fillRect b="-1914"/>
                </a:stretch>
              </a:blipFill>
              <a:ln w="12700">
                <a:solidFill>
                  <a:srgbClr val="877D4B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050" y="4444010"/>
            <a:ext cx="2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б, г.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3190" y="1336796"/>
                <a:ext cx="4572000" cy="23144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=5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−7⇒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=5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+3⇒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en-US" dirty="0"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cs typeface="Times New Roman" pitchFamily="18" charset="0"/>
                  </a:rPr>
                  <a:t>б)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=5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=5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cs typeface="Times New Roman" pitchFamily="18" charset="0"/>
                  </a:rPr>
                  <a:t>в)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−7</m:t>
                    </m:r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cs typeface="Times New Roman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=5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>
                        <a:latin typeface="Cambria Math"/>
                        <a:cs typeface="Times New Roman" pitchFamily="18" charset="0"/>
                      </a:rPr>
                      <m:t>+4</m:t>
                    </m:r>
                    <m:r>
                      <a:rPr lang="ru-RU" i="1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0" y="1336796"/>
                <a:ext cx="4572000" cy="2314480"/>
              </a:xfrm>
              <a:prstGeom prst="rect">
                <a:avLst/>
              </a:prstGeom>
              <a:blipFill rotWithShape="0">
                <a:blip r:embed="rId6"/>
                <a:stretch>
                  <a:fillRect l="-1067" b="-2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0881" y="196886"/>
                <a:ext cx="82788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cs typeface="Times New Roman" pitchFamily="18" charset="0"/>
                  </a:rPr>
                  <a:t>Укажите пары параллельных </a:t>
                </a:r>
                <a:r>
                  <a:rPr lang="ru-RU" dirty="0" smtClean="0">
                    <a:cs typeface="Times New Roman" pitchFamily="18" charset="0"/>
                  </a:rPr>
                  <a:t>прямых</a:t>
                </a:r>
                <a:r>
                  <a:rPr lang="en-US" dirty="0" smtClean="0">
                    <a:cs typeface="Times New Roman" pitchFamily="18" charset="0"/>
                  </a:rPr>
                  <a:t>:</a:t>
                </a:r>
                <a:endParaRPr lang="en-US" b="1" dirty="0">
                  <a:cs typeface="Times New Roman" pitchFamily="18" charset="0"/>
                </a:endParaRPr>
              </a:p>
              <a:p>
                <a:r>
                  <a:rPr lang="ru-RU" dirty="0" smtClean="0">
                    <a:cs typeface="Times New Roman" pitchFamily="18" charset="0"/>
                  </a:rPr>
                  <a:t>а</a:t>
                </a:r>
                <a:r>
                  <a:rPr lang="ru-RU" dirty="0"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+2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;</a:t>
                </a:r>
                <a:r>
                  <a:rPr lang="ru-RU" dirty="0">
                    <a:cs typeface="Times New Roman" pitchFamily="18" charset="0"/>
                  </a:rPr>
                  <a:t>      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;</a:t>
                </a:r>
                <a:r>
                  <a:rPr lang="ru-RU" dirty="0">
                    <a:cs typeface="Times New Roman" pitchFamily="18" charset="0"/>
                  </a:rPr>
                  <a:t>     </a:t>
                </a:r>
                <a:endParaRPr lang="en-US" dirty="0">
                  <a:cs typeface="Times New Roman" pitchFamily="18" charset="0"/>
                </a:endParaRPr>
              </a:p>
              <a:p>
                <a:r>
                  <a:rPr lang="ru-RU" dirty="0">
                    <a:cs typeface="Times New Roman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и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  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1" y="196886"/>
                <a:ext cx="827881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63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977567" y="1412041"/>
                <a:ext cx="3732127" cy="12662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77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m:t>Если две прямые имеют </m:t>
                      </m:r>
                      <m:r>
                        <m:rPr>
                          <m:nor/>
                        </m:rPr>
                        <a:rPr lang="ru-RU" dirty="0" smtClean="0">
                          <a:solidFill>
                            <a:srgbClr val="877D4B"/>
                          </a:solidFill>
                          <a:cs typeface="Times New Roman" pitchFamily="18" charset="0"/>
                        </a:rPr>
                        <m:t>одинаковые угловые коэффициенты</m:t>
                      </m:r>
                      <m:r>
                        <m:rPr>
                          <m:nor/>
                        </m:rPr>
                        <a:rPr lang="ru-RU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m:t>, то эти прямые </m:t>
                      </m:r>
                      <m:r>
                        <m:rPr>
                          <m:nor/>
                        </m:rPr>
                        <a:rPr lang="ru-RU" dirty="0" smtClean="0">
                          <a:solidFill>
                            <a:srgbClr val="877D4B"/>
                          </a:solidFill>
                          <a:cs typeface="Times New Roman" pitchFamily="18" charset="0"/>
                        </a:rPr>
                        <m:t>параллельны</m:t>
                      </m:r>
                      <m:r>
                        <m:rPr>
                          <m:nor/>
                        </m:rPr>
                        <a:rPr lang="ru-RU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m:t>.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567" y="1412041"/>
                <a:ext cx="3732127" cy="12662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rgbClr val="877D4B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050" y="4444010"/>
            <a:ext cx="2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б.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3190" y="1336796"/>
                <a:ext cx="4572000" cy="33189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+3⇒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ru-RU" dirty="0"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ea typeface="Cambria Math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+2⇒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endParaRPr lang="ru-RU" dirty="0"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=−2</m:t>
                    </m:r>
                  </m:oMath>
                </a14:m>
                <a:endParaRPr lang="ru-RU" dirty="0"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b="1" dirty="0"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=−2</m:t>
                    </m:r>
                  </m:oMath>
                </a14:m>
                <a:endParaRPr lang="ru-RU" dirty="0"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cs typeface="Times New Roman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b="1" dirty="0"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ru-RU" dirty="0"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=5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   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endParaRPr lang="en-US" b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0" y="1336796"/>
                <a:ext cx="4572000" cy="3318986"/>
              </a:xfrm>
              <a:prstGeom prst="rect">
                <a:avLst/>
              </a:prstGeom>
              <a:blipFill rotWithShape="0">
                <a:blip r:embed="rId6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1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2816"/>
            <a:ext cx="9160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51102" y="455091"/>
            <a:ext cx="4216162" cy="4226444"/>
            <a:chOff x="580807" y="373886"/>
            <a:chExt cx="4216162" cy="4226444"/>
          </a:xfrm>
          <a:effectLst/>
        </p:grpSpPr>
        <p:pic>
          <p:nvPicPr>
            <p:cNvPr id="17" name="Picture 2" descr="D:\Математика\Котяшёва\list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4" t="8926" r="16341" b="18595"/>
            <a:stretch/>
          </p:blipFill>
          <p:spPr bwMode="auto">
            <a:xfrm>
              <a:off x="580807" y="373886"/>
              <a:ext cx="4170694" cy="422644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 стрелкой 18"/>
            <p:cNvCxnSpPr/>
            <p:nvPr/>
          </p:nvCxnSpPr>
          <p:spPr>
            <a:xfrm flipV="1">
              <a:off x="2395565" y="468950"/>
              <a:ext cx="0" cy="40411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580807" y="2776706"/>
              <a:ext cx="417069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338214" y="2724984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  <a:ea typeface="Cambria Math" pitchFamily="18" charset="0"/>
                          </a:rPr>
                          <m:t>𝟎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214" y="2724984"/>
                  <a:ext cx="269598" cy="2741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8182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488872" y="2744308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1200" b="1" i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872" y="2744308"/>
                  <a:ext cx="372301" cy="34715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098757" y="402212"/>
                  <a:ext cx="31130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1200" b="1" i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8757" y="402212"/>
                  <a:ext cx="376177" cy="34714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Полилиния 23"/>
          <p:cNvSpPr/>
          <p:nvPr/>
        </p:nvSpPr>
        <p:spPr>
          <a:xfrm>
            <a:off x="1835416" y="1114426"/>
            <a:ext cx="2228850" cy="2225006"/>
          </a:xfrm>
          <a:custGeom>
            <a:avLst/>
            <a:gdLst>
              <a:gd name="connsiteX0" fmla="*/ 0 w 2228850"/>
              <a:gd name="connsiteY0" fmla="*/ 0 h 2253033"/>
              <a:gd name="connsiteX1" fmla="*/ 962025 w 2228850"/>
              <a:gd name="connsiteY1" fmla="*/ 723900 h 2253033"/>
              <a:gd name="connsiteX2" fmla="*/ 1828800 w 2228850"/>
              <a:gd name="connsiteY2" fmla="*/ 2057400 h 2253033"/>
              <a:gd name="connsiteX3" fmla="*/ 2228850 w 2228850"/>
              <a:gd name="connsiteY3" fmla="*/ 2219325 h 2253033"/>
              <a:gd name="connsiteX0" fmla="*/ 0 w 2228850"/>
              <a:gd name="connsiteY0" fmla="*/ 0 h 2261406"/>
              <a:gd name="connsiteX1" fmla="*/ 1057275 w 2228850"/>
              <a:gd name="connsiteY1" fmla="*/ 552450 h 2261406"/>
              <a:gd name="connsiteX2" fmla="*/ 1828800 w 2228850"/>
              <a:gd name="connsiteY2" fmla="*/ 2057400 h 2261406"/>
              <a:gd name="connsiteX3" fmla="*/ 2228850 w 2228850"/>
              <a:gd name="connsiteY3" fmla="*/ 2219325 h 2261406"/>
              <a:gd name="connsiteX0" fmla="*/ 0 w 2228850"/>
              <a:gd name="connsiteY0" fmla="*/ 0 h 2225006"/>
              <a:gd name="connsiteX1" fmla="*/ 1057275 w 2228850"/>
              <a:gd name="connsiteY1" fmla="*/ 552450 h 2225006"/>
              <a:gd name="connsiteX2" fmla="*/ 1409700 w 2228850"/>
              <a:gd name="connsiteY2" fmla="*/ 1771650 h 2225006"/>
              <a:gd name="connsiteX3" fmla="*/ 2228850 w 2228850"/>
              <a:gd name="connsiteY3" fmla="*/ 2219325 h 22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0" h="2225006">
                <a:moveTo>
                  <a:pt x="0" y="0"/>
                </a:moveTo>
                <a:cubicBezTo>
                  <a:pt x="328612" y="190500"/>
                  <a:pt x="822325" y="257175"/>
                  <a:pt x="1057275" y="552450"/>
                </a:cubicBezTo>
                <a:cubicBezTo>
                  <a:pt x="1292225" y="847725"/>
                  <a:pt x="1214438" y="1493838"/>
                  <a:pt x="1409700" y="1771650"/>
                </a:cubicBezTo>
                <a:cubicBezTo>
                  <a:pt x="1604962" y="2049462"/>
                  <a:pt x="2134393" y="2262981"/>
                  <a:pt x="2228850" y="2219325"/>
                </a:cubicBezTo>
              </a:path>
            </a:pathLst>
          </a:custGeom>
          <a:ln>
            <a:solidFill>
              <a:srgbClr val="877D4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98003" y="1200389"/>
            <a:ext cx="3900218" cy="2595531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7229" y="900690"/>
                <a:ext cx="3064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29" y="900690"/>
                <a:ext cx="306494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99157" y="1210597"/>
                <a:ext cx="396044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Уравнение с двумя переменными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ru-RU" dirty="0">
                    <a:latin typeface="+mj-lt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ru-RU" dirty="0">
                    <a:latin typeface="+mj-lt"/>
                    <a:cs typeface="Times New Roman" pitchFamily="18" charset="0"/>
                  </a:rPr>
                  <a:t> называется 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уравнением линии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𝑳</m:t>
                    </m:r>
                  </m:oMath>
                </a14:m>
                <a:r>
                  <a:rPr lang="ru-RU" dirty="0">
                    <a:latin typeface="+mj-lt"/>
                    <a:cs typeface="Times New Roman" pitchFamily="18" charset="0"/>
                  </a:rPr>
                  <a:t>, если этому уравнению удовлетворяют координаты любой точки линии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𝐿</m:t>
                    </m:r>
                  </m:oMath>
                </a14:m>
                <a:r>
                  <a:rPr lang="ru-RU" dirty="0">
                    <a:latin typeface="+mj-lt"/>
                    <a:cs typeface="Times New Roman" pitchFamily="18" charset="0"/>
                  </a:rPr>
                  <a:t> и не удовлетворяют координаты никакой точки, не лежащей на этой линии.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57" y="1210597"/>
                <a:ext cx="3960440" cy="2585323"/>
              </a:xfrm>
              <a:prstGeom prst="rect">
                <a:avLst/>
              </a:prstGeom>
              <a:blipFill rotWithShape="0">
                <a:blip r:embed="rId9"/>
                <a:stretch>
                  <a:fillRect l="-1231" t="-1415" r="-2308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2736416" y="1501924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033974" y="2226929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33816" y="1779662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345821" y="2999087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66252" y="1753850"/>
            <a:ext cx="90000" cy="9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718467" y="1763376"/>
            <a:ext cx="90000" cy="9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35603" y="3651870"/>
            <a:ext cx="90000" cy="9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907596" y="1550311"/>
            <a:ext cx="90000" cy="9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5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5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5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1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65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6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15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1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65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5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2816"/>
            <a:ext cx="9160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2838157" y="581520"/>
            <a:ext cx="3494739" cy="3558330"/>
            <a:chOff x="2603188" y="983494"/>
            <a:chExt cx="3991674" cy="3676488"/>
          </a:xfrm>
          <a:effectLst/>
        </p:grpSpPr>
        <p:pic>
          <p:nvPicPr>
            <p:cNvPr id="37" name="Picture 2" descr="D:\Математика\Котяшёва\list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38" t="15989" r="18981" b="30568"/>
            <a:stretch/>
          </p:blipFill>
          <p:spPr bwMode="auto">
            <a:xfrm>
              <a:off x="2603188" y="990002"/>
              <a:ext cx="3947864" cy="366998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Прямая со стрелкой 37"/>
            <p:cNvCxnSpPr>
              <a:stCxn id="37" idx="2"/>
            </p:cNvCxnSpPr>
            <p:nvPr/>
          </p:nvCxnSpPr>
          <p:spPr>
            <a:xfrm flipH="1" flipV="1">
              <a:off x="4555275" y="983494"/>
              <a:ext cx="21845" cy="36764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2603188" y="4060867"/>
              <a:ext cx="3898006" cy="100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848357" y="4018290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>
              <a:off x="4555275" y="3784835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299637" y="4008533"/>
                  <a:ext cx="353738" cy="28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  <a:ea typeface="Cambria Math" pitchFamily="18" charset="0"/>
                          </a:rPr>
                          <m:t>𝟎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637" y="4008533"/>
                  <a:ext cx="353738" cy="2861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7843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605451" y="4006839"/>
                  <a:ext cx="353738" cy="28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452" y="4006839"/>
                  <a:ext cx="353738" cy="2861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0000" b="-152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42955" y="4019425"/>
                  <a:ext cx="351907" cy="28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1200" b="1" i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955" y="4019425"/>
                  <a:ext cx="308097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3636" b="-204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29796" y="3596371"/>
                  <a:ext cx="247725" cy="286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9796" y="3596371"/>
                  <a:ext cx="247725" cy="2861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7222" b="-152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274658" y="1073614"/>
                  <a:ext cx="355569" cy="28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1200" b="1" i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4658" y="1073614"/>
                  <a:ext cx="311304" cy="2769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5556" b="-204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Прямая соединительная линия 46"/>
            <p:cNvCxnSpPr/>
            <p:nvPr/>
          </p:nvCxnSpPr>
          <p:spPr>
            <a:xfrm rot="16200000">
              <a:off x="4560141" y="3038276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306448" y="2853567"/>
                  <a:ext cx="247725" cy="286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𝟒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448" y="2853567"/>
                  <a:ext cx="247725" cy="28619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48571" b="-152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Прямая соединительная линия 48"/>
            <p:cNvCxnSpPr/>
            <p:nvPr/>
          </p:nvCxnSpPr>
          <p:spPr>
            <a:xfrm rot="16200000">
              <a:off x="4555275" y="1802574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135405" y="4015455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420769" y="4018290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271680" y="4025529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967710" y="4015455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679678" y="4018290"/>
              <a:ext cx="0" cy="90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317433" y="1619281"/>
                  <a:ext cx="247725" cy="286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𝟗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433" y="1619281"/>
                  <a:ext cx="247725" cy="28619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47222" b="-152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903106" y="4007419"/>
                  <a:ext cx="247725" cy="286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106" y="4007419"/>
                  <a:ext cx="247725" cy="28619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47222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199117" y="4006974"/>
                  <a:ext cx="247725" cy="286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116" y="4006974"/>
                  <a:ext cx="247725" cy="28619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44444" b="-152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926281" y="4007366"/>
                  <a:ext cx="247725" cy="286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281" y="4007366"/>
                  <a:ext cx="247725" cy="28619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00000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629702" y="4008533"/>
                  <a:ext cx="247725" cy="286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702" y="4008533"/>
                  <a:ext cx="247725" cy="28619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02857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345091" y="4009530"/>
                  <a:ext cx="247725" cy="286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a:rPr lang="ru-RU" sz="1200" b="1" i="1" dirty="0" smtClean="0"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90" y="4009530"/>
                  <a:ext cx="247725" cy="28619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102857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Полилиния 60"/>
            <p:cNvSpPr/>
            <p:nvPr/>
          </p:nvSpPr>
          <p:spPr>
            <a:xfrm>
              <a:off x="3623217" y="1469706"/>
              <a:ext cx="1917514" cy="2599988"/>
            </a:xfrm>
            <a:custGeom>
              <a:avLst/>
              <a:gdLst>
                <a:gd name="connsiteX0" fmla="*/ 0 w 1833033"/>
                <a:gd name="connsiteY0" fmla="*/ 0 h 2428875"/>
                <a:gd name="connsiteX1" fmla="*/ 342900 w 1833033"/>
                <a:gd name="connsiteY1" fmla="*/ 1447800 h 2428875"/>
                <a:gd name="connsiteX2" fmla="*/ 638175 w 1833033"/>
                <a:gd name="connsiteY2" fmla="*/ 2171700 h 2428875"/>
                <a:gd name="connsiteX3" fmla="*/ 933450 w 1833033"/>
                <a:gd name="connsiteY3" fmla="*/ 2428875 h 2428875"/>
                <a:gd name="connsiteX4" fmla="*/ 1228725 w 1833033"/>
                <a:gd name="connsiteY4" fmla="*/ 2171700 h 2428875"/>
                <a:gd name="connsiteX5" fmla="*/ 1524000 w 1833033"/>
                <a:gd name="connsiteY5" fmla="*/ 1438275 h 2428875"/>
                <a:gd name="connsiteX6" fmla="*/ 1790700 w 1833033"/>
                <a:gd name="connsiteY6" fmla="*/ 409575 h 2428875"/>
                <a:gd name="connsiteX7" fmla="*/ 1828800 w 1833033"/>
                <a:gd name="connsiteY7" fmla="*/ 9525 h 2428875"/>
                <a:gd name="connsiteX0" fmla="*/ 0 w 1858613"/>
                <a:gd name="connsiteY0" fmla="*/ 0 h 2428875"/>
                <a:gd name="connsiteX1" fmla="*/ 342900 w 1858613"/>
                <a:gd name="connsiteY1" fmla="*/ 1447800 h 2428875"/>
                <a:gd name="connsiteX2" fmla="*/ 638175 w 1858613"/>
                <a:gd name="connsiteY2" fmla="*/ 2171700 h 2428875"/>
                <a:gd name="connsiteX3" fmla="*/ 933450 w 1858613"/>
                <a:gd name="connsiteY3" fmla="*/ 2428875 h 2428875"/>
                <a:gd name="connsiteX4" fmla="*/ 1228725 w 1858613"/>
                <a:gd name="connsiteY4" fmla="*/ 2171700 h 2428875"/>
                <a:gd name="connsiteX5" fmla="*/ 1524000 w 1858613"/>
                <a:gd name="connsiteY5" fmla="*/ 1438275 h 2428875"/>
                <a:gd name="connsiteX6" fmla="*/ 1790700 w 1858613"/>
                <a:gd name="connsiteY6" fmla="*/ 409575 h 2428875"/>
                <a:gd name="connsiteX7" fmla="*/ 1857375 w 1858613"/>
                <a:gd name="connsiteY7" fmla="*/ 9525 h 2428875"/>
                <a:gd name="connsiteX0" fmla="*/ 0 w 1886917"/>
                <a:gd name="connsiteY0" fmla="*/ 0 h 2428875"/>
                <a:gd name="connsiteX1" fmla="*/ 342900 w 1886917"/>
                <a:gd name="connsiteY1" fmla="*/ 1447800 h 2428875"/>
                <a:gd name="connsiteX2" fmla="*/ 638175 w 1886917"/>
                <a:gd name="connsiteY2" fmla="*/ 2171700 h 2428875"/>
                <a:gd name="connsiteX3" fmla="*/ 933450 w 1886917"/>
                <a:gd name="connsiteY3" fmla="*/ 2428875 h 2428875"/>
                <a:gd name="connsiteX4" fmla="*/ 1228725 w 1886917"/>
                <a:gd name="connsiteY4" fmla="*/ 2171700 h 2428875"/>
                <a:gd name="connsiteX5" fmla="*/ 1524000 w 1886917"/>
                <a:gd name="connsiteY5" fmla="*/ 1438275 h 2428875"/>
                <a:gd name="connsiteX6" fmla="*/ 1790700 w 1886917"/>
                <a:gd name="connsiteY6" fmla="*/ 409575 h 2428875"/>
                <a:gd name="connsiteX7" fmla="*/ 1886276 w 1886917"/>
                <a:gd name="connsiteY7" fmla="*/ 19050 h 2428875"/>
                <a:gd name="connsiteX0" fmla="*/ 0 w 1886916"/>
                <a:gd name="connsiteY0" fmla="*/ 95250 h 2524125"/>
                <a:gd name="connsiteX1" fmla="*/ 342900 w 1886916"/>
                <a:gd name="connsiteY1" fmla="*/ 1543050 h 2524125"/>
                <a:gd name="connsiteX2" fmla="*/ 638175 w 1886916"/>
                <a:gd name="connsiteY2" fmla="*/ 2266950 h 2524125"/>
                <a:gd name="connsiteX3" fmla="*/ 933450 w 1886916"/>
                <a:gd name="connsiteY3" fmla="*/ 2524125 h 2524125"/>
                <a:gd name="connsiteX4" fmla="*/ 1228725 w 1886916"/>
                <a:gd name="connsiteY4" fmla="*/ 2266950 h 2524125"/>
                <a:gd name="connsiteX5" fmla="*/ 1524000 w 1886916"/>
                <a:gd name="connsiteY5" fmla="*/ 1533525 h 2524125"/>
                <a:gd name="connsiteX6" fmla="*/ 1790700 w 1886916"/>
                <a:gd name="connsiteY6" fmla="*/ 504825 h 2524125"/>
                <a:gd name="connsiteX7" fmla="*/ 1886276 w 1886916"/>
                <a:gd name="connsiteY7" fmla="*/ 0 h 2524125"/>
                <a:gd name="connsiteX0" fmla="*/ 0 w 1934793"/>
                <a:gd name="connsiteY0" fmla="*/ 95250 h 2524125"/>
                <a:gd name="connsiteX1" fmla="*/ 342900 w 1934793"/>
                <a:gd name="connsiteY1" fmla="*/ 1543050 h 2524125"/>
                <a:gd name="connsiteX2" fmla="*/ 638175 w 1934793"/>
                <a:gd name="connsiteY2" fmla="*/ 2266950 h 2524125"/>
                <a:gd name="connsiteX3" fmla="*/ 933450 w 1934793"/>
                <a:gd name="connsiteY3" fmla="*/ 2524125 h 2524125"/>
                <a:gd name="connsiteX4" fmla="*/ 1228725 w 1934793"/>
                <a:gd name="connsiteY4" fmla="*/ 2266950 h 2524125"/>
                <a:gd name="connsiteX5" fmla="*/ 1524000 w 1934793"/>
                <a:gd name="connsiteY5" fmla="*/ 1533525 h 2524125"/>
                <a:gd name="connsiteX6" fmla="*/ 1790700 w 1934793"/>
                <a:gd name="connsiteY6" fmla="*/ 504825 h 2524125"/>
                <a:gd name="connsiteX7" fmla="*/ 1934445 w 1934793"/>
                <a:gd name="connsiteY7" fmla="*/ 0 h 2524125"/>
                <a:gd name="connsiteX0" fmla="*/ 0 w 1896458"/>
                <a:gd name="connsiteY0" fmla="*/ 114300 h 2543175"/>
                <a:gd name="connsiteX1" fmla="*/ 342900 w 1896458"/>
                <a:gd name="connsiteY1" fmla="*/ 1562100 h 2543175"/>
                <a:gd name="connsiteX2" fmla="*/ 638175 w 1896458"/>
                <a:gd name="connsiteY2" fmla="*/ 2286000 h 2543175"/>
                <a:gd name="connsiteX3" fmla="*/ 933450 w 1896458"/>
                <a:gd name="connsiteY3" fmla="*/ 2543175 h 2543175"/>
                <a:gd name="connsiteX4" fmla="*/ 1228725 w 1896458"/>
                <a:gd name="connsiteY4" fmla="*/ 2286000 h 2543175"/>
                <a:gd name="connsiteX5" fmla="*/ 1524000 w 1896458"/>
                <a:gd name="connsiteY5" fmla="*/ 1552575 h 2543175"/>
                <a:gd name="connsiteX6" fmla="*/ 1790700 w 1896458"/>
                <a:gd name="connsiteY6" fmla="*/ 523875 h 2543175"/>
                <a:gd name="connsiteX7" fmla="*/ 1895910 w 1896458"/>
                <a:gd name="connsiteY7" fmla="*/ 0 h 2543175"/>
                <a:gd name="connsiteX0" fmla="*/ 0 w 1895910"/>
                <a:gd name="connsiteY0" fmla="*/ 114300 h 2543175"/>
                <a:gd name="connsiteX1" fmla="*/ 342900 w 1895910"/>
                <a:gd name="connsiteY1" fmla="*/ 1562100 h 2543175"/>
                <a:gd name="connsiteX2" fmla="*/ 638175 w 1895910"/>
                <a:gd name="connsiteY2" fmla="*/ 2286000 h 2543175"/>
                <a:gd name="connsiteX3" fmla="*/ 933450 w 1895910"/>
                <a:gd name="connsiteY3" fmla="*/ 2543175 h 2543175"/>
                <a:gd name="connsiteX4" fmla="*/ 1228725 w 1895910"/>
                <a:gd name="connsiteY4" fmla="*/ 2286000 h 2543175"/>
                <a:gd name="connsiteX5" fmla="*/ 1524000 w 1895910"/>
                <a:gd name="connsiteY5" fmla="*/ 1552575 h 2543175"/>
                <a:gd name="connsiteX6" fmla="*/ 1790700 w 1895910"/>
                <a:gd name="connsiteY6" fmla="*/ 523875 h 2543175"/>
                <a:gd name="connsiteX7" fmla="*/ 1895910 w 1895910"/>
                <a:gd name="connsiteY7" fmla="*/ 0 h 2543175"/>
                <a:gd name="connsiteX0" fmla="*/ 0 w 1915178"/>
                <a:gd name="connsiteY0" fmla="*/ 86653 h 2515528"/>
                <a:gd name="connsiteX1" fmla="*/ 342900 w 1915178"/>
                <a:gd name="connsiteY1" fmla="*/ 1534453 h 2515528"/>
                <a:gd name="connsiteX2" fmla="*/ 638175 w 1915178"/>
                <a:gd name="connsiteY2" fmla="*/ 2258353 h 2515528"/>
                <a:gd name="connsiteX3" fmla="*/ 933450 w 1915178"/>
                <a:gd name="connsiteY3" fmla="*/ 2515528 h 2515528"/>
                <a:gd name="connsiteX4" fmla="*/ 1228725 w 1915178"/>
                <a:gd name="connsiteY4" fmla="*/ 2258353 h 2515528"/>
                <a:gd name="connsiteX5" fmla="*/ 1524000 w 1915178"/>
                <a:gd name="connsiteY5" fmla="*/ 1524928 h 2515528"/>
                <a:gd name="connsiteX6" fmla="*/ 1790700 w 1915178"/>
                <a:gd name="connsiteY6" fmla="*/ 496228 h 2515528"/>
                <a:gd name="connsiteX7" fmla="*/ 1915178 w 1915178"/>
                <a:gd name="connsiteY7" fmla="*/ 0 h 25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178" h="2515528">
                  <a:moveTo>
                    <a:pt x="0" y="86653"/>
                  </a:moveTo>
                  <a:cubicBezTo>
                    <a:pt x="118269" y="629578"/>
                    <a:pt x="236538" y="1172503"/>
                    <a:pt x="342900" y="1534453"/>
                  </a:cubicBezTo>
                  <a:cubicBezTo>
                    <a:pt x="449262" y="1896403"/>
                    <a:pt x="539750" y="2094841"/>
                    <a:pt x="638175" y="2258353"/>
                  </a:cubicBezTo>
                  <a:cubicBezTo>
                    <a:pt x="736600" y="2421865"/>
                    <a:pt x="835025" y="2515528"/>
                    <a:pt x="933450" y="2515528"/>
                  </a:cubicBezTo>
                  <a:cubicBezTo>
                    <a:pt x="1031875" y="2515528"/>
                    <a:pt x="1130300" y="2423453"/>
                    <a:pt x="1228725" y="2258353"/>
                  </a:cubicBezTo>
                  <a:cubicBezTo>
                    <a:pt x="1327150" y="2093253"/>
                    <a:pt x="1430338" y="1818615"/>
                    <a:pt x="1524000" y="1524928"/>
                  </a:cubicBezTo>
                  <a:cubicBezTo>
                    <a:pt x="1617662" y="1231241"/>
                    <a:pt x="1725504" y="750382"/>
                    <a:pt x="1790700" y="496228"/>
                  </a:cubicBezTo>
                  <a:cubicBezTo>
                    <a:pt x="1855896" y="242074"/>
                    <a:pt x="1882994" y="80962"/>
                    <a:pt x="1915178" y="0"/>
                  </a:cubicBezTo>
                </a:path>
              </a:pathLst>
            </a:custGeom>
            <a:ln w="28575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Овал 61"/>
          <p:cNvSpPr/>
          <p:nvPr/>
        </p:nvSpPr>
        <p:spPr>
          <a:xfrm>
            <a:off x="3746598" y="1380676"/>
            <a:ext cx="73256" cy="720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31657" y="1175678"/>
                <a:ext cx="216885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𝑴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(−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𝟑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;</m:t>
                      </m:r>
                      <m:r>
                        <a:rPr lang="ru-RU" sz="1200" b="1" i="1" dirty="0" smtClean="0">
                          <a:latin typeface="Cambria Math"/>
                          <a:ea typeface="Cambria Math" pitchFamily="18" charset="0"/>
                        </a:rPr>
                        <m:t>𝟗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657" y="1175678"/>
                <a:ext cx="216885" cy="276999"/>
              </a:xfrm>
              <a:prstGeom prst="rect">
                <a:avLst/>
              </a:prstGeom>
              <a:blipFill rotWithShape="0">
                <a:blip r:embed="rId17"/>
                <a:stretch>
                  <a:fillRect r="-263889" b="-1111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Овал 63"/>
          <p:cNvSpPr/>
          <p:nvPr/>
        </p:nvSpPr>
        <p:spPr>
          <a:xfrm>
            <a:off x="5279973" y="2819883"/>
            <a:ext cx="73256" cy="72001"/>
          </a:xfrm>
          <a:prstGeom prst="ellipse">
            <a:avLst/>
          </a:prstGeom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316603" y="2614217"/>
                <a:ext cx="216885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𝑵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𝟑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;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𝟑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603" y="2614217"/>
                <a:ext cx="216885" cy="276999"/>
              </a:xfrm>
              <a:prstGeom prst="rect">
                <a:avLst/>
              </a:prstGeom>
              <a:blipFill rotWithShape="0">
                <a:blip r:embed="rId18"/>
                <a:stretch>
                  <a:fillRect r="-200000" b="-1111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Прямоугольник 65"/>
          <p:cNvSpPr/>
          <p:nvPr/>
        </p:nvSpPr>
        <p:spPr>
          <a:xfrm>
            <a:off x="6757522" y="699490"/>
            <a:ext cx="892774" cy="372503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760248" y="702661"/>
                <a:ext cx="916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48" y="702661"/>
                <a:ext cx="916148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760248" y="1141015"/>
                <a:ext cx="1268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(−3)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48" y="1141015"/>
                <a:ext cx="126823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47549" y="1582355"/>
                <a:ext cx="902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49" y="1582355"/>
                <a:ext cx="90274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7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0881" y="406955"/>
            <a:ext cx="8278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Записать уравнение, которое задает линию:</a:t>
            </a:r>
            <a:endParaRPr lang="ru-RU" b="1" dirty="0">
              <a:cs typeface="Times New Roman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5050" y="4444010"/>
                <a:ext cx="2152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+2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0" y="4444010"/>
                <a:ext cx="215212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6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3190" y="1336796"/>
                <a:ext cx="4572000" cy="31093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2=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⋅0+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⇔2=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0=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=2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=2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2=2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+2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endParaRPr lang="en-US" b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0" y="1336796"/>
                <a:ext cx="4572000" cy="31093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5594426" y="1419590"/>
            <a:ext cx="3108306" cy="3123991"/>
            <a:chOff x="1115615" y="175915"/>
            <a:chExt cx="1592487" cy="1431685"/>
          </a:xfrm>
          <a:effectLst/>
        </p:grpSpPr>
        <p:grpSp>
          <p:nvGrpSpPr>
            <p:cNvPr id="12" name="Группа 11"/>
            <p:cNvGrpSpPr/>
            <p:nvPr/>
          </p:nvGrpSpPr>
          <p:grpSpPr>
            <a:xfrm>
              <a:off x="1115615" y="175915"/>
              <a:ext cx="1592487" cy="1431685"/>
              <a:chOff x="5475639" y="469190"/>
              <a:chExt cx="2345279" cy="2121888"/>
            </a:xfrm>
          </p:grpSpPr>
          <p:pic>
            <p:nvPicPr>
              <p:cNvPr id="15" name="Picture 2" descr="D:\Математика\Котяшёва\list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433" t="8926" r="24146" b="46035"/>
              <a:stretch/>
            </p:blipFill>
            <p:spPr bwMode="auto">
              <a:xfrm>
                <a:off x="5475639" y="495520"/>
                <a:ext cx="2345279" cy="2095558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6441413" y="541136"/>
                <a:ext cx="0" cy="20021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5623392" y="1737002"/>
                <a:ext cx="2071299" cy="167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644299" y="1697792"/>
                <a:ext cx="0" cy="908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>
                <a:off x="6438346" y="1528414"/>
                <a:ext cx="0" cy="908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64065" y="1714051"/>
                    <a:ext cx="244560" cy="2090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1400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4065" y="1714051"/>
                    <a:ext cx="244561" cy="20904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4000" r="-9259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258086" y="1534824"/>
                    <a:ext cx="244560" cy="2090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400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086" y="1534824"/>
                    <a:ext cx="244561" cy="20904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3922" r="-11321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523985" y="1692023"/>
                    <a:ext cx="232465" cy="188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dirty="0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ru-RU" sz="1200" b="1" i="1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3985" y="1692023"/>
                    <a:ext cx="308096" cy="27700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472527" y="1707613"/>
                    <a:ext cx="247724" cy="209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400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2527" y="1707613"/>
                    <a:ext cx="247724" cy="209049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4000" r="-9259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163811" y="469190"/>
                    <a:ext cx="234884" cy="188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ru-RU" sz="1200" b="1" i="1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3811" y="469190"/>
                    <a:ext cx="311304" cy="276998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244612" y="1704545"/>
                <a:ext cx="0" cy="908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995310" y="1715351"/>
                    <a:ext cx="346158" cy="2090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400" dirty="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5310" y="1715351"/>
                    <a:ext cx="346158" cy="209049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4000" r="-9333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5582356" y="572434"/>
                <a:ext cx="1802803" cy="1568896"/>
              </a:xfrm>
              <a:prstGeom prst="line">
                <a:avLst/>
              </a:pr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Овал 13"/>
            <p:cNvSpPr/>
            <p:nvPr/>
          </p:nvSpPr>
          <p:spPr>
            <a:xfrm>
              <a:off x="1753110" y="788162"/>
              <a:ext cx="36888" cy="329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Овал 28"/>
          <p:cNvSpPr/>
          <p:nvPr/>
        </p:nvSpPr>
        <p:spPr>
          <a:xfrm>
            <a:off x="6324033" y="3255378"/>
            <a:ext cx="72000" cy="710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80140" y="3020590"/>
                <a:ext cx="8992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</a:rPr>
                        <m:t>𝐴</m:t>
                      </m:r>
                      <m:r>
                        <a:rPr lang="en-US" sz="1400" b="0" i="1" dirty="0" smtClean="0">
                          <a:latin typeface="Cambria Math"/>
                        </a:rPr>
                        <m:t>(−2;0)</m:t>
                      </m:r>
                    </m:oMath>
                  </m:oMathPara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40" y="3020590"/>
                <a:ext cx="899221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84096" y="2751229"/>
                <a:ext cx="772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400" b="0" i="1" dirty="0" smtClean="0">
                          <a:latin typeface="Cambria Math"/>
                        </a:rPr>
                        <m:t>(0;2)</m:t>
                      </m:r>
                    </m:oMath>
                  </m:oMathPara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096" y="2751229"/>
                <a:ext cx="772456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732802" y="1353362"/>
                <a:ext cx="1326640" cy="3443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77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𝑘𝑥</m:t>
                      </m:r>
                      <m:r>
                        <a:rPr lang="en-US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rgbClr val="877D4B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02" y="1353362"/>
                <a:ext cx="1326640" cy="344304"/>
              </a:xfrm>
              <a:prstGeom prst="rect">
                <a:avLst/>
              </a:prstGeom>
              <a:blipFill rotWithShape="0">
                <a:blip r:embed="rId15"/>
                <a:stretch>
                  <a:fillRect b="-10345"/>
                </a:stretch>
              </a:blipFill>
              <a:ln w="12700">
                <a:solidFill>
                  <a:srgbClr val="877D4B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4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 animBg="1"/>
      <p:bldP spid="30" grpId="0"/>
      <p:bldP spid="31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0881" y="406955"/>
            <a:ext cx="8278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Записать уравнение, которое задает линию:</a:t>
            </a:r>
            <a:endParaRPr lang="ru-RU" b="1" dirty="0">
              <a:cs typeface="Times New Roman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7902" y="4011950"/>
                <a:ext cx="2152127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2" y="4011950"/>
                <a:ext cx="2152127" cy="483466"/>
              </a:xfrm>
              <a:prstGeom prst="rect">
                <a:avLst/>
              </a:prstGeom>
              <a:blipFill rotWithShape="0">
                <a:blip r:embed="rId4"/>
                <a:stretch>
                  <a:fillRect l="-2266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5162420" y="1423051"/>
            <a:ext cx="3289956" cy="3041801"/>
            <a:chOff x="6235819" y="123756"/>
            <a:chExt cx="2382304" cy="2417860"/>
          </a:xfrm>
          <a:effectLst/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819" y="123756"/>
              <a:ext cx="2382304" cy="241786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5" name="Овал 34"/>
            <p:cNvSpPr/>
            <p:nvPr/>
          </p:nvSpPr>
          <p:spPr>
            <a:xfrm>
              <a:off x="6360046" y="1311346"/>
              <a:ext cx="54000" cy="5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876256" y="1220959"/>
              <a:ext cx="54000" cy="5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176193" y="960328"/>
              <a:ext cx="54000" cy="5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284494" y="527012"/>
              <a:ext cx="54000" cy="5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7486232" y="2267074"/>
              <a:ext cx="54000" cy="5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7586812" y="1830381"/>
              <a:ext cx="54000" cy="5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7891895" y="1568519"/>
              <a:ext cx="54000" cy="5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8402710" y="1483603"/>
              <a:ext cx="54000" cy="5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11286" y="3217164"/>
                <a:ext cx="6819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dirty="0" smtClean="0">
                          <a:latin typeface="Cambria Math"/>
                        </a:rPr>
                        <m:t>𝐴</m:t>
                      </m:r>
                      <m:r>
                        <a:rPr lang="en-US" sz="1100" b="0" i="1" dirty="0" smtClean="0">
                          <a:latin typeface="Cambria Math"/>
                        </a:rPr>
                        <m:t>(5;−2)</m:t>
                      </m:r>
                    </m:oMath>
                  </m:oMathPara>
                </a14:m>
                <a:endParaRPr lang="ru-RU" sz="1100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286" y="3217164"/>
                <a:ext cx="681962" cy="261610"/>
              </a:xfrm>
              <a:prstGeom prst="rect">
                <a:avLst/>
              </a:prstGeom>
              <a:blipFill rotWithShape="0">
                <a:blip r:embed="rId6"/>
                <a:stretch>
                  <a:fillRect r="-893"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186693" y="1322720"/>
                <a:ext cx="767188" cy="7101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77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877D4B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877D4B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693" y="1322720"/>
                <a:ext cx="767188" cy="7101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>
                <a:solidFill>
                  <a:srgbClr val="877D4B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7786" y="1342583"/>
                <a:ext cx="4572000" cy="17853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cs typeface="Times New Roman" pitchFamily="18" charset="0"/>
                        </a:rPr>
                        <m:t>−2=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=−2⋅5</m:t>
                      </m:r>
                    </m:oMath>
                  </m:oMathPara>
                </a14:m>
                <a:endParaRPr lang="en-US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=−10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6" y="1342583"/>
                <a:ext cx="4572000" cy="17853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6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3" y="-9767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0881" y="406955"/>
                <a:ext cx="8278813" cy="393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cs typeface="Times New Roman" pitchFamily="18" charset="0"/>
                  </a:rPr>
                  <a:t>Построить линию, которую задает уравнение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  <a:endParaRPr lang="ru-RU" b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1" y="406955"/>
                <a:ext cx="8278813" cy="393121"/>
              </a:xfrm>
              <a:prstGeom prst="rect">
                <a:avLst/>
              </a:prstGeom>
              <a:blipFill rotWithShape="0">
                <a:blip r:embed="rId3"/>
                <a:stretch>
                  <a:fillRect l="-663" t="-312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907972"/>
                  </p:ext>
                </p:extLst>
              </p:nvPr>
            </p:nvGraphicFramePr>
            <p:xfrm>
              <a:off x="590054" y="1460865"/>
              <a:ext cx="2397768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628"/>
                    <a:gridCol w="399628"/>
                    <a:gridCol w="399628"/>
                    <a:gridCol w="399628"/>
                    <a:gridCol w="399628"/>
                    <a:gridCol w="39962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628142"/>
                  </p:ext>
                </p:extLst>
              </p:nvPr>
            </p:nvGraphicFramePr>
            <p:xfrm>
              <a:off x="590054" y="1460865"/>
              <a:ext cx="2397768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628"/>
                    <a:gridCol w="399628"/>
                    <a:gridCol w="399628"/>
                    <a:gridCol w="399628"/>
                    <a:gridCol w="399628"/>
                    <a:gridCol w="39962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515" t="-1613" r="-501515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515" t="-103279" r="-50151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329089" y="1463287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89" y="1463287"/>
                <a:ext cx="5389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235066" y="1461439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66" y="1461439"/>
                <a:ext cx="36580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562166" y="1463287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66" y="1463287"/>
                <a:ext cx="49404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832347" y="1456676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47" y="1456676"/>
                <a:ext cx="36580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69918" y="2824745"/>
                <a:ext cx="350378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−2+3</m:t>
                          </m:r>
                        </m:e>
                      </m:rad>
                      <m:r>
                        <a:rPr lang="en-US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rad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8" y="2824745"/>
                <a:ext cx="3503780" cy="401970"/>
              </a:xfrm>
              <a:prstGeom prst="rect">
                <a:avLst/>
              </a:prstGeom>
              <a:blipFill rotWithShape="0"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75166" y="3215238"/>
                <a:ext cx="333065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1+3</m:t>
                          </m:r>
                        </m:e>
                      </m:rad>
                      <m:r>
                        <a:rPr lang="en-US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rad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66" y="3215238"/>
                <a:ext cx="3330655" cy="401970"/>
              </a:xfrm>
              <a:prstGeom prst="rect">
                <a:avLst/>
              </a:prstGeom>
              <a:blipFill rotWithShape="0">
                <a:blip r:embed="rId1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67544" y="4042040"/>
                <a:ext cx="358713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13+3</m:t>
                          </m:r>
                        </m:e>
                      </m:rad>
                      <m:r>
                        <a:rPr lang="en-US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16</m:t>
                          </m:r>
                        </m:e>
                      </m:rad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2040"/>
                <a:ext cx="3587136" cy="401970"/>
              </a:xfrm>
              <a:prstGeom prst="rect">
                <a:avLst/>
              </a:prstGeom>
              <a:blipFill rotWithShape="0">
                <a:blip r:embed="rId1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4885015" y="1427936"/>
            <a:ext cx="3852600" cy="2808208"/>
            <a:chOff x="269644" y="373886"/>
            <a:chExt cx="4585974" cy="3200807"/>
          </a:xfrm>
        </p:grpSpPr>
        <p:pic>
          <p:nvPicPr>
            <p:cNvPr id="31" name="Picture 2" descr="D:\Математика\Котяшёва\list2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2" t="8926" r="16341" b="36184"/>
            <a:stretch/>
          </p:blipFill>
          <p:spPr bwMode="auto">
            <a:xfrm>
              <a:off x="269644" y="373886"/>
              <a:ext cx="4481857" cy="320080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Прямая со стрелкой 31"/>
            <p:cNvCxnSpPr/>
            <p:nvPr/>
          </p:nvCxnSpPr>
          <p:spPr>
            <a:xfrm flipV="1">
              <a:off x="1430492" y="468116"/>
              <a:ext cx="0" cy="30361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292757" y="2774881"/>
              <a:ext cx="4434115" cy="17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73142" y="2724984"/>
                  <a:ext cx="368654" cy="315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  <a:ea typeface="Cambria Math" pitchFamily="18" charset="0"/>
                          </a:rPr>
                          <m:t>𝟎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142" y="2724984"/>
                  <a:ext cx="269598" cy="27412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9474" b="-358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488872" y="2744308"/>
                  <a:ext cx="366746" cy="315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1200" b="1" i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872" y="2744308"/>
                  <a:ext cx="372301" cy="34715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3922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111006" y="402212"/>
                  <a:ext cx="370562" cy="315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1200" b="1" i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006" y="402212"/>
                  <a:ext cx="376177" cy="34714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5769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415652" y="1826069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652" y="1826069"/>
                <a:ext cx="365805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839967" y="1823093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67" y="1823093"/>
                <a:ext cx="365805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2243369" y="1823033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369" y="1823033"/>
                <a:ext cx="365805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629144" y="182315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144" y="1823151"/>
                <a:ext cx="365805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олилиния 52"/>
          <p:cNvSpPr/>
          <p:nvPr/>
        </p:nvSpPr>
        <p:spPr>
          <a:xfrm>
            <a:off x="5241468" y="2776040"/>
            <a:ext cx="3365500" cy="762000"/>
          </a:xfrm>
          <a:custGeom>
            <a:avLst/>
            <a:gdLst>
              <a:gd name="connsiteX0" fmla="*/ 0 w 3365500"/>
              <a:gd name="connsiteY0" fmla="*/ 762000 h 762000"/>
              <a:gd name="connsiteX1" fmla="*/ 209550 w 3365500"/>
              <a:gd name="connsiteY1" fmla="*/ 568325 h 762000"/>
              <a:gd name="connsiteX2" fmla="*/ 812800 w 3365500"/>
              <a:gd name="connsiteY2" fmla="*/ 387350 h 762000"/>
              <a:gd name="connsiteX3" fmla="*/ 1831975 w 3365500"/>
              <a:gd name="connsiteY3" fmla="*/ 203200 h 762000"/>
              <a:gd name="connsiteX4" fmla="*/ 3365500 w 33655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500" h="762000">
                <a:moveTo>
                  <a:pt x="0" y="762000"/>
                </a:moveTo>
                <a:cubicBezTo>
                  <a:pt x="37041" y="696383"/>
                  <a:pt x="74083" y="630767"/>
                  <a:pt x="209550" y="568325"/>
                </a:cubicBezTo>
                <a:cubicBezTo>
                  <a:pt x="345017" y="505883"/>
                  <a:pt x="542396" y="448204"/>
                  <a:pt x="812800" y="387350"/>
                </a:cubicBezTo>
                <a:cubicBezTo>
                  <a:pt x="1083204" y="326496"/>
                  <a:pt x="1406525" y="267758"/>
                  <a:pt x="1831975" y="203200"/>
                </a:cubicBezTo>
                <a:cubicBezTo>
                  <a:pt x="2257425" y="138642"/>
                  <a:pt x="2811462" y="69321"/>
                  <a:pt x="33655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37276" y="3490604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276" y="3490604"/>
                <a:ext cx="425116" cy="2769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964444" y="3490641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444" y="3490641"/>
                <a:ext cx="309700" cy="27699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20406" y="3282486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406" y="3282486"/>
                <a:ext cx="309700" cy="27699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>
            <a:off x="5783466" y="3344404"/>
            <a:ext cx="1500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649502" y="3476629"/>
            <a:ext cx="0" cy="1304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057172" y="3477960"/>
            <a:ext cx="0" cy="1304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6016818" y="3132208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031943" y="2944762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453051" y="2760039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72934" y="2402868"/>
                <a:ext cx="350378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−3+3</m:t>
                          </m:r>
                        </m:e>
                      </m:rad>
                      <m:r>
                        <a:rPr lang="en-US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rad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34" y="2402868"/>
                <a:ext cx="3503780" cy="401970"/>
              </a:xfrm>
              <a:prstGeom prst="rect">
                <a:avLst/>
              </a:prstGeom>
              <a:blipFill rotWithShape="0">
                <a:blip r:embed="rId2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Овал 63"/>
          <p:cNvSpPr/>
          <p:nvPr/>
        </p:nvSpPr>
        <p:spPr>
          <a:xfrm>
            <a:off x="5207365" y="3501773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414178" y="3306771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936314" y="1460234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14" y="1460234"/>
                <a:ext cx="538930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1030497" y="182665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97" y="1826651"/>
                <a:ext cx="365805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467546" y="3637846"/>
                <a:ext cx="333065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6+3</m:t>
                          </m:r>
                        </m:e>
                      </m:rad>
                      <m:r>
                        <a:rPr lang="en-US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9</m:t>
                          </m:r>
                        </m:e>
                      </m:rad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6" y="3637846"/>
                <a:ext cx="3330655" cy="401970"/>
              </a:xfrm>
              <a:prstGeom prst="rect">
                <a:avLst/>
              </a:prstGeom>
              <a:blipFill rotWithShape="0">
                <a:blip r:embed="rId2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9" grpId="0"/>
      <p:bldP spid="50" grpId="0"/>
      <p:bldP spid="51" grpId="0"/>
      <p:bldP spid="52" grpId="0"/>
      <p:bldP spid="53" grpId="0" animBg="1"/>
      <p:bldP spid="54" grpId="0"/>
      <p:bldP spid="55" grpId="0"/>
      <p:bldP spid="56" grpId="0"/>
      <p:bldP spid="60" grpId="0" animBg="1"/>
      <p:bldP spid="61" grpId="0" animBg="1"/>
      <p:bldP spid="62" grpId="0" animBg="1"/>
      <p:bldP spid="63" grpId="0"/>
      <p:bldP spid="64" grpId="0" animBg="1"/>
      <p:bldP spid="65" grpId="0" animBg="1"/>
      <p:bldP spid="66" grpId="0"/>
      <p:bldP spid="70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963" y="229316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Уравнения прямой и произвольной линии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на плоскости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86" y="1351007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384" y="1375499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741" y="1375499"/>
            <a:ext cx="2556265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100" y="3038199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220" y="3053214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0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-545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t="8926" r="16341" b="18595"/>
          <a:stretch/>
        </p:blipFill>
        <p:spPr bwMode="auto">
          <a:xfrm>
            <a:off x="2317279" y="267494"/>
            <a:ext cx="4481857" cy="45288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45"/>
          <p:cNvCxnSpPr/>
          <p:nvPr/>
        </p:nvCxnSpPr>
        <p:spPr>
          <a:xfrm flipV="1">
            <a:off x="4434865" y="468950"/>
            <a:ext cx="0" cy="4041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339752" y="2612869"/>
            <a:ext cx="4434115" cy="19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11238" y="2563333"/>
                <a:ext cx="349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600" b="1" i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38" y="2563333"/>
                <a:ext cx="349776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21123" y="287912"/>
                <a:ext cx="3545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1600" b="1" i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123" y="287912"/>
                <a:ext cx="354584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3707904" y="457189"/>
            <a:ext cx="0" cy="39147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555776" y="1938918"/>
            <a:ext cx="4130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3937020" y="590450"/>
            <a:ext cx="2291164" cy="37465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3716"/>
            <a:ext cx="9160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t="8926" r="16342" b="18595"/>
          <a:stretch/>
        </p:blipFill>
        <p:spPr bwMode="auto">
          <a:xfrm>
            <a:off x="467430" y="373886"/>
            <a:ext cx="4190934" cy="42264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2302428" y="468950"/>
            <a:ext cx="0" cy="4041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67430" y="2776706"/>
            <a:ext cx="4190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35319" y="2721055"/>
            <a:ext cx="0" cy="113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>
            <a:off x="2305499" y="2511099"/>
            <a:ext cx="0" cy="1097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245077" y="2724984"/>
                <a:ext cx="269598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𝟎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77" y="2724984"/>
                <a:ext cx="269598" cy="274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78740" y="2340490"/>
                <a:ext cx="269598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740" y="2340490"/>
                <a:ext cx="269598" cy="274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95735" y="2744308"/>
                <a:ext cx="372301" cy="347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35" y="2744308"/>
                <a:ext cx="372301" cy="3471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50849" y="2730055"/>
                <a:ext cx="299348" cy="27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849" y="2730055"/>
                <a:ext cx="299348" cy="2741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5620" y="402212"/>
                <a:ext cx="376177" cy="347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20" y="402212"/>
                <a:ext cx="376177" cy="3471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004060" y="627480"/>
            <a:ext cx="3706553" cy="3766583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055361" y="2723234"/>
            <a:ext cx="0" cy="113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43697" y="2734851"/>
                <a:ext cx="370069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−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97" y="2734851"/>
                <a:ext cx="370069" cy="2741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V="1">
            <a:off x="3021747" y="895908"/>
            <a:ext cx="0" cy="3066095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2263080" y="2740015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985747" y="2742305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980984" y="1477341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955411" y="1241564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411" y="1241564"/>
                <a:ext cx="954107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994601" y="907645"/>
                <a:ext cx="8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01" y="907645"/>
                <a:ext cx="89037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982907" y="1244711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07" y="1244711"/>
                <a:ext cx="797591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Овал 95"/>
          <p:cNvSpPr/>
          <p:nvPr/>
        </p:nvSpPr>
        <p:spPr>
          <a:xfrm>
            <a:off x="1292598" y="2112491"/>
            <a:ext cx="72000" cy="72000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265237" y="1869899"/>
                <a:ext cx="9130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37" y="1869899"/>
                <a:ext cx="913006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973381" y="1566118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81" y="1566118"/>
                <a:ext cx="89569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87732" y="2150721"/>
                <a:ext cx="381653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b="1" dirty="0">
                  <a:latin typeface="+mj-lt"/>
                </a:endParaRPr>
              </a:p>
              <a:p>
                <a:r>
                  <a:rPr lang="ru-RU" dirty="0">
                    <a:latin typeface="+mj-lt"/>
                    <a:cs typeface="Times New Roman" pitchFamily="18" charset="0"/>
                  </a:rPr>
                  <a:t>является 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уравнением прямой, параллельной оси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𝑶𝒚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solidFill>
                    <a:srgbClr val="877D4B"/>
                  </a:solidFill>
                  <a:latin typeface="+mj-lt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32" y="2150721"/>
                <a:ext cx="3816530" cy="1231106"/>
              </a:xfrm>
              <a:prstGeom prst="rect">
                <a:avLst/>
              </a:prstGeom>
              <a:blipFill rotWithShape="0">
                <a:blip r:embed="rId16"/>
                <a:stretch>
                  <a:fillRect l="-1278" t="-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957741" y="2725292"/>
                <a:ext cx="299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𝟑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41" y="2725292"/>
                <a:ext cx="299348" cy="27699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997854" y="3293609"/>
                <a:ext cx="3806407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2000" b="1" dirty="0">
                  <a:solidFill>
                    <a:srgbClr val="877D4B"/>
                  </a:solidFill>
                  <a:latin typeface="+mj-lt"/>
                </a:endParaRPr>
              </a:p>
              <a:p>
                <a:r>
                  <a:rPr lang="ru-RU" dirty="0">
                    <a:latin typeface="+mj-lt"/>
                    <a:cs typeface="Times New Roman" pitchFamily="18" charset="0"/>
                  </a:rPr>
                  <a:t>является 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уравнением оси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877D4B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𝑶𝒚</m:t>
                    </m:r>
                    <m:r>
                      <a:rPr lang="ru-RU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solidFill>
                    <a:srgbClr val="877D4B"/>
                  </a:solidFill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54" y="3293609"/>
                <a:ext cx="3806407" cy="677108"/>
              </a:xfrm>
              <a:prstGeom prst="rect">
                <a:avLst/>
              </a:prstGeom>
              <a:blipFill rotWithShape="0">
                <a:blip r:embed="rId18"/>
                <a:stretch>
                  <a:fillRect l="-1442" t="-901" b="-13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2" grpId="0"/>
      <p:bldP spid="2" grpId="0" animBg="1"/>
      <p:bldP spid="54" grpId="0"/>
      <p:bldP spid="56" grpId="0" animBg="1"/>
      <p:bldP spid="57" grpId="0" animBg="1"/>
      <p:bldP spid="91" grpId="0" animBg="1"/>
      <p:bldP spid="92" grpId="0"/>
      <p:bldP spid="93" grpId="0"/>
      <p:bldP spid="94" grpId="0"/>
      <p:bldP spid="96" grpId="0" animBg="1"/>
      <p:bldP spid="97" grpId="0"/>
      <p:bldP spid="98" grpId="0"/>
      <p:bldP spid="99" grpId="0"/>
      <p:bldP spid="100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3" y="-9767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0881" y="406955"/>
            <a:ext cx="8278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Записать уравнения прямых, показанных на рисунке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7819" y="1325657"/>
                <a:ext cx="842493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=−2</m:t>
                      </m:r>
                    </m:oMath>
                  </m:oMathPara>
                </a14:m>
                <a:endParaRPr lang="en-US" b="0" i="1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b="0" i="1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=6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19" y="1325657"/>
                <a:ext cx="8424936" cy="23083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8926" r="24146" b="46035"/>
          <a:stretch/>
        </p:blipFill>
        <p:spPr bwMode="auto">
          <a:xfrm>
            <a:off x="5076070" y="1421056"/>
            <a:ext cx="3108306" cy="30852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6356055" y="1488215"/>
            <a:ext cx="0" cy="29477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5417946" y="3248852"/>
            <a:ext cx="2745188" cy="24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624949" y="3191124"/>
            <a:ext cx="0" cy="133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>
            <a:off x="6351990" y="2948426"/>
            <a:ext cx="0" cy="120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121007" y="3215062"/>
                <a:ext cx="32412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0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007" y="3215062"/>
                <a:ext cx="324128" cy="3077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113083" y="2951192"/>
                <a:ext cx="32412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83" y="2951192"/>
                <a:ext cx="324128" cy="3077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858760" y="3201067"/>
                <a:ext cx="408334" cy="407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760" y="3201067"/>
                <a:ext cx="408334" cy="4078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97292" y="3205583"/>
                <a:ext cx="3283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92" y="3205583"/>
                <a:ext cx="328320" cy="3077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010552" y="1488215"/>
                <a:ext cx="412586" cy="407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52" y="1488215"/>
                <a:ext cx="412586" cy="4078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единительная линия 80"/>
          <p:cNvCxnSpPr/>
          <p:nvPr/>
        </p:nvCxnSpPr>
        <p:spPr>
          <a:xfrm>
            <a:off x="6095225" y="3201067"/>
            <a:ext cx="0" cy="133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764814" y="3216976"/>
                <a:ext cx="45877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latin typeface="Cambria Math"/>
                        </a:rPr>
                        <m:t>−</m:t>
                      </m:r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814" y="3216976"/>
                <a:ext cx="458779" cy="3077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 flipV="1">
            <a:off x="5849110" y="1491140"/>
            <a:ext cx="0" cy="278124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6888971" y="1490720"/>
            <a:ext cx="0" cy="278124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7937341" y="1490949"/>
            <a:ext cx="0" cy="278124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481388" y="3214914"/>
                <a:ext cx="45877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2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388" y="3214914"/>
                <a:ext cx="458779" cy="3077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Овал 86"/>
          <p:cNvSpPr/>
          <p:nvPr/>
        </p:nvSpPr>
        <p:spPr>
          <a:xfrm>
            <a:off x="5809935" y="3213801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18719" y="3208248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2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19" y="3208248"/>
                <a:ext cx="324127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Овал 88"/>
          <p:cNvSpPr/>
          <p:nvPr/>
        </p:nvSpPr>
        <p:spPr>
          <a:xfrm>
            <a:off x="6851921" y="3214278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685604" y="3201067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604" y="3201067"/>
                <a:ext cx="324127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Овал 90"/>
          <p:cNvSpPr/>
          <p:nvPr/>
        </p:nvSpPr>
        <p:spPr>
          <a:xfrm>
            <a:off x="7902891" y="3215962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3314832" y="1472475"/>
                <a:ext cx="934482" cy="35912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77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877D4B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877D4B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832" y="1472475"/>
                <a:ext cx="934482" cy="359123"/>
              </a:xfrm>
              <a:prstGeom prst="rect">
                <a:avLst/>
              </a:prstGeom>
              <a:blipFill rotWithShape="0">
                <a:blip r:embed="rId15"/>
                <a:stretch>
                  <a:fillRect b="-6667"/>
                </a:stretch>
              </a:blipFill>
              <a:ln w="12700">
                <a:solidFill>
                  <a:srgbClr val="877D4B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  <p:bldP spid="78" grpId="0"/>
      <p:bldP spid="79" grpId="0"/>
      <p:bldP spid="80" grpId="0"/>
      <p:bldP spid="82" grpId="0"/>
      <p:bldP spid="86" grpId="0"/>
      <p:bldP spid="87" grpId="0" animBg="1"/>
      <p:bldP spid="88" grpId="0"/>
      <p:bldP spid="89" grpId="0" animBg="1"/>
      <p:bldP spid="90" grpId="0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3716"/>
            <a:ext cx="9160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3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6" t="8926" r="16342" b="18595"/>
          <a:stretch/>
        </p:blipFill>
        <p:spPr bwMode="auto">
          <a:xfrm>
            <a:off x="442938" y="463690"/>
            <a:ext cx="4019390" cy="42264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Прямая со стрелкой 73"/>
          <p:cNvCxnSpPr/>
          <p:nvPr/>
        </p:nvCxnSpPr>
        <p:spPr>
          <a:xfrm flipV="1">
            <a:off x="2106392" y="558754"/>
            <a:ext cx="0" cy="4041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42938" y="2866510"/>
            <a:ext cx="401939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339283" y="2810859"/>
            <a:ext cx="0" cy="113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6200000">
            <a:off x="2109463" y="2600903"/>
            <a:ext cx="0" cy="1097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49041" y="2814788"/>
                <a:ext cx="269598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𝟎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041" y="2814788"/>
                <a:ext cx="269598" cy="274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882704" y="2430294"/>
                <a:ext cx="269598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04" y="2430294"/>
                <a:ext cx="269598" cy="274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99699" y="2859790"/>
                <a:ext cx="372301" cy="347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99" y="2859790"/>
                <a:ext cx="372301" cy="3471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254813" y="2819859"/>
                <a:ext cx="299348" cy="27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813" y="2819859"/>
                <a:ext cx="299348" cy="2741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09584" y="492016"/>
                <a:ext cx="376177" cy="347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584" y="492016"/>
                <a:ext cx="376177" cy="3471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>
            <a:off x="1859325" y="2813038"/>
            <a:ext cx="0" cy="113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47661" y="2824655"/>
                <a:ext cx="370069" cy="27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−</m:t>
                      </m:r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1" y="2824655"/>
                <a:ext cx="370069" cy="2741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единительная линия 84"/>
          <p:cNvCxnSpPr/>
          <p:nvPr/>
        </p:nvCxnSpPr>
        <p:spPr>
          <a:xfrm flipV="1">
            <a:off x="497417" y="1828389"/>
            <a:ext cx="3888432" cy="1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2067044" y="2829819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070392" y="1790969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2784948" y="1789835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724842" y="1537024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42" y="1537024"/>
                <a:ext cx="954107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Прямоугольник 108"/>
          <p:cNvSpPr/>
          <p:nvPr/>
        </p:nvSpPr>
        <p:spPr>
          <a:xfrm>
            <a:off x="4860040" y="642585"/>
            <a:ext cx="3850573" cy="3766583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953270" y="852755"/>
                <a:ext cx="8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270" y="852755"/>
                <a:ext cx="89037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941576" y="1189821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576" y="1189821"/>
                <a:ext cx="797591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Овал 102"/>
          <p:cNvSpPr/>
          <p:nvPr/>
        </p:nvSpPr>
        <p:spPr>
          <a:xfrm>
            <a:off x="1096562" y="2202295"/>
            <a:ext cx="72000" cy="72000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042527" y="1952752"/>
                <a:ext cx="9130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27" y="1952752"/>
                <a:ext cx="913006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932050" y="1511228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50" y="1511228"/>
                <a:ext cx="895694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888098" y="2099823"/>
                <a:ext cx="382251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b="1" dirty="0">
                  <a:latin typeface="+mj-lt"/>
                </a:endParaRPr>
              </a:p>
              <a:p>
                <a:r>
                  <a:rPr lang="ru-RU" dirty="0">
                    <a:latin typeface="+mj-lt"/>
                    <a:cs typeface="Times New Roman" pitchFamily="18" charset="0"/>
                  </a:rPr>
                  <a:t>является 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уравнением прямой, параллельной оси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𝑶𝒙</m:t>
                    </m:r>
                    <m:r>
                      <a:rPr lang="ru-RU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solidFill>
                    <a:srgbClr val="877D4B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098" y="2099823"/>
                <a:ext cx="3822515" cy="954107"/>
              </a:xfrm>
              <a:prstGeom prst="rect">
                <a:avLst/>
              </a:prstGeom>
              <a:blipFill rotWithShape="0">
                <a:blip r:embed="rId16"/>
                <a:stretch>
                  <a:fillRect l="-1435" t="-637" b="-8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858327" y="1797585"/>
                <a:ext cx="299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  <a:ea typeface="Cambria Math" pitchFamily="18" charset="0"/>
                        </a:rPr>
                        <m:t>𝟓</m:t>
                      </m:r>
                    </m:oMath>
                  </m:oMathPara>
                </a14:m>
                <a:endParaRPr lang="ru-RU" sz="12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327" y="1797585"/>
                <a:ext cx="299348" cy="27699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4879344" y="3334842"/>
                <a:ext cx="4572000" cy="6771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2000" b="1" dirty="0">
                  <a:solidFill>
                    <a:srgbClr val="877D4B"/>
                  </a:solidFill>
                  <a:latin typeface="+mj-lt"/>
                </a:endParaRPr>
              </a:p>
              <a:p>
                <a:r>
                  <a:rPr lang="ru-RU" dirty="0">
                    <a:latin typeface="+mj-lt"/>
                    <a:cs typeface="Times New Roman" pitchFamily="18" charset="0"/>
                  </a:rPr>
                  <a:t>является 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уравнением оси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877D4B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ru-RU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solidFill>
                    <a:srgbClr val="877D4B"/>
                  </a:solidFill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344" y="3334842"/>
                <a:ext cx="4572000" cy="677108"/>
              </a:xfrm>
              <a:prstGeom prst="rect">
                <a:avLst/>
              </a:prstGeom>
              <a:blipFill rotWithShape="0">
                <a:blip r:embed="rId18"/>
                <a:stretch>
                  <a:fillRect l="-1067" t="-901" b="-13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7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4" grpId="0"/>
      <p:bldP spid="86" grpId="0" animBg="1"/>
      <p:bldP spid="87" grpId="0" animBg="1"/>
      <p:bldP spid="88" grpId="0" animBg="1"/>
      <p:bldP spid="89" grpId="0"/>
      <p:bldP spid="109" grpId="0" animBg="1"/>
      <p:bldP spid="90" grpId="0"/>
      <p:bldP spid="95" grpId="0"/>
      <p:bldP spid="103" grpId="0" animBg="1"/>
      <p:bldP spid="104" grpId="0"/>
      <p:bldP spid="105" grpId="0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3" y="-9767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0881" y="406955"/>
            <a:ext cx="8278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Записать уравнения прямых, показанных на рисунке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3314832" y="1472475"/>
                <a:ext cx="934482" cy="35912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77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877D4B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877D4B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832" y="1472475"/>
                <a:ext cx="934482" cy="359123"/>
              </a:xfrm>
              <a:prstGeom prst="rect">
                <a:avLst/>
              </a:prstGeom>
              <a:blipFill rotWithShape="0">
                <a:blip r:embed="rId4"/>
                <a:stretch>
                  <a:fillRect l="-1935" b="-13333"/>
                </a:stretch>
              </a:blipFill>
              <a:ln w="12700">
                <a:solidFill>
                  <a:srgbClr val="877D4B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8456" y="1851650"/>
                <a:ext cx="84249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=−3</m:t>
                      </m:r>
                    </m:oMath>
                  </m:oMathPara>
                </a14:m>
                <a:endParaRPr lang="en-US" b="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b="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56" y="1851650"/>
                <a:ext cx="8424936" cy="17543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8926" r="24146" b="46035"/>
          <a:stretch/>
        </p:blipFill>
        <p:spPr bwMode="auto">
          <a:xfrm>
            <a:off x="5217779" y="1456752"/>
            <a:ext cx="3108306" cy="30852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6497764" y="1523911"/>
            <a:ext cx="0" cy="29477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559655" y="3284548"/>
            <a:ext cx="2745188" cy="24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766658" y="3226820"/>
            <a:ext cx="0" cy="133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>
            <a:off x="6493699" y="2984122"/>
            <a:ext cx="0" cy="120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62716" y="3250758"/>
                <a:ext cx="32412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0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16" y="3250758"/>
                <a:ext cx="324128" cy="3077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54792" y="2986888"/>
                <a:ext cx="32412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792" y="2986888"/>
                <a:ext cx="324128" cy="3077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00469" y="3236763"/>
                <a:ext cx="408334" cy="407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69" y="3236763"/>
                <a:ext cx="408334" cy="4078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39001" y="3241279"/>
                <a:ext cx="3283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01" y="3241279"/>
                <a:ext cx="328320" cy="3077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52261" y="1523911"/>
                <a:ext cx="412586" cy="407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261" y="1523911"/>
                <a:ext cx="412586" cy="4078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>
            <a:off x="6236934" y="3236763"/>
            <a:ext cx="0" cy="133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06523" y="3252672"/>
                <a:ext cx="45877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latin typeface="Cambria Math"/>
                        </a:rPr>
                        <m:t>−</m:t>
                      </m:r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523" y="3252672"/>
                <a:ext cx="458779" cy="3077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 flipV="1">
            <a:off x="5247636" y="4038340"/>
            <a:ext cx="2994480" cy="161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253746" y="2795707"/>
            <a:ext cx="298837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262543" y="2303156"/>
            <a:ext cx="297957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135912" y="3997577"/>
                <a:ext cx="45877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3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12" y="3997577"/>
                <a:ext cx="458779" cy="3077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6462462" y="3997577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60749" y="2753355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2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749" y="2753355"/>
                <a:ext cx="324127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6458940" y="2754389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258337" y="2246662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337" y="2246662"/>
                <a:ext cx="324127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Овал 53"/>
          <p:cNvSpPr/>
          <p:nvPr/>
        </p:nvSpPr>
        <p:spPr>
          <a:xfrm>
            <a:off x="6460887" y="2264622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 animBg="1"/>
      <p:bldP spid="37" grpId="0"/>
      <p:bldP spid="38" grpId="0"/>
      <p:bldP spid="39" grpId="0"/>
      <p:bldP spid="40" grpId="0"/>
      <p:bldP spid="41" grpId="0"/>
      <p:bldP spid="45" grpId="0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/>
          <p:cNvSpPr/>
          <p:nvPr/>
        </p:nvSpPr>
        <p:spPr>
          <a:xfrm>
            <a:off x="4572000" y="397346"/>
            <a:ext cx="4212959" cy="4370586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2816"/>
            <a:ext cx="9160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>
          <a:xfrm>
            <a:off x="467431" y="455090"/>
            <a:ext cx="3888540" cy="4226444"/>
            <a:chOff x="497749" y="373886"/>
            <a:chExt cx="3888540" cy="4226444"/>
          </a:xfrm>
          <a:effectLst/>
        </p:grpSpPr>
        <p:pic>
          <p:nvPicPr>
            <p:cNvPr id="71" name="Picture 2" descr="D:\Математика\Котяшёва\list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4" t="8926" r="20475" b="18595"/>
            <a:stretch/>
          </p:blipFill>
          <p:spPr bwMode="auto">
            <a:xfrm>
              <a:off x="497749" y="373886"/>
              <a:ext cx="3888540" cy="422644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2" name="Прямая со стрелкой 71"/>
            <p:cNvCxnSpPr/>
            <p:nvPr/>
          </p:nvCxnSpPr>
          <p:spPr>
            <a:xfrm flipV="1">
              <a:off x="2395565" y="468950"/>
              <a:ext cx="0" cy="40411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637686" y="2774794"/>
              <a:ext cx="374860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338214" y="2724984"/>
                  <a:ext cx="269598" cy="274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  <a:ea typeface="Cambria Math" pitchFamily="18" charset="0"/>
                          </a:rPr>
                          <m:t>𝟎</m:t>
                        </m:r>
                      </m:oMath>
                    </m:oMathPara>
                  </a14:m>
                  <a:endParaRPr lang="ru-RU" sz="12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214" y="2724984"/>
                  <a:ext cx="269598" cy="2741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8182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007625" y="2728392"/>
                  <a:ext cx="372301" cy="347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1200" b="1" i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7625" y="2728392"/>
                  <a:ext cx="372301" cy="34715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2098757" y="402212"/>
                  <a:ext cx="376177" cy="3471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1200" b="1" i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8757" y="402212"/>
                  <a:ext cx="376177" cy="34714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Прямоугольник 95"/>
          <p:cNvSpPr/>
          <p:nvPr/>
        </p:nvSpPr>
        <p:spPr>
          <a:xfrm rot="19440000">
            <a:off x="3010777" y="1624588"/>
            <a:ext cx="144016" cy="1337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V="1">
            <a:off x="622608" y="987574"/>
            <a:ext cx="3528392" cy="2592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44503" y="3233623"/>
                <a:ext cx="3257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3" y="3233623"/>
                <a:ext cx="32573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Прямая соединительная линия 99"/>
          <p:cNvCxnSpPr/>
          <p:nvPr/>
        </p:nvCxnSpPr>
        <p:spPr>
          <a:xfrm rot="6360000">
            <a:off x="2527553" y="1777062"/>
            <a:ext cx="518989" cy="12984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2107702" y="1186334"/>
            <a:ext cx="518989" cy="12984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60000">
            <a:off x="2624488" y="1203596"/>
            <a:ext cx="864096" cy="1152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0" name="Овал 109"/>
          <p:cNvSpPr/>
          <p:nvPr/>
        </p:nvSpPr>
        <p:spPr>
          <a:xfrm>
            <a:off x="2590691" y="1150334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435682" y="2317525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535868" y="897892"/>
                <a:ext cx="9130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68" y="897892"/>
                <a:ext cx="913006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441415" y="2171881"/>
                <a:ext cx="9250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415" y="2171881"/>
                <a:ext cx="925061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Прямая соединительная линия 113"/>
          <p:cNvCxnSpPr/>
          <p:nvPr/>
        </p:nvCxnSpPr>
        <p:spPr>
          <a:xfrm flipV="1">
            <a:off x="2767996" y="1399444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3214896" y="2005212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4629201" y="415620"/>
            <a:ext cx="4270896" cy="4316718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2068439" y="2451080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250173" y="2355726"/>
                <a:ext cx="812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73" y="2355726"/>
                <a:ext cx="812595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619690" y="381816"/>
                <a:ext cx="1123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𝐴𝑀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𝐵𝑀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90" y="381816"/>
                <a:ext cx="1123000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600640" y="731018"/>
                <a:ext cx="2858090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𝐴𝑀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40" y="731018"/>
                <a:ext cx="2858090" cy="390492"/>
              </a:xfrm>
              <a:prstGeom prst="rect">
                <a:avLst/>
              </a:prstGeom>
              <a:blipFill rotWithShape="0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600640" y="1129182"/>
                <a:ext cx="2872388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𝐵𝑀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40" y="1129182"/>
                <a:ext cx="2872388" cy="390492"/>
              </a:xfrm>
              <a:prstGeom prst="rect">
                <a:avLst/>
              </a:prstGeom>
              <a:blipFill rotWithShape="0">
                <a:blip r:embed="rId1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545288" y="370148"/>
                <a:ext cx="1589602" cy="353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𝐴𝑀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𝐵𝑀</m:t>
                          </m:r>
                          <m:r>
                            <m:rPr>
                              <m:nor/>
                            </m:rPr>
                            <a:rPr lang="ru-RU" sz="1600" dirty="0"/>
                            <m:t>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288" y="370148"/>
                <a:ext cx="1589602" cy="35336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532735" y="1572740"/>
                <a:ext cx="4302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735" y="1572740"/>
                <a:ext cx="4302653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Овал 122"/>
          <p:cNvSpPr/>
          <p:nvPr/>
        </p:nvSpPr>
        <p:spPr>
          <a:xfrm>
            <a:off x="1113767" y="1979802"/>
            <a:ext cx="72000" cy="72000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086406" y="1725689"/>
                <a:ext cx="96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06" y="1725689"/>
                <a:ext cx="962443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543139" y="1916058"/>
                <a:ext cx="4504375" cy="330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5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55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55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55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55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550" b="0" i="1" smtClean="0">
                          <a:latin typeface="Cambria Math"/>
                          <a:ea typeface="Cambria Math"/>
                        </a:rPr>
                        <m:t>≠</m:t>
                      </m:r>
                      <m:sSup>
                        <m:sSupPr>
                          <m:ctrlPr>
                            <a:rPr lang="en-US" sz="155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55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55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55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5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55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55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139" y="1916058"/>
                <a:ext cx="4504375" cy="330860"/>
              </a:xfrm>
              <a:prstGeom prst="rect">
                <a:avLst/>
              </a:prstGeom>
              <a:blipFill rotWithShape="0">
                <a:blip r:embed="rId1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605192" y="2084008"/>
                <a:ext cx="4454562" cy="8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+mj-lt"/>
                    <a:cs typeface="Times New Roman" pitchFamily="18" charset="0"/>
                  </a:rPr>
                  <a:t>У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равнение прямой имеет </a:t>
                </a:r>
                <a:r>
                  <a:rPr lang="ru-RU" dirty="0">
                    <a:latin typeface="+mj-lt"/>
                    <a:cs typeface="Times New Roman" pitchFamily="18" charset="0"/>
                  </a:rPr>
                  <a:t>вид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:</a:t>
                </a:r>
                <a:endParaRPr lang="ru-RU" sz="1600" b="1" i="1" dirty="0" smtClean="0">
                  <a:solidFill>
                    <a:srgbClr val="877D4B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00" b="1" i="1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877D4B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92" y="2084008"/>
                <a:ext cx="4454562" cy="851195"/>
              </a:xfrm>
              <a:prstGeom prst="rect">
                <a:avLst/>
              </a:prstGeom>
              <a:blipFill rotWithShape="0">
                <a:blip r:embed="rId19"/>
                <a:stretch>
                  <a:fillRect l="-1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577006" y="1197142"/>
                <a:ext cx="3599319" cy="622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7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b="0" i="1" smtClean="0">
                          <a:latin typeface="Cambria Math"/>
                        </a:rPr>
                        <m:t>−2</m:t>
                      </m:r>
                      <m:r>
                        <a:rPr lang="en-US" sz="1700" b="0" i="1" smtClean="0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b="0" i="1" smtClean="0">
                          <a:latin typeface="Cambria Math"/>
                        </a:rPr>
                        <m:t>−2</m:t>
                      </m:r>
                      <m:r>
                        <a:rPr lang="en-US" sz="1700" b="0" i="1" smtClean="0">
                          <a:latin typeface="Cambria Math"/>
                        </a:rPr>
                        <m:t>𝑦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7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b="0" i="1" smtClean="0">
                          <a:latin typeface="Cambria Math"/>
                        </a:rPr>
                        <m:t>−2</m:t>
                      </m:r>
                      <m:r>
                        <a:rPr lang="en-US" sz="1700" b="0" i="1" smtClean="0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b="0" i="1" smtClean="0">
                          <a:latin typeface="Cambria Math"/>
                        </a:rPr>
                        <m:t>−2</m:t>
                      </m:r>
                      <m:r>
                        <a:rPr lang="en-US" sz="1700" b="0" i="1" smtClean="0">
                          <a:latin typeface="Cambria Math"/>
                        </a:rPr>
                        <m:t>𝑦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06" y="1197142"/>
                <a:ext cx="3599319" cy="622030"/>
              </a:xfrm>
              <a:prstGeom prst="rect">
                <a:avLst/>
              </a:prstGeom>
              <a:blipFill rotWithShape="0">
                <a:blip r:embed="rId2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588742" y="1760453"/>
                <a:ext cx="3473900" cy="622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−2</m:t>
                      </m:r>
                      <m:r>
                        <a:rPr lang="en-US" sz="1700" b="0" i="1" smtClean="0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−2</m:t>
                      </m:r>
                      <m:r>
                        <a:rPr lang="en-US" sz="1700" b="0" i="1" smtClean="0">
                          <a:latin typeface="Cambria Math"/>
                        </a:rPr>
                        <m:t>𝑦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+2</m:t>
                      </m:r>
                      <m:r>
                        <a:rPr lang="en-US" sz="1700" b="0" i="1" smtClean="0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7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+2</m:t>
                      </m:r>
                      <m:r>
                        <a:rPr lang="en-US" sz="1700" b="0" i="1" smtClean="0">
                          <a:latin typeface="Cambria Math"/>
                        </a:rPr>
                        <m:t>𝑦</m:t>
                      </m:r>
                      <m:sSub>
                        <m:sSub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742" y="1760453"/>
                <a:ext cx="3473900" cy="622030"/>
              </a:xfrm>
              <a:prstGeom prst="rect">
                <a:avLst/>
              </a:prstGeom>
              <a:blipFill rotWithShape="0">
                <a:blip r:embed="rId21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576500" y="2397660"/>
                <a:ext cx="3666068" cy="622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−2</m:t>
                      </m:r>
                      <m:r>
                        <a:rPr lang="en-US" sz="17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/>
                        </a:rPr>
                        <m:t>−2</m:t>
                      </m:r>
                      <m:r>
                        <a:rPr lang="en-US" sz="17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/>
                        </a:rPr>
                        <m:t>−(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7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00" y="2397660"/>
                <a:ext cx="3666068" cy="622478"/>
              </a:xfrm>
              <a:prstGeom prst="rect">
                <a:avLst/>
              </a:prstGeom>
              <a:blipFill rotWithShape="0">
                <a:blip r:embed="rId2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4602500" y="2910151"/>
                <a:ext cx="3502562" cy="622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/>
                        </a:rPr>
                        <m:t>+2</m:t>
                      </m:r>
                      <m:r>
                        <a:rPr lang="en-US" sz="17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/>
                        </a:rPr>
                        <m:t>+(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7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500" y="2910151"/>
                <a:ext cx="3502562" cy="622478"/>
              </a:xfrm>
              <a:prstGeom prst="rect">
                <a:avLst/>
              </a:prstGeom>
              <a:blipFill rotWithShape="0">
                <a:blip r:embed="rId2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591799" y="3431754"/>
                <a:ext cx="3116751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𝑎</m:t>
                      </m:r>
                      <m:r>
                        <a:rPr lang="en-US" sz="17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/>
                        </a:rPr>
                        <m:t>;</m:t>
                      </m:r>
                      <m:r>
                        <a:rPr lang="en-US" sz="1700" b="0" i="1" smtClean="0">
                          <a:latin typeface="Cambria Math"/>
                        </a:rPr>
                        <m:t>𝑏</m:t>
                      </m:r>
                      <m:r>
                        <a:rPr lang="en-US" sz="17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7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𝑐</m:t>
                      </m:r>
                      <m:r>
                        <a:rPr lang="en-US" sz="17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799" y="3431754"/>
                <a:ext cx="3116751" cy="619016"/>
              </a:xfrm>
              <a:prstGeom prst="rect">
                <a:avLst/>
              </a:prstGeom>
              <a:blipFill rotWithShape="0">
                <a:blip r:embed="rId24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4644010" y="3907097"/>
                <a:ext cx="4233490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latin typeface="+mj-lt"/>
                    <a:cs typeface="Times New Roman" pitchFamily="18" charset="0"/>
                  </a:rPr>
                  <a:t>Уравнение прямой имеет </a:t>
                </a:r>
                <a:r>
                  <a:rPr lang="ru-RU" dirty="0">
                    <a:latin typeface="+mj-lt"/>
                    <a:cs typeface="Times New Roman" pitchFamily="18" charset="0"/>
                  </a:rPr>
                  <a:t>вид:</a:t>
                </a:r>
                <a:endParaRPr lang="ru-RU" dirty="0" smtClean="0">
                  <a:latin typeface="+mj-lt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1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1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600" b="1" dirty="0">
                  <a:solidFill>
                    <a:srgbClr val="877D4B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10" y="3907097"/>
                <a:ext cx="4233490" cy="877163"/>
              </a:xfrm>
              <a:prstGeom prst="rect">
                <a:avLst/>
              </a:prstGeom>
              <a:blipFill rotWithShape="0">
                <a:blip r:embed="rId25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4578698" y="3040157"/>
                <a:ext cx="175439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𝑎𝑥</m:t>
                      </m:r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r>
                        <a:rPr lang="en-US" sz="1700" b="0" i="1" smtClean="0">
                          <a:latin typeface="Cambria Math"/>
                        </a:rPr>
                        <m:t>𝑏𝑦</m:t>
                      </m:r>
                      <m:r>
                        <a:rPr lang="en-US" sz="1700" b="0" i="1" smtClean="0">
                          <a:latin typeface="Cambria Math"/>
                        </a:rPr>
                        <m:t>+</m:t>
                      </m:r>
                      <m:r>
                        <a:rPr lang="en-US" sz="1700" b="0" i="1" smtClean="0">
                          <a:latin typeface="Cambria Math"/>
                        </a:rPr>
                        <m:t>𝑐</m:t>
                      </m:r>
                      <m:r>
                        <a:rPr lang="en-US" sz="17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98" y="3040157"/>
                <a:ext cx="1754390" cy="353943"/>
              </a:xfrm>
              <a:prstGeom prst="rect">
                <a:avLst/>
              </a:prstGeom>
              <a:blipFill rotWithShape="0">
                <a:blip r:embed="rId2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7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2.96296E-6 L 0.00486 -0.337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68 -3.08642E-6 L -0.0007 -0.3567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/>
      <p:bldP spid="110" grpId="0" animBg="1"/>
      <p:bldP spid="111" grpId="0" animBg="1"/>
      <p:bldP spid="112" grpId="0"/>
      <p:bldP spid="113" grpId="0"/>
      <p:bldP spid="136" grpId="0" animBg="1"/>
      <p:bldP spid="116" grpId="0" animBg="1"/>
      <p:bldP spid="117" grpId="0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 animBg="1"/>
      <p:bldP spid="124" grpId="0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0" grpId="2"/>
      <p:bldP spid="131" grpId="0"/>
      <p:bldP spid="131" grpId="1"/>
      <p:bldP spid="133" grpId="0"/>
      <p:bldP spid="133" grpId="1"/>
      <p:bldP spid="134" grpId="0"/>
      <p:bldP spid="1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267430"/>
                <a:ext cx="827881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cs typeface="Times New Roman" pitchFamily="18" charset="0"/>
                  </a:rPr>
                  <a:t>Написать уравнение прямой, проходящей через точки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(0;1)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(−4;−5)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.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:endParaRPr lang="ru-RU" sz="2000" b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67430"/>
                <a:ext cx="8278813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10"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1800" y="1223579"/>
                <a:ext cx="4572000" cy="311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⋅0+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⋅1+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Times New Roman" pitchFamily="18" charset="0"/>
                                  <a:ea typeface="Cambria Math"/>
                                  <a:cs typeface="Times New Roman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=0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−5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=−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+5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=−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=1,5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1,5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𝑐𝑥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𝑐𝑦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1,5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+1=0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223579"/>
                <a:ext cx="4572000" cy="3117777"/>
              </a:xfrm>
              <a:prstGeom prst="rect">
                <a:avLst/>
              </a:prstGeom>
              <a:blipFill rotWithShape="0">
                <a:blip r:embed="rId5"/>
                <a:stretch>
                  <a:fillRect b="-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6475191" y="760405"/>
                <a:ext cx="1887289" cy="36188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77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91" y="760405"/>
                <a:ext cx="1887289" cy="361889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  <a:ln w="12700">
                <a:solidFill>
                  <a:srgbClr val="877D4B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D:\Математика\Котяшёва\list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8926" r="24146" b="46035"/>
          <a:stretch/>
        </p:blipFill>
        <p:spPr bwMode="auto">
          <a:xfrm>
            <a:off x="4953305" y="1491600"/>
            <a:ext cx="3108306" cy="30852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 flipV="1">
            <a:off x="6775573" y="1558759"/>
            <a:ext cx="0" cy="29477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056587" y="3081081"/>
            <a:ext cx="2745188" cy="24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029798" y="3002588"/>
            <a:ext cx="0" cy="133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>
            <a:off x="6775202" y="2768312"/>
            <a:ext cx="0" cy="120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530106" y="3020685"/>
                <a:ext cx="32412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0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6" y="3020685"/>
                <a:ext cx="324128" cy="3077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52128" y="2572521"/>
                <a:ext cx="32412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128" y="2572521"/>
                <a:ext cx="324128" cy="3077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14729" y="3039194"/>
                <a:ext cx="408334" cy="407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729" y="3039194"/>
                <a:ext cx="408334" cy="4078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00645" y="3032624"/>
                <a:ext cx="3283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645" y="3032624"/>
                <a:ext cx="328320" cy="3077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83935" y="1558759"/>
                <a:ext cx="412586" cy="407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1200" b="1" i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935" y="1558759"/>
                <a:ext cx="412586" cy="4078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V="1">
            <a:off x="5633423" y="1758290"/>
            <a:ext cx="1912171" cy="26743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5686024" y="4282789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739573" y="2795187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800" y="4432596"/>
                <a:ext cx="28440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1,5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+1=0</m:t>
                    </m:r>
                  </m:oMath>
                </a14:m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4432596"/>
                <a:ext cx="2844020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1931" t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4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46" grpId="0"/>
      <p:bldP spid="47" grpId="0"/>
      <p:bldP spid="48" grpId="0"/>
      <p:bldP spid="49" grpId="0"/>
      <p:bldP spid="50" grpId="0"/>
      <p:bldP spid="52" grpId="0" animBg="1"/>
      <p:bldP spid="5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2816"/>
            <a:ext cx="9160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3568" y="411510"/>
                <a:ext cx="20325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𝑎𝑥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𝑏𝑦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1510"/>
                <a:ext cx="2032543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8809" y="771550"/>
                <a:ext cx="8633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9" y="771550"/>
                <a:ext cx="86337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7514" y="1145879"/>
                <a:ext cx="17758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𝑏𝑦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𝑎𝑥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4" y="1145879"/>
                <a:ext cx="1775871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4131" y="1531700"/>
                <a:ext cx="1746568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31" y="1531700"/>
                <a:ext cx="1746568" cy="619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35938" y="2135033"/>
                <a:ext cx="2681311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8" y="2135033"/>
                <a:ext cx="2681311" cy="619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Прямоугольник 54"/>
          <p:cNvSpPr/>
          <p:nvPr/>
        </p:nvSpPr>
        <p:spPr>
          <a:xfrm>
            <a:off x="3740194" y="529441"/>
            <a:ext cx="4864366" cy="1792251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76136" y="561739"/>
                <a:ext cx="50018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400" dirty="0" smtClean="0">
                    <a:latin typeface="+mj-lt"/>
                    <a:cs typeface="Times New Roman" pitchFamily="18" charset="0"/>
                  </a:rPr>
                  <a:t>Уравнение прямой имеет </a:t>
                </a:r>
                <a:r>
                  <a:rPr lang="ru-RU" sz="2400" dirty="0">
                    <a:latin typeface="+mj-lt"/>
                    <a:cs typeface="Times New Roman" pitchFamily="18" charset="0"/>
                  </a:rPr>
                  <a:t>вид:</a:t>
                </a:r>
                <a:endParaRPr lang="ru-RU" sz="2400" dirty="0" smtClean="0">
                  <a:latin typeface="+mj-lt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sz="24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136" y="561739"/>
                <a:ext cx="5001899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340" r="-13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74617" y="1597589"/>
                <a:ext cx="4233490" cy="64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77D4B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b="1" dirty="0" smtClean="0">
                    <a:solidFill>
                      <a:srgbClr val="877D4B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877D4B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2400" dirty="0" smtClean="0">
                    <a:latin typeface="+mj-lt"/>
                    <a:cs typeface="Times New Roman" pitchFamily="18" charset="0"/>
                  </a:rPr>
                  <a:t>угловой коэффициент</a:t>
                </a:r>
                <a:endParaRPr lang="ru-RU" sz="20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617" y="1597589"/>
                <a:ext cx="4233490" cy="645690"/>
              </a:xfrm>
              <a:prstGeom prst="rect">
                <a:avLst/>
              </a:prstGeom>
              <a:blipFill rotWithShape="0">
                <a:blip r:embed="rId10"/>
                <a:stretch>
                  <a:fillRect r="-719" b="-20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431800" y="2754433"/>
            <a:ext cx="8278813" cy="1977905"/>
          </a:xfrm>
          <a:prstGeom prst="rect">
            <a:avLst/>
          </a:prstGeom>
          <a:solidFill>
            <a:schemeClr val="bg1"/>
          </a:solidFill>
          <a:ln w="9525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72512" y="2963046"/>
                <a:ext cx="83938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+mj-lt"/>
                    <a:cs typeface="Times New Roman" pitchFamily="18" charset="0"/>
                  </a:rPr>
                  <a:t>Две </a:t>
                </a:r>
                <a:r>
                  <a:rPr lang="ru-RU" sz="2400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параллельные</a:t>
                </a:r>
                <a:r>
                  <a:rPr lang="ru-RU" sz="2400" dirty="0" smtClean="0">
                    <a:latin typeface="+mj-lt"/>
                    <a:cs typeface="Times New Roman" pitchFamily="18" charset="0"/>
                  </a:rPr>
                  <a:t> прямые, не параллельные оси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𝑂𝑦</m:t>
                    </m:r>
                  </m:oMath>
                </a14:m>
                <a:r>
                  <a:rPr lang="ru-RU" sz="2000" b="1" i="1" dirty="0" smtClean="0">
                    <a:latin typeface="+mj-lt"/>
                  </a:rPr>
                  <a:t>,</a:t>
                </a:r>
                <a:r>
                  <a:rPr lang="en-US" sz="2000" b="1" i="1" dirty="0" smtClean="0">
                    <a:latin typeface="+mj-lt"/>
                  </a:rPr>
                  <a:t> </a:t>
                </a:r>
                <a:r>
                  <a:rPr lang="ru-RU" sz="2400" dirty="0" smtClean="0">
                    <a:latin typeface="+mj-lt"/>
                    <a:cs typeface="Times New Roman" pitchFamily="18" charset="0"/>
                  </a:rPr>
                  <a:t>имеют </a:t>
                </a:r>
                <a:r>
                  <a:rPr lang="ru-RU" sz="2400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одинаковые угловые коэффициенты</a:t>
                </a:r>
                <a:r>
                  <a:rPr lang="ru-RU" sz="2400" dirty="0" smtClean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pPr algn="ctr"/>
                <a:r>
                  <a:rPr lang="ru-RU" sz="2400" dirty="0" smtClean="0">
                    <a:latin typeface="+mj-lt"/>
                    <a:cs typeface="Times New Roman" pitchFamily="18" charset="0"/>
                  </a:rPr>
                  <a:t> Если две прямые имеют </a:t>
                </a:r>
                <a:r>
                  <a:rPr lang="ru-RU" sz="2400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одинаковые угловые коэффициенты</a:t>
                </a:r>
                <a:r>
                  <a:rPr lang="ru-RU" sz="2400" dirty="0" smtClean="0">
                    <a:latin typeface="+mj-lt"/>
                    <a:cs typeface="Times New Roman" pitchFamily="18" charset="0"/>
                  </a:rPr>
                  <a:t>, то эти прямые </a:t>
                </a:r>
                <a:r>
                  <a:rPr lang="ru-RU" sz="2400" dirty="0" smtClean="0">
                    <a:solidFill>
                      <a:srgbClr val="877D4B"/>
                    </a:solidFill>
                    <a:latin typeface="+mj-lt"/>
                    <a:cs typeface="Times New Roman" pitchFamily="18" charset="0"/>
                  </a:rPr>
                  <a:t>параллельны</a:t>
                </a:r>
                <a:r>
                  <a:rPr lang="ru-RU" sz="2400" dirty="0" smtClean="0">
                    <a:latin typeface="+mj-lt"/>
                    <a:cs typeface="Times New Roman" pitchFamily="18" charset="0"/>
                  </a:rPr>
                  <a:t>. </a:t>
                </a:r>
                <a:endParaRPr lang="ru-RU" sz="24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2" y="2963046"/>
                <a:ext cx="8393844" cy="1569660"/>
              </a:xfrm>
              <a:prstGeom prst="rect">
                <a:avLst/>
              </a:prstGeom>
              <a:blipFill rotWithShape="0">
                <a:blip r:embed="rId11"/>
                <a:stretch>
                  <a:fillRect t="-2713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5" grpId="0" animBg="1"/>
      <p:bldP spid="51" grpId="0"/>
      <p:bldP spid="52" grpId="0"/>
      <p:bldP spid="56" grpId="0" animBg="1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Microsoft Office PowerPoint</Application>
  <PresentationFormat>Экран (16:9)</PresentationFormat>
  <Paragraphs>228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2015-12-25T13:19:26Z</dcterms:created>
  <dcterms:modified xsi:type="dcterms:W3CDTF">2015-12-25T13:19:55Z</dcterms:modified>
</cp:coreProperties>
</file>