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63" r:id="rId2"/>
    <p:sldId id="276" r:id="rId3"/>
    <p:sldId id="335" r:id="rId4"/>
    <p:sldId id="306" r:id="rId5"/>
    <p:sldId id="308" r:id="rId6"/>
    <p:sldId id="327" r:id="rId7"/>
    <p:sldId id="336" r:id="rId8"/>
    <p:sldId id="311" r:id="rId9"/>
    <p:sldId id="337" r:id="rId10"/>
    <p:sldId id="339" r:id="rId11"/>
    <p:sldId id="340" r:id="rId12"/>
    <p:sldId id="338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24" r:id="rId21"/>
    <p:sldId id="325" r:id="rId22"/>
  </p:sldIdLst>
  <p:sldSz cx="9144000" cy="5143500" type="screen16x9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Open Sans" charset="0"/>
      <p:regular r:id="rId28"/>
      <p:bold r:id="rId29"/>
      <p:italic r:id="rId30"/>
      <p:boldItalic r:id="rId31"/>
    </p:embeddedFont>
    <p:embeddedFont>
      <p:font typeface="Cambria Math" pitchFamily="18" charset="0"/>
      <p:regular r:id="rId32"/>
    </p:embeddedFont>
    <p:embeddedFont>
      <p:font typeface="Roboto Slab" charset="0"/>
      <p:regular r:id="rId33"/>
      <p:bold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1620" userDrawn="1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2018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009"/>
    <a:srgbClr val="FDE8D7"/>
    <a:srgbClr val="94867C"/>
    <a:srgbClr val="DDD8D5"/>
    <a:srgbClr val="72665D"/>
    <a:srgbClr val="F9B883"/>
    <a:srgbClr val="948A54"/>
    <a:srgbClr val="005426"/>
    <a:srgbClr val="433C37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-72" y="-72"/>
      </p:cViewPr>
      <p:guideLst>
        <p:guide orient="horz" pos="1620"/>
        <p:guide pos="5487"/>
        <p:guide pos="3016"/>
        <p:guide pos="2744"/>
        <p:guide pos="272"/>
        <p:guide pos="2018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0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6B6D0-B012-49B1-84F3-C1AF92566FE1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229B0-9029-4C2C-AB57-72ED93618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7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29B0-9029-4C2C-AB57-72ED936183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3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29B0-9029-4C2C-AB57-72ED936183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7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2.png"/><Relationship Id="rId21" Type="http://schemas.openxmlformats.org/officeDocument/2006/relationships/image" Target="../media/image88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3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50.png"/><Relationship Id="rId15" Type="http://schemas.openxmlformats.org/officeDocument/2006/relationships/image" Target="../media/image82.png"/><Relationship Id="rId19" Type="http://schemas.openxmlformats.org/officeDocument/2006/relationships/image" Target="../media/image86.png"/><Relationship Id="rId4" Type="http://schemas.openxmlformats.org/officeDocument/2006/relationships/image" Target="../media/image64.png"/><Relationship Id="rId1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2.png"/><Relationship Id="rId21" Type="http://schemas.openxmlformats.org/officeDocument/2006/relationships/image" Target="../media/image98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0.png"/><Relationship Id="rId2" Type="http://schemas.openxmlformats.org/officeDocument/2006/relationships/image" Target="../media/image3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50.png"/><Relationship Id="rId24" Type="http://schemas.openxmlformats.org/officeDocument/2006/relationships/image" Target="../media/image77.png"/><Relationship Id="rId15" Type="http://schemas.openxmlformats.org/officeDocument/2006/relationships/image" Target="../media/image92.png"/><Relationship Id="rId23" Type="http://schemas.openxmlformats.org/officeDocument/2006/relationships/image" Target="../media/image76.png"/><Relationship Id="rId19" Type="http://schemas.openxmlformats.org/officeDocument/2006/relationships/image" Target="../media/image96.png"/><Relationship Id="rId4" Type="http://schemas.openxmlformats.org/officeDocument/2006/relationships/image" Target="../media/image64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3" Type="http://schemas.openxmlformats.org/officeDocument/2006/relationships/image" Target="../media/image2.png"/><Relationship Id="rId7" Type="http://schemas.openxmlformats.org/officeDocument/2006/relationships/image" Target="../media/image730.png"/><Relationship Id="rId12" Type="http://schemas.openxmlformats.org/officeDocument/2006/relationships/image" Target="../media/image7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0.png"/><Relationship Id="rId11" Type="http://schemas.openxmlformats.org/officeDocument/2006/relationships/image" Target="../media/image101.png"/><Relationship Id="rId5" Type="http://schemas.openxmlformats.org/officeDocument/2006/relationships/image" Target="../media/image710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6.png"/><Relationship Id="rId5" Type="http://schemas.openxmlformats.org/officeDocument/2006/relationships/image" Target="../media/image4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" Type="http://schemas.openxmlformats.org/officeDocument/2006/relationships/image" Target="../media/image2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2" Type="http://schemas.openxmlformats.org/officeDocument/2006/relationships/image" Target="../media/image3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5.png"/><Relationship Id="rId2" Type="http://schemas.openxmlformats.org/officeDocument/2006/relationships/image" Target="../media/image30.png"/><Relationship Id="rId16" Type="http://schemas.openxmlformats.org/officeDocument/2006/relationships/image" Target="../media/image14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image" Target="../media/image1330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image" Target="../media/image2.png"/><Relationship Id="rId21" Type="http://schemas.openxmlformats.org/officeDocument/2006/relationships/image" Target="../media/image163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76.png"/><Relationship Id="rId2" Type="http://schemas.openxmlformats.org/officeDocument/2006/relationships/image" Target="../media/image3.png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24" Type="http://schemas.openxmlformats.org/officeDocument/2006/relationships/image" Target="../media/image166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23" Type="http://schemas.openxmlformats.org/officeDocument/2006/relationships/image" Target="../media/image165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2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30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49.png"/><Relationship Id="rId3" Type="http://schemas.openxmlformats.org/officeDocument/2006/relationships/image" Target="../media/image2.png"/><Relationship Id="rId21" Type="http://schemas.openxmlformats.org/officeDocument/2006/relationships/image" Target="../media/image165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48.png"/><Relationship Id="rId2" Type="http://schemas.openxmlformats.org/officeDocument/2006/relationships/image" Target="../media/image3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46.png"/><Relationship Id="rId23" Type="http://schemas.openxmlformats.org/officeDocument/2006/relationships/image" Target="../media/image76.png"/><Relationship Id="rId10" Type="http://schemas.openxmlformats.org/officeDocument/2006/relationships/image" Target="../media/image186.png"/><Relationship Id="rId19" Type="http://schemas.openxmlformats.org/officeDocument/2006/relationships/image" Target="../media/image150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2.png"/><Relationship Id="rId21" Type="http://schemas.openxmlformats.org/officeDocument/2006/relationships/image" Target="../media/image208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image" Target="../media/image30.png"/><Relationship Id="rId16" Type="http://schemas.openxmlformats.org/officeDocument/2006/relationships/image" Target="../media/image203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Relationship Id="rId22" Type="http://schemas.openxmlformats.org/officeDocument/2006/relationships/image" Target="../media/image2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49.png"/><Relationship Id="rId10" Type="http://schemas.openxmlformats.org/officeDocument/2006/relationships/image" Target="../media/image23.png"/><Relationship Id="rId4" Type="http://schemas.openxmlformats.org/officeDocument/2006/relationships/image" Target="../media/image44.png"/><Relationship Id="rId9" Type="http://schemas.openxmlformats.org/officeDocument/2006/relationships/image" Target="../media/image22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3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650.png"/><Relationship Id="rId5" Type="http://schemas.openxmlformats.org/officeDocument/2006/relationships/image" Target="../media/image65.pn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9875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Планиметрия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4719" y="2421344"/>
            <a:ext cx="74093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Равенство и подобие треугольников</a:t>
            </a:r>
            <a:endParaRPr lang="ru-RU" sz="44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6923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440190" y="699542"/>
            <a:ext cx="8270421" cy="98729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равенства треугольников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0189" y="652701"/>
            <a:ext cx="8270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Третий </a:t>
            </a:r>
            <a:r>
              <a:rPr lang="ru-RU" b="1" dirty="0">
                <a:latin typeface="+mj-lt"/>
              </a:rPr>
              <a:t>признак равенства </a:t>
            </a:r>
            <a:r>
              <a:rPr lang="ru-RU" b="1" dirty="0" smtClean="0">
                <a:latin typeface="+mj-lt"/>
              </a:rPr>
              <a:t>треугольников</a:t>
            </a:r>
            <a:endParaRPr lang="ru-RU" b="1" dirty="0"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0189" y="1025141"/>
            <a:ext cx="8270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Если </a:t>
            </a:r>
            <a:r>
              <a:rPr lang="ru-RU" dirty="0">
                <a:latin typeface="+mj-lt"/>
              </a:rPr>
              <a:t>три стороны одного треугольника соответственно равны трём сторонам другого треугольника, то такие треугольники равны.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7979" y="1707654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Доказательство</a:t>
            </a:r>
            <a:endParaRPr lang="ru-R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433988" y="2034598"/>
                <a:ext cx="82766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у которых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8" y="2034598"/>
                <a:ext cx="82766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89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35000" y="2419719"/>
                <a:ext cx="69872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0" y="2419719"/>
                <a:ext cx="698725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97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437481" y="2813315"/>
                <a:ext cx="59941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2</a:t>
                </a:r>
                <a:r>
                  <a:rPr lang="en-US" dirty="0" smtClean="0">
                    <a:latin typeface="+mj-lt"/>
                  </a:rPr>
                  <a:t>) </a:t>
                </a:r>
                <a:r>
                  <a:rPr lang="ru-RU" dirty="0" smtClean="0">
                    <a:latin typeface="+mj-lt"/>
                  </a:rPr>
                  <a:t>Т.к.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– равнобедренный.</a:t>
                </a:r>
                <a:r>
                  <a:rPr lang="ru-RU" dirty="0" smtClean="0"/>
                  <a:t> </a:t>
                </a: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2813315"/>
                <a:ext cx="599417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916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Прямоугольник 98"/>
              <p:cNvSpPr/>
              <p:nvPr/>
            </p:nvSpPr>
            <p:spPr>
              <a:xfrm>
                <a:off x="437299" y="3176622"/>
                <a:ext cx="26148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99" y="3176622"/>
                <a:ext cx="261489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37481" y="4193475"/>
                <a:ext cx="43504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Т.к.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4193475"/>
                <a:ext cx="435041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62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433987" y="3533021"/>
                <a:ext cx="66256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m:rPr>
                          <m:nor/>
                        </m:rPr>
                        <a:rPr lang="ru-RU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ru-R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 smtClean="0">
                  <a:latin typeface="+mj-lt"/>
                </a:endParaRPr>
              </a:p>
              <a:p>
                <a:r>
                  <a:rPr lang="ru-RU" dirty="0">
                    <a:latin typeface="+mj-lt"/>
                  </a:rPr>
                  <a:t>(по первому признаку равенства треугольников</a:t>
                </a:r>
                <a:r>
                  <a:rPr lang="ru-RU" dirty="0" smtClean="0">
                    <a:latin typeface="+mj-lt"/>
                  </a:rPr>
                  <a:t>).</a:t>
                </a:r>
                <a:r>
                  <a:rPr lang="ru-RU" dirty="0" smtClean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7" y="3533021"/>
                <a:ext cx="6625633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736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653833" y="2523118"/>
            <a:ext cx="2104011" cy="2159868"/>
            <a:chOff x="6757118" y="2243460"/>
            <a:chExt cx="2104011" cy="2159868"/>
          </a:xfrm>
        </p:grpSpPr>
        <p:sp>
          <p:nvSpPr>
            <p:cNvPr id="59" name="Равнобедренный треугольник 58"/>
            <p:cNvSpPr/>
            <p:nvPr/>
          </p:nvSpPr>
          <p:spPr>
            <a:xfrm rot="16200000" flipH="1">
              <a:off x="6642352" y="2957868"/>
              <a:ext cx="1476000" cy="720000"/>
            </a:xfrm>
            <a:prstGeom prst="triangle">
              <a:avLst>
                <a:gd name="adj" fmla="val 100000"/>
              </a:avLst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630515" y="4031350"/>
                  <a:ext cx="5948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ru-RU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515" y="4031350"/>
                  <a:ext cx="594843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757118" y="4031350"/>
                  <a:ext cx="3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118" y="4031350"/>
                  <a:ext cx="391966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600645" y="2243460"/>
                  <a:ext cx="5844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645" y="2243460"/>
                  <a:ext cx="584455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Прямоугольник 63"/>
                <p:cNvSpPr/>
                <p:nvPr/>
              </p:nvSpPr>
              <p:spPr>
                <a:xfrm>
                  <a:off x="8390808" y="4033996"/>
                  <a:ext cx="4703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Прямоугольник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0808" y="4033996"/>
                  <a:ext cx="470321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Прямоугольник 65"/>
                <p:cNvSpPr/>
                <p:nvPr/>
              </p:nvSpPr>
              <p:spPr>
                <a:xfrm>
                  <a:off x="7384621" y="2248477"/>
                  <a:ext cx="491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Прямоугольник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4621" y="2248477"/>
                  <a:ext cx="491865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7393642" y="4031350"/>
                  <a:ext cx="4881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642" y="4031350"/>
                  <a:ext cx="488146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Равнобедренный треугольник 67"/>
            <p:cNvSpPr/>
            <p:nvPr/>
          </p:nvSpPr>
          <p:spPr>
            <a:xfrm rot="5400000">
              <a:off x="7362432" y="2957868"/>
              <a:ext cx="1476000" cy="720000"/>
            </a:xfrm>
            <a:prstGeom prst="triangle">
              <a:avLst>
                <a:gd name="adj" fmla="val 100000"/>
              </a:avLst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7164288" y="3640146"/>
            <a:ext cx="146407" cy="8373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7965901" y="3627594"/>
            <a:ext cx="154823" cy="95381"/>
          </a:xfrm>
          <a:prstGeom prst="line">
            <a:avLst/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Дуга 109"/>
          <p:cNvSpPr/>
          <p:nvPr/>
        </p:nvSpPr>
        <p:spPr>
          <a:xfrm rot="1372723">
            <a:off x="6761018" y="4132913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уга 110"/>
          <p:cNvSpPr/>
          <p:nvPr/>
        </p:nvSpPr>
        <p:spPr>
          <a:xfrm rot="20227277" flipH="1">
            <a:off x="8149681" y="4132463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2" name="Группа 111"/>
          <p:cNvGrpSpPr/>
          <p:nvPr/>
        </p:nvGrpSpPr>
        <p:grpSpPr>
          <a:xfrm>
            <a:off x="7259724" y="4264332"/>
            <a:ext cx="27102" cy="155249"/>
            <a:chOff x="1803827" y="4245620"/>
            <a:chExt cx="27102" cy="155249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H="1" flipV="1">
              <a:off x="1803827" y="4245967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114"/>
          <p:cNvGrpSpPr/>
          <p:nvPr/>
        </p:nvGrpSpPr>
        <p:grpSpPr>
          <a:xfrm>
            <a:off x="7970585" y="4262426"/>
            <a:ext cx="35491" cy="155249"/>
            <a:chOff x="1795438" y="4245620"/>
            <a:chExt cx="35491" cy="155249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flipH="1" flipV="1">
              <a:off x="1795438" y="4245967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70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99" grpId="0"/>
      <p:bldP spid="99" grpId="1"/>
      <p:bldP spid="101" grpId="0"/>
      <p:bldP spid="101" grpId="1"/>
      <p:bldP spid="102" grpId="0"/>
      <p:bldP spid="102" grpId="1"/>
      <p:bldP spid="110" grpId="0" animBg="1"/>
      <p:bldP spid="110" grpId="1" animBg="1"/>
      <p:bldP spid="111" grpId="0" animBg="1"/>
      <p:bldP spid="1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/>
          <p:cNvCxnSpPr>
            <a:stCxn id="36" idx="4"/>
          </p:cNvCxnSpPr>
          <p:nvPr/>
        </p:nvCxnSpPr>
        <p:spPr>
          <a:xfrm flipH="1" flipV="1">
            <a:off x="5745557" y="2910361"/>
            <a:ext cx="2724677" cy="4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440190" y="699542"/>
            <a:ext cx="8270421" cy="98729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равенства треугольников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0189" y="652701"/>
            <a:ext cx="8270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Третий </a:t>
            </a:r>
            <a:r>
              <a:rPr lang="ru-RU" b="1" dirty="0">
                <a:latin typeface="+mj-lt"/>
              </a:rPr>
              <a:t>признак равенства </a:t>
            </a:r>
            <a:r>
              <a:rPr lang="ru-RU" b="1" dirty="0" smtClean="0">
                <a:latin typeface="+mj-lt"/>
              </a:rPr>
              <a:t>треугольников</a:t>
            </a:r>
            <a:endParaRPr lang="ru-RU" b="1" dirty="0"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0189" y="1025141"/>
            <a:ext cx="8270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Если </a:t>
            </a:r>
            <a:r>
              <a:rPr lang="ru-RU" dirty="0">
                <a:latin typeface="+mj-lt"/>
              </a:rPr>
              <a:t>три стороны одного треугольника соответственно равны трём сторонам другого треугольника, то такие треугольники равны.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7979" y="1707654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Доказательство</a:t>
            </a:r>
            <a:endParaRPr lang="ru-R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433988" y="2034598"/>
                <a:ext cx="82766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у которых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8" y="2034598"/>
                <a:ext cx="82766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89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35000" y="2419719"/>
                <a:ext cx="69872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0" y="2419719"/>
                <a:ext cx="698725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97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437481" y="2813315"/>
                <a:ext cx="50706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3</a:t>
                </a:r>
                <a:r>
                  <a:rPr lang="en-US" dirty="0" smtClean="0">
                    <a:latin typeface="+mj-lt"/>
                  </a:rPr>
                  <a:t>) </a:t>
                </a:r>
                <a:r>
                  <a:rPr lang="ru-RU" dirty="0" smtClean="0">
                    <a:latin typeface="+mj-lt"/>
                  </a:rPr>
                  <a:t>Т.к.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и</a:t>
                </a:r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+mj-lt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– равнобедренные</a:t>
                </a:r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2813315"/>
                <a:ext cx="5070623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082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Прямоугольник 98"/>
              <p:cNvSpPr/>
              <p:nvPr/>
            </p:nvSpPr>
            <p:spPr>
              <a:xfrm>
                <a:off x="437299" y="3417813"/>
                <a:ext cx="26148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1=∠2</m:t>
                    </m:r>
                    <m:r>
                      <m:rPr>
                        <m:nor/>
                      </m:rPr>
                      <a:rPr lang="ru-RU" dirty="0"/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3=∠4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99" y="3417813"/>
                <a:ext cx="261489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37481" y="3776836"/>
                <a:ext cx="43504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Следовательно,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3776836"/>
                <a:ext cx="435041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62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433987" y="4138617"/>
                <a:ext cx="66256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m:rPr>
                          <m:nor/>
                        </m:rPr>
                        <a:rPr lang="ru-RU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ru-R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 smtClean="0">
                  <a:latin typeface="+mj-lt"/>
                </a:endParaRPr>
              </a:p>
              <a:p>
                <a:r>
                  <a:rPr lang="ru-RU" dirty="0">
                    <a:latin typeface="+mj-lt"/>
                  </a:rPr>
                  <a:t>(по первому признаку равенства треугольников</a:t>
                </a:r>
                <a:r>
                  <a:rPr lang="ru-RU" dirty="0" smtClean="0">
                    <a:latin typeface="+mj-lt"/>
                  </a:rPr>
                  <a:t>).</a:t>
                </a:r>
                <a:r>
                  <a:rPr lang="ru-RU" dirty="0" smtClean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7" y="4138617"/>
                <a:ext cx="6625633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736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5436096" y="2413486"/>
            <a:ext cx="3409109" cy="2318504"/>
            <a:chOff x="5627387" y="2171373"/>
            <a:chExt cx="3409109" cy="2318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139121" y="2701457"/>
                  <a:ext cx="5844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121" y="2701457"/>
                  <a:ext cx="584455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Группа 2"/>
            <p:cNvGrpSpPr/>
            <p:nvPr/>
          </p:nvGrpSpPr>
          <p:grpSpPr>
            <a:xfrm>
              <a:off x="5627387" y="2171373"/>
              <a:ext cx="3409109" cy="2318504"/>
              <a:chOff x="5627387" y="2171373"/>
              <a:chExt cx="3409109" cy="2318504"/>
            </a:xfrm>
          </p:grpSpPr>
          <p:sp>
            <p:nvSpPr>
              <p:cNvPr id="59" name="Равнобедренный треугольник 58"/>
              <p:cNvSpPr/>
              <p:nvPr/>
            </p:nvSpPr>
            <p:spPr>
              <a:xfrm rot="2901589">
                <a:off x="5865225" y="2836460"/>
                <a:ext cx="2050174" cy="720000"/>
              </a:xfrm>
              <a:prstGeom prst="triangle">
                <a:avLst>
                  <a:gd name="adj" fmla="val 60782"/>
                </a:avLst>
              </a:prstGeom>
              <a:solidFill>
                <a:schemeClr val="bg2">
                  <a:lumMod val="90000"/>
                  <a:alpha val="50000"/>
                </a:schemeClr>
              </a:solidFill>
              <a:ln w="19050">
                <a:solidFill>
                  <a:schemeClr val="bg2">
                    <a:lumMod val="25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207798" y="4120545"/>
                    <a:ext cx="5948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ru-RU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7798" y="4120545"/>
                    <a:ext cx="594843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627387" y="2423297"/>
                    <a:ext cx="3919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ru-RU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7387" y="2423297"/>
                    <a:ext cx="391966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Прямоугольник 63"/>
                  <p:cNvSpPr/>
                  <p:nvPr/>
                </p:nvSpPr>
                <p:spPr>
                  <a:xfrm>
                    <a:off x="8566175" y="2425943"/>
                    <a:ext cx="4703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9600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96009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9600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C9600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Прямоугольник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6175" y="2425943"/>
                    <a:ext cx="470321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Прямоугольник 65"/>
                  <p:cNvSpPr/>
                  <p:nvPr/>
                </p:nvSpPr>
                <p:spPr>
                  <a:xfrm>
                    <a:off x="6923097" y="2706474"/>
                    <a:ext cx="49186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9600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96009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9600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C9600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Прямоугольник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3097" y="2706474"/>
                    <a:ext cx="491865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6970925" y="4120545"/>
                    <a:ext cx="48814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9600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96009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9600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C9600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Прямоугольник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0925" y="4120545"/>
                    <a:ext cx="488146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Равнобедренный треугольник 35"/>
              <p:cNvSpPr/>
              <p:nvPr/>
            </p:nvSpPr>
            <p:spPr>
              <a:xfrm rot="18695254">
                <a:off x="6689895" y="2841061"/>
                <a:ext cx="2047076" cy="718516"/>
              </a:xfrm>
              <a:prstGeom prst="triangle">
                <a:avLst>
                  <a:gd name="adj" fmla="val 39392"/>
                </a:avLst>
              </a:prstGeom>
              <a:solidFill>
                <a:srgbClr val="FDE8D7">
                  <a:alpha val="50000"/>
                </a:srgbClr>
              </a:solidFill>
              <a:ln w="19050">
                <a:solidFill>
                  <a:srgbClr val="C96009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7610285" y="3114772"/>
            <a:ext cx="96146" cy="120350"/>
          </a:xfrm>
          <a:prstGeom prst="line">
            <a:avLst/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544945" y="3124994"/>
            <a:ext cx="96146" cy="12035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6325282" y="3632530"/>
            <a:ext cx="184771" cy="102897"/>
            <a:chOff x="2361480" y="3680878"/>
            <a:chExt cx="184771" cy="102897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 flipV="1">
            <a:off x="7710937" y="3632530"/>
            <a:ext cx="184771" cy="102897"/>
            <a:chOff x="2361480" y="3680878"/>
            <a:chExt cx="184771" cy="102897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Дуга 50"/>
          <p:cNvSpPr/>
          <p:nvPr/>
        </p:nvSpPr>
        <p:spPr>
          <a:xfrm rot="5400000">
            <a:off x="5828062" y="2734830"/>
            <a:ext cx="364534" cy="364534"/>
          </a:xfrm>
          <a:prstGeom prst="arc">
            <a:avLst>
              <a:gd name="adj1" fmla="val 16200000"/>
              <a:gd name="adj2" fmla="val 18613012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 rot="13775556">
            <a:off x="8042047" y="2761302"/>
            <a:ext cx="364534" cy="364534"/>
          </a:xfrm>
          <a:prstGeom prst="arc">
            <a:avLst>
              <a:gd name="adj1" fmla="val 16647919"/>
              <a:gd name="adj2" fmla="val 19089290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169974" y="2850076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974" y="2850076"/>
                <a:ext cx="330540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690559" y="2850603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559" y="2850603"/>
                <a:ext cx="330540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Группа 54"/>
          <p:cNvGrpSpPr/>
          <p:nvPr/>
        </p:nvGrpSpPr>
        <p:grpSpPr>
          <a:xfrm rot="16200000">
            <a:off x="5695129" y="2816899"/>
            <a:ext cx="450123" cy="421568"/>
            <a:chOff x="1594777" y="2976206"/>
            <a:chExt cx="450123" cy="421568"/>
          </a:xfrm>
        </p:grpSpPr>
        <p:sp>
          <p:nvSpPr>
            <p:cNvPr id="56" name="Дуга 55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9031453"/>
                <a:gd name="adj2" fmla="val 762215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57" name="Дуга 56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8900784"/>
                <a:gd name="adj2" fmla="val 453859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 rot="2961838" flipH="1">
            <a:off x="8042813" y="2735168"/>
            <a:ext cx="450123" cy="421568"/>
            <a:chOff x="1594777" y="2976206"/>
            <a:chExt cx="450123" cy="421568"/>
          </a:xfrm>
        </p:grpSpPr>
        <p:sp>
          <p:nvSpPr>
            <p:cNvPr id="63" name="Дуга 62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8029698"/>
                <a:gd name="adj2" fmla="val 21119777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69" name="Дуга 68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8179281"/>
                <a:gd name="adj2" fmla="val 21173969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6050381" y="3074568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381" y="3074568"/>
                <a:ext cx="330540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7856663" y="3074075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663" y="3074075"/>
                <a:ext cx="330540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7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1" grpId="0"/>
      <p:bldP spid="102" grpId="0"/>
      <p:bldP spid="51" grpId="0" animBg="1"/>
      <p:bldP spid="52" grpId="0" animBg="1"/>
      <p:bldP spid="53" grpId="0"/>
      <p:bldP spid="54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олилиния 37"/>
          <p:cNvSpPr/>
          <p:nvPr/>
        </p:nvSpPr>
        <p:spPr>
          <a:xfrm flipH="1">
            <a:off x="7223692" y="1304462"/>
            <a:ext cx="1133475" cy="2897982"/>
          </a:xfrm>
          <a:custGeom>
            <a:avLst/>
            <a:gdLst>
              <a:gd name="connsiteX0" fmla="*/ 1123950 w 1123950"/>
              <a:gd name="connsiteY0" fmla="*/ 2886075 h 2886075"/>
              <a:gd name="connsiteX1" fmla="*/ 1119188 w 1123950"/>
              <a:gd name="connsiteY1" fmla="*/ 0 h 2886075"/>
              <a:gd name="connsiteX2" fmla="*/ 0 w 1123950"/>
              <a:gd name="connsiteY2" fmla="*/ 1443038 h 2886075"/>
              <a:gd name="connsiteX3" fmla="*/ 1123950 w 1123950"/>
              <a:gd name="connsiteY3" fmla="*/ 2886075 h 2886075"/>
              <a:gd name="connsiteX0" fmla="*/ 1123950 w 1123950"/>
              <a:gd name="connsiteY0" fmla="*/ 2871788 h 2871788"/>
              <a:gd name="connsiteX1" fmla="*/ 1119188 w 1123950"/>
              <a:gd name="connsiteY1" fmla="*/ 0 h 2871788"/>
              <a:gd name="connsiteX2" fmla="*/ 0 w 1123950"/>
              <a:gd name="connsiteY2" fmla="*/ 1428751 h 2871788"/>
              <a:gd name="connsiteX3" fmla="*/ 1123950 w 1123950"/>
              <a:gd name="connsiteY3" fmla="*/ 2871788 h 2871788"/>
              <a:gd name="connsiteX0" fmla="*/ 1123950 w 1123950"/>
              <a:gd name="connsiteY0" fmla="*/ 2871788 h 2871788"/>
              <a:gd name="connsiteX1" fmla="*/ 1119188 w 1123950"/>
              <a:gd name="connsiteY1" fmla="*/ 0 h 2871788"/>
              <a:gd name="connsiteX2" fmla="*/ 0 w 1123950"/>
              <a:gd name="connsiteY2" fmla="*/ 1435895 h 2871788"/>
              <a:gd name="connsiteX3" fmla="*/ 1123950 w 1123950"/>
              <a:gd name="connsiteY3" fmla="*/ 2871788 h 2871788"/>
              <a:gd name="connsiteX0" fmla="*/ 1123950 w 1123950"/>
              <a:gd name="connsiteY0" fmla="*/ 2897982 h 2897982"/>
              <a:gd name="connsiteX1" fmla="*/ 1119188 w 1123950"/>
              <a:gd name="connsiteY1" fmla="*/ 0 h 2897982"/>
              <a:gd name="connsiteX2" fmla="*/ 0 w 1123950"/>
              <a:gd name="connsiteY2" fmla="*/ 1462089 h 2897982"/>
              <a:gd name="connsiteX3" fmla="*/ 1123950 w 1123950"/>
              <a:gd name="connsiteY3" fmla="*/ 2897982 h 2897982"/>
              <a:gd name="connsiteX0" fmla="*/ 1133475 w 1133475"/>
              <a:gd name="connsiteY0" fmla="*/ 2897982 h 2897982"/>
              <a:gd name="connsiteX1" fmla="*/ 1128713 w 1133475"/>
              <a:gd name="connsiteY1" fmla="*/ 0 h 2897982"/>
              <a:gd name="connsiteX2" fmla="*/ 0 w 1133475"/>
              <a:gd name="connsiteY2" fmla="*/ 1445421 h 2897982"/>
              <a:gd name="connsiteX3" fmla="*/ 1133475 w 1133475"/>
              <a:gd name="connsiteY3" fmla="*/ 2897982 h 289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75" h="2897982">
                <a:moveTo>
                  <a:pt x="1133475" y="2897982"/>
                </a:moveTo>
                <a:cubicBezTo>
                  <a:pt x="1131888" y="1935957"/>
                  <a:pt x="1130300" y="962025"/>
                  <a:pt x="1128713" y="0"/>
                </a:cubicBezTo>
                <a:lnTo>
                  <a:pt x="0" y="1445421"/>
                </a:lnTo>
                <a:lnTo>
                  <a:pt x="1133475" y="2897982"/>
                </a:lnTo>
                <a:close/>
              </a:path>
            </a:pathLst>
          </a:custGeom>
          <a:solidFill>
            <a:srgbClr val="F9B8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6098381" y="1312069"/>
            <a:ext cx="1123950" cy="2878932"/>
          </a:xfrm>
          <a:custGeom>
            <a:avLst/>
            <a:gdLst>
              <a:gd name="connsiteX0" fmla="*/ 1123950 w 1123950"/>
              <a:gd name="connsiteY0" fmla="*/ 2886075 h 2886075"/>
              <a:gd name="connsiteX1" fmla="*/ 1119188 w 1123950"/>
              <a:gd name="connsiteY1" fmla="*/ 0 h 2886075"/>
              <a:gd name="connsiteX2" fmla="*/ 0 w 1123950"/>
              <a:gd name="connsiteY2" fmla="*/ 1443038 h 2886075"/>
              <a:gd name="connsiteX3" fmla="*/ 1123950 w 1123950"/>
              <a:gd name="connsiteY3" fmla="*/ 2886075 h 2886075"/>
              <a:gd name="connsiteX0" fmla="*/ 1123950 w 1123950"/>
              <a:gd name="connsiteY0" fmla="*/ 2871788 h 2871788"/>
              <a:gd name="connsiteX1" fmla="*/ 1119188 w 1123950"/>
              <a:gd name="connsiteY1" fmla="*/ 0 h 2871788"/>
              <a:gd name="connsiteX2" fmla="*/ 0 w 1123950"/>
              <a:gd name="connsiteY2" fmla="*/ 1428751 h 2871788"/>
              <a:gd name="connsiteX3" fmla="*/ 1123950 w 1123950"/>
              <a:gd name="connsiteY3" fmla="*/ 2871788 h 2871788"/>
              <a:gd name="connsiteX0" fmla="*/ 1123950 w 1123950"/>
              <a:gd name="connsiteY0" fmla="*/ 2871788 h 2871788"/>
              <a:gd name="connsiteX1" fmla="*/ 1119188 w 1123950"/>
              <a:gd name="connsiteY1" fmla="*/ 0 h 2871788"/>
              <a:gd name="connsiteX2" fmla="*/ 0 w 1123950"/>
              <a:gd name="connsiteY2" fmla="*/ 1435895 h 2871788"/>
              <a:gd name="connsiteX3" fmla="*/ 1123950 w 1123950"/>
              <a:gd name="connsiteY3" fmla="*/ 2871788 h 2871788"/>
              <a:gd name="connsiteX0" fmla="*/ 1123950 w 1123950"/>
              <a:gd name="connsiteY0" fmla="*/ 2878932 h 2878932"/>
              <a:gd name="connsiteX1" fmla="*/ 1119188 w 1123950"/>
              <a:gd name="connsiteY1" fmla="*/ 0 h 2878932"/>
              <a:gd name="connsiteX2" fmla="*/ 0 w 1123950"/>
              <a:gd name="connsiteY2" fmla="*/ 1443039 h 2878932"/>
              <a:gd name="connsiteX3" fmla="*/ 1123950 w 1123950"/>
              <a:gd name="connsiteY3" fmla="*/ 2878932 h 287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2878932">
                <a:moveTo>
                  <a:pt x="1123950" y="2878932"/>
                </a:moveTo>
                <a:cubicBezTo>
                  <a:pt x="1122363" y="1916907"/>
                  <a:pt x="1120775" y="962025"/>
                  <a:pt x="1119188" y="0"/>
                </a:cubicBezTo>
                <a:lnTo>
                  <a:pt x="0" y="1443039"/>
                </a:lnTo>
                <a:lnTo>
                  <a:pt x="1123950" y="2878932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222579" y="1294656"/>
            <a:ext cx="0" cy="291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3735"/>
            <a:ext cx="9144000" cy="92271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267494"/>
                <a:ext cx="8460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dirty="0" smtClean="0"/>
                  <a:t>Отрезок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dirty="0"/>
                  <a:t> – общее основание равнобедренных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dirty="0"/>
                  <a:t> и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ru-RU" dirty="0"/>
                  <a:t>. </a:t>
                </a:r>
                <a:endParaRPr lang="en-US" dirty="0" smtClean="0"/>
              </a:p>
              <a:p>
                <a:pPr>
                  <a:defRPr/>
                </a:pPr>
                <a:r>
                  <a:rPr lang="ru-RU" dirty="0" smtClean="0"/>
                  <a:t>Докажите</a:t>
                </a:r>
                <a:r>
                  <a:rPr lang="ru-RU" dirty="0"/>
                  <a:t>, что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67494"/>
                <a:ext cx="846068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48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752248" y="964997"/>
            <a:ext cx="2914029" cy="1946979"/>
            <a:chOff x="5752248" y="964997"/>
            <a:chExt cx="2914029" cy="1946979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6084168" y="1289741"/>
              <a:ext cx="2287661" cy="1463725"/>
            </a:xfrm>
            <a:prstGeom prst="triangle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Прямоугольник 29"/>
                <p:cNvSpPr/>
                <p:nvPr/>
              </p:nvSpPr>
              <p:spPr>
                <a:xfrm>
                  <a:off x="5752248" y="2542644"/>
                  <a:ext cx="3920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0" name="Прямоугольник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248" y="2542644"/>
                  <a:ext cx="3920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Прямоугольник 30"/>
                <p:cNvSpPr/>
                <p:nvPr/>
              </p:nvSpPr>
              <p:spPr>
                <a:xfrm>
                  <a:off x="8274310" y="2542644"/>
                  <a:ext cx="3919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" name="Прямоугольник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4310" y="2542644"/>
                  <a:ext cx="39196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 31"/>
                <p:cNvSpPr/>
                <p:nvPr/>
              </p:nvSpPr>
              <p:spPr>
                <a:xfrm>
                  <a:off x="7023264" y="964997"/>
                  <a:ext cx="4024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2" name="Прямоугольник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264" y="964997"/>
                  <a:ext cx="40248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577596" y="1973388"/>
            <a:ext cx="146407" cy="8373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711580" y="1954135"/>
            <a:ext cx="154823" cy="9538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39383" y="989315"/>
            <a:ext cx="202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Доказательство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6182" y="1484079"/>
                <a:ext cx="3187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Рассмотрим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𝐵𝐴𝐷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2" y="1484079"/>
                <a:ext cx="318709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24" t="-8197" r="-76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37024" y="1916127"/>
                <a:ext cx="12241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4" y="1916127"/>
                <a:ext cx="1224136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38547" y="2772737"/>
                <a:ext cx="2508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– </a:t>
                </a:r>
                <a:r>
                  <a:rPr lang="ru-RU" dirty="0" smtClean="0"/>
                  <a:t>общая сторона.</a:t>
                </a:r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2772737"/>
                <a:ext cx="25087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17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38547" y="3213174"/>
                <a:ext cx="66851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𝐵𝐴𝐷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𝐵𝐶𝐷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(по 3-му признаку равенства треугольников).</a:t>
                </a:r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3213174"/>
                <a:ext cx="6685158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82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38547" y="2331397"/>
                <a:ext cx="1222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ru-RU" dirty="0" smtClean="0"/>
                  <a:t>, </a:t>
                </a:r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2331397"/>
                <a:ext cx="1222642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r="-298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38547" y="4290650"/>
            <a:ext cx="341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и требовалось доказать.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080675" y="2750924"/>
            <a:ext cx="2287661" cy="1816845"/>
            <a:chOff x="6080675" y="2750924"/>
            <a:chExt cx="2287661" cy="1816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Прямоугольник 38"/>
                <p:cNvSpPr/>
                <p:nvPr/>
              </p:nvSpPr>
              <p:spPr>
                <a:xfrm>
                  <a:off x="7024521" y="4198437"/>
                  <a:ext cx="411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9" name="Прямоугольник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521" y="4198437"/>
                  <a:ext cx="411010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Равнобедренный треугольник 39"/>
            <p:cNvSpPr/>
            <p:nvPr/>
          </p:nvSpPr>
          <p:spPr>
            <a:xfrm flipV="1">
              <a:off x="6080675" y="2750924"/>
              <a:ext cx="2287661" cy="1463725"/>
            </a:xfrm>
            <a:prstGeom prst="triangle">
              <a:avLst/>
            </a:prstGeom>
            <a:noFill/>
            <a:ln w="19050">
              <a:solidFill>
                <a:srgbClr val="C96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 flipV="1">
            <a:off x="7676733" y="3476965"/>
            <a:ext cx="184771" cy="102897"/>
            <a:chOff x="2361480" y="3680878"/>
            <a:chExt cx="184771" cy="102897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 flipH="1" flipV="1">
            <a:off x="6590064" y="3476965"/>
            <a:ext cx="184771" cy="102897"/>
            <a:chOff x="2361480" y="3680878"/>
            <a:chExt cx="184771" cy="102897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олилиния 40"/>
          <p:cNvSpPr/>
          <p:nvPr/>
        </p:nvSpPr>
        <p:spPr>
          <a:xfrm>
            <a:off x="7146331" y="2571750"/>
            <a:ext cx="161973" cy="323850"/>
          </a:xfrm>
          <a:custGeom>
            <a:avLst/>
            <a:gdLst>
              <a:gd name="connsiteX0" fmla="*/ 9549 w 161973"/>
              <a:gd name="connsiteY0" fmla="*/ 0 h 323850"/>
              <a:gd name="connsiteX1" fmla="*/ 161949 w 161973"/>
              <a:gd name="connsiteY1" fmla="*/ 85725 h 323850"/>
              <a:gd name="connsiteX2" fmla="*/ 24 w 161973"/>
              <a:gd name="connsiteY2" fmla="*/ 200025 h 323850"/>
              <a:gd name="connsiteX3" fmla="*/ 152424 w 161973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73" h="323850">
                <a:moveTo>
                  <a:pt x="9549" y="0"/>
                </a:moveTo>
                <a:cubicBezTo>
                  <a:pt x="86542" y="26194"/>
                  <a:pt x="163536" y="52388"/>
                  <a:pt x="161949" y="85725"/>
                </a:cubicBezTo>
                <a:cubicBezTo>
                  <a:pt x="160362" y="119062"/>
                  <a:pt x="1611" y="160338"/>
                  <a:pt x="24" y="200025"/>
                </a:cubicBezTo>
                <a:cubicBezTo>
                  <a:pt x="-1563" y="239712"/>
                  <a:pt x="75430" y="281781"/>
                  <a:pt x="152424" y="32385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  <p:bldP spid="17" grpId="0" animBg="1"/>
      <p:bldP spid="21" grpId="0"/>
      <p:bldP spid="50" grpId="0"/>
      <p:bldP spid="52" grpId="0"/>
      <p:bldP spid="53" grpId="0"/>
      <p:bldP spid="54" grpId="0"/>
      <p:bldP spid="55" grpId="0"/>
      <p:bldP spid="56" grpId="0"/>
      <p:bldP spid="24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подобия треугольников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89" y="703101"/>
            <a:ext cx="8270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Подобными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называются треугольники, у которых углы соответственно равны, а сходственные стороны пропорциональны.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87061" y="1514372"/>
            <a:ext cx="3398695" cy="1849466"/>
            <a:chOff x="2343245" y="1284256"/>
            <a:chExt cx="3398695" cy="1849466"/>
          </a:xfrm>
        </p:grpSpPr>
        <p:sp>
          <p:nvSpPr>
            <p:cNvPr id="40" name="Равнобедренный треугольник 39"/>
            <p:cNvSpPr/>
            <p:nvPr/>
          </p:nvSpPr>
          <p:spPr>
            <a:xfrm>
              <a:off x="2664743" y="1595960"/>
              <a:ext cx="2753863" cy="1378263"/>
            </a:xfrm>
            <a:prstGeom prst="triangle">
              <a:avLst>
                <a:gd name="adj" fmla="val 64245"/>
              </a:avLst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283968" y="1284256"/>
                  <a:ext cx="4024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1284256"/>
                  <a:ext cx="4024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349974" y="2764390"/>
                  <a:ext cx="3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974" y="2764390"/>
                  <a:ext cx="3919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343245" y="2761023"/>
                  <a:ext cx="392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245" y="2761023"/>
                  <a:ext cx="39209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5244582" y="1706698"/>
            <a:ext cx="3071834" cy="1608122"/>
            <a:chOff x="4880837" y="991599"/>
            <a:chExt cx="3636770" cy="190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8047286" y="2526136"/>
                  <a:ext cx="4703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286" y="2526136"/>
                  <a:ext cx="47032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Прямоугольник 45"/>
                <p:cNvSpPr/>
                <p:nvPr/>
              </p:nvSpPr>
              <p:spPr>
                <a:xfrm>
                  <a:off x="4880837" y="2518026"/>
                  <a:ext cx="491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Прямоугольник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837" y="2518026"/>
                  <a:ext cx="49186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6965716" y="991599"/>
                  <a:ext cx="4881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Прямоугольник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6" y="991599"/>
                  <a:ext cx="48814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Равнобедренный треугольник 47"/>
            <p:cNvSpPr/>
            <p:nvPr/>
          </p:nvSpPr>
          <p:spPr>
            <a:xfrm>
              <a:off x="5332994" y="1382759"/>
              <a:ext cx="2753863" cy="1378263"/>
            </a:xfrm>
            <a:prstGeom prst="triangle">
              <a:avLst>
                <a:gd name="adj" fmla="val 64245"/>
              </a:avLst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73053" y="3507313"/>
                <a:ext cx="4197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53" y="3507313"/>
                <a:ext cx="4197894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30245" y="4011152"/>
                <a:ext cx="2283510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45" y="4011152"/>
                <a:ext cx="2283510" cy="6580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Дуга 50"/>
          <p:cNvSpPr/>
          <p:nvPr/>
        </p:nvSpPr>
        <p:spPr>
          <a:xfrm rot="1372723">
            <a:off x="1011345" y="3002209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2569284" y="1586351"/>
            <a:ext cx="450123" cy="421568"/>
            <a:chOff x="1594777" y="2976206"/>
            <a:chExt cx="450123" cy="421568"/>
          </a:xfrm>
        </p:grpSpPr>
        <p:sp>
          <p:nvSpPr>
            <p:cNvPr id="67" name="Дуга 66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1" name="Дуга 70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445454" y="2972720"/>
            <a:ext cx="570348" cy="546800"/>
            <a:chOff x="2060820" y="4064880"/>
            <a:chExt cx="570348" cy="546800"/>
          </a:xfrm>
        </p:grpSpPr>
        <p:sp>
          <p:nvSpPr>
            <p:cNvPr id="76" name="Дуга 75"/>
            <p:cNvSpPr/>
            <p:nvPr/>
          </p:nvSpPr>
          <p:spPr>
            <a:xfrm rot="15052028">
              <a:off x="2060821" y="4064879"/>
              <a:ext cx="546800" cy="546801"/>
            </a:xfrm>
            <a:prstGeom prst="arc">
              <a:avLst>
                <a:gd name="adj1" fmla="val 17985274"/>
                <a:gd name="adj2" fmla="val 21302344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85" name="Дуга 84"/>
            <p:cNvSpPr/>
            <p:nvPr/>
          </p:nvSpPr>
          <p:spPr>
            <a:xfrm rot="15052028">
              <a:off x="2118655" y="4095818"/>
              <a:ext cx="501233" cy="501234"/>
            </a:xfrm>
            <a:prstGeom prst="arc">
              <a:avLst>
                <a:gd name="adj1" fmla="val 18125613"/>
                <a:gd name="adj2" fmla="val 20964278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86" name="Дуга 85"/>
            <p:cNvSpPr/>
            <p:nvPr/>
          </p:nvSpPr>
          <p:spPr>
            <a:xfrm rot="15052028">
              <a:off x="2175500" y="4132005"/>
              <a:ext cx="455667" cy="455668"/>
            </a:xfrm>
            <a:prstGeom prst="arc">
              <a:avLst>
                <a:gd name="adj1" fmla="val 18375598"/>
                <a:gd name="adj2" fmla="val 20718429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sp>
        <p:nvSpPr>
          <p:cNvPr id="87" name="Дуга 86"/>
          <p:cNvSpPr/>
          <p:nvPr/>
        </p:nvSpPr>
        <p:spPr>
          <a:xfrm rot="1372723">
            <a:off x="5616769" y="3003063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/>
          <p:cNvGrpSpPr/>
          <p:nvPr/>
        </p:nvGrpSpPr>
        <p:grpSpPr>
          <a:xfrm>
            <a:off x="6905022" y="1790142"/>
            <a:ext cx="450123" cy="421568"/>
            <a:chOff x="1594777" y="2976206"/>
            <a:chExt cx="450123" cy="421568"/>
          </a:xfrm>
        </p:grpSpPr>
        <p:sp>
          <p:nvSpPr>
            <p:cNvPr id="89" name="Дуга 88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90" name="Дуга 89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7646862" y="2973574"/>
            <a:ext cx="570348" cy="546800"/>
            <a:chOff x="2060820" y="4064880"/>
            <a:chExt cx="570348" cy="546800"/>
          </a:xfrm>
        </p:grpSpPr>
        <p:sp>
          <p:nvSpPr>
            <p:cNvPr id="92" name="Дуга 91"/>
            <p:cNvSpPr/>
            <p:nvPr/>
          </p:nvSpPr>
          <p:spPr>
            <a:xfrm rot="15052028">
              <a:off x="2060821" y="4064879"/>
              <a:ext cx="546800" cy="546801"/>
            </a:xfrm>
            <a:prstGeom prst="arc">
              <a:avLst>
                <a:gd name="adj1" fmla="val 17985274"/>
                <a:gd name="adj2" fmla="val 21302344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93" name="Дуга 92"/>
            <p:cNvSpPr/>
            <p:nvPr/>
          </p:nvSpPr>
          <p:spPr>
            <a:xfrm rot="15052028">
              <a:off x="2118655" y="4095818"/>
              <a:ext cx="501233" cy="501234"/>
            </a:xfrm>
            <a:prstGeom prst="arc">
              <a:avLst>
                <a:gd name="adj1" fmla="val 18125613"/>
                <a:gd name="adj2" fmla="val 20964278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94" name="Дуга 93"/>
            <p:cNvSpPr/>
            <p:nvPr/>
          </p:nvSpPr>
          <p:spPr>
            <a:xfrm rot="15052028">
              <a:off x="2175500" y="4132005"/>
              <a:ext cx="455667" cy="455668"/>
            </a:xfrm>
            <a:prstGeom prst="arc">
              <a:avLst>
                <a:gd name="adj1" fmla="val 18375598"/>
                <a:gd name="adj2" fmla="val 20718429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864059" y="2119957"/>
                <a:ext cx="20677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∆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059" y="2119957"/>
                <a:ext cx="2067746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360" r="-885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9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9" grpId="0"/>
      <p:bldP spid="50" grpId="0"/>
      <p:bldP spid="51" grpId="0" animBg="1"/>
      <p:bldP spid="87" grpId="0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подобия треугольников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0190" y="699542"/>
            <a:ext cx="8270421" cy="85396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0189" y="694646"/>
            <a:ext cx="8270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Первый </a:t>
            </a:r>
            <a:r>
              <a:rPr lang="ru-RU" sz="1600" b="1" dirty="0">
                <a:latin typeface="+mj-lt"/>
              </a:rPr>
              <a:t>признак </a:t>
            </a:r>
            <a:r>
              <a:rPr lang="ru-RU" sz="1600" b="1" dirty="0" smtClean="0">
                <a:latin typeface="+mj-lt"/>
              </a:rPr>
              <a:t>подобия треугольников</a:t>
            </a:r>
            <a:endParaRPr lang="ru-RU" sz="1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0189" y="940733"/>
            <a:ext cx="8270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Если два угла одного треугольника соответственно равны двум углам другого треугольника, то такие треугольники подобны.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7979" y="1563638"/>
            <a:ext cx="1933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+mj-lt"/>
              </a:rPr>
              <a:t>Доказательство</a:t>
            </a:r>
            <a:endParaRPr lang="ru-RU" sz="16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437788" y="1853326"/>
                <a:ext cx="11652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8" y="1853326"/>
                <a:ext cx="1165255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1425322" y="1851670"/>
                <a:ext cx="11276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.</a:t>
                </a:r>
                <a:endParaRPr lang="ru-RU" sz="16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22" y="1851670"/>
                <a:ext cx="1127681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r="-1622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38958" y="2094549"/>
                <a:ext cx="22079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=180°</m:t>
                    </m:r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,</a:t>
                </a:r>
                <a:endParaRPr lang="ru-RU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8" y="2094549"/>
                <a:ext cx="2207977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82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2540346" y="2092349"/>
                <a:ext cx="24414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=180°</m:t>
                    </m:r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,</a:t>
                </a:r>
                <a:endParaRPr lang="ru-RU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46" y="2092349"/>
                <a:ext cx="2441438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5357" r="-50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436114" y="2342928"/>
                <a:ext cx="22079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=180°−∠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,</a:t>
                </a:r>
                <a:endParaRPr lang="ru-RU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4" y="2342928"/>
                <a:ext cx="2207977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5357" r="-552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538998" y="2343176"/>
                <a:ext cx="24414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=180°−</m:t>
                    </m:r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,</a:t>
                </a:r>
                <a:endParaRPr lang="ru-RU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998" y="2343176"/>
                <a:ext cx="2441438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357" r="-50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437228" y="2592863"/>
                <a:ext cx="28226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+mj-lt"/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  <a:cs typeface="Times New Roman" pitchFamily="18" charset="0"/>
                  </a:rPr>
                  <a:t>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8" y="2592863"/>
                <a:ext cx="2822632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1296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6046830" y="1630772"/>
            <a:ext cx="2351828" cy="1622872"/>
            <a:chOff x="6046830" y="1630772"/>
            <a:chExt cx="2351828" cy="1622872"/>
          </a:xfrm>
        </p:grpSpPr>
        <p:sp>
          <p:nvSpPr>
            <p:cNvPr id="55" name="Прямоугольный треугольник 54"/>
            <p:cNvSpPr/>
            <p:nvPr/>
          </p:nvSpPr>
          <p:spPr>
            <a:xfrm rot="12007386" flipH="1">
              <a:off x="6504921" y="2163569"/>
              <a:ext cx="1407333" cy="1090075"/>
            </a:xfrm>
            <a:prstGeom prst="rtTriangle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 flipH="1">
                  <a:off x="6046830" y="2816560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46830" y="2816560"/>
                  <a:ext cx="39466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 flipH="1">
                  <a:off x="6513603" y="1630772"/>
                  <a:ext cx="409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513603" y="1630772"/>
                  <a:ext cx="40908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 flipH="1">
                  <a:off x="8012014" y="2208229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012014" y="2208229"/>
                  <a:ext cx="38664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Полилиния 63"/>
          <p:cNvSpPr/>
          <p:nvPr/>
        </p:nvSpPr>
        <p:spPr>
          <a:xfrm rot="10343294" flipV="1">
            <a:off x="6437774" y="2763262"/>
            <a:ext cx="111368" cy="155834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6" name="Группа 65"/>
          <p:cNvGrpSpPr/>
          <p:nvPr/>
        </p:nvGrpSpPr>
        <p:grpSpPr>
          <a:xfrm rot="20188134">
            <a:off x="6653440" y="2004703"/>
            <a:ext cx="298349" cy="158529"/>
            <a:chOff x="1908423" y="910470"/>
            <a:chExt cx="346513" cy="191820"/>
          </a:xfrm>
        </p:grpSpPr>
        <p:sp>
          <p:nvSpPr>
            <p:cNvPr id="68" name="Полилиния 67"/>
            <p:cNvSpPr/>
            <p:nvPr/>
          </p:nvSpPr>
          <p:spPr>
            <a:xfrm rot="3942114" flipH="1" flipV="1">
              <a:off x="2017506" y="832526"/>
              <a:ext cx="111387" cy="267275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олилиния 68"/>
            <p:cNvSpPr/>
            <p:nvPr/>
          </p:nvSpPr>
          <p:spPr>
            <a:xfrm rot="3942114" flipH="1" flipV="1">
              <a:off x="2009172" y="856526"/>
              <a:ext cx="145015" cy="346513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20459883">
            <a:off x="7641740" y="2307168"/>
            <a:ext cx="203233" cy="224154"/>
            <a:chOff x="7361272" y="2045059"/>
            <a:chExt cx="270503" cy="298349"/>
          </a:xfrm>
        </p:grpSpPr>
        <p:grpSp>
          <p:nvGrpSpPr>
            <p:cNvPr id="84" name="Группа 83"/>
            <p:cNvGrpSpPr/>
            <p:nvPr/>
          </p:nvGrpSpPr>
          <p:grpSpPr>
            <a:xfrm rot="6860737">
              <a:off x="7308007" y="2098324"/>
              <a:ext cx="298349" cy="191820"/>
              <a:chOff x="1908423" y="910470"/>
              <a:chExt cx="346513" cy="191820"/>
            </a:xfrm>
          </p:grpSpPr>
          <p:sp>
            <p:nvSpPr>
              <p:cNvPr id="96" name="Полилиния 95"/>
              <p:cNvSpPr/>
              <p:nvPr/>
            </p:nvSpPr>
            <p:spPr>
              <a:xfrm rot="3942114" flipH="1" flipV="1">
                <a:off x="2017506" y="832526"/>
                <a:ext cx="111387" cy="267275"/>
              </a:xfrm>
              <a:custGeom>
                <a:avLst/>
                <a:gdLst>
                  <a:gd name="connsiteX0" fmla="*/ 77258 w 77258"/>
                  <a:gd name="connsiteY0" fmla="*/ 0 h 161925"/>
                  <a:gd name="connsiteX1" fmla="*/ 10583 w 77258"/>
                  <a:gd name="connsiteY1" fmla="*/ 66675 h 161925"/>
                  <a:gd name="connsiteX2" fmla="*/ 1058 w 77258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58" h="161925">
                    <a:moveTo>
                      <a:pt x="77258" y="0"/>
                    </a:moveTo>
                    <a:cubicBezTo>
                      <a:pt x="50270" y="19844"/>
                      <a:pt x="23283" y="39688"/>
                      <a:pt x="10583" y="66675"/>
                    </a:cubicBezTo>
                    <a:cubicBezTo>
                      <a:pt x="-2117" y="93662"/>
                      <a:pt x="-530" y="127793"/>
                      <a:pt x="1058" y="161925"/>
                    </a:cubicBezTo>
                  </a:path>
                </a:pathLst>
              </a:cu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 rot="3942114" flipH="1" flipV="1">
                <a:off x="2009172" y="856526"/>
                <a:ext cx="145015" cy="346513"/>
              </a:xfrm>
              <a:custGeom>
                <a:avLst/>
                <a:gdLst>
                  <a:gd name="connsiteX0" fmla="*/ 77258 w 77258"/>
                  <a:gd name="connsiteY0" fmla="*/ 0 h 161925"/>
                  <a:gd name="connsiteX1" fmla="*/ 10583 w 77258"/>
                  <a:gd name="connsiteY1" fmla="*/ 66675 h 161925"/>
                  <a:gd name="connsiteX2" fmla="*/ 1058 w 77258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58" h="161925">
                    <a:moveTo>
                      <a:pt x="77258" y="0"/>
                    </a:moveTo>
                    <a:cubicBezTo>
                      <a:pt x="50270" y="19844"/>
                      <a:pt x="23283" y="39688"/>
                      <a:pt x="10583" y="66675"/>
                    </a:cubicBezTo>
                    <a:cubicBezTo>
                      <a:pt x="-2117" y="93662"/>
                      <a:pt x="-530" y="127793"/>
                      <a:pt x="1058" y="161925"/>
                    </a:cubicBezTo>
                  </a:path>
                </a:pathLst>
              </a:cu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5" name="Полилиния 94"/>
            <p:cNvSpPr/>
            <p:nvPr/>
          </p:nvSpPr>
          <p:spPr>
            <a:xfrm rot="10802851" flipH="1" flipV="1">
              <a:off x="7520388" y="2153072"/>
              <a:ext cx="111387" cy="172896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551641" y="2932377"/>
            <a:ext cx="1926966" cy="1324491"/>
            <a:chOff x="6551641" y="2932377"/>
            <a:chExt cx="1926966" cy="1324491"/>
          </a:xfrm>
        </p:grpSpPr>
        <p:sp>
          <p:nvSpPr>
            <p:cNvPr id="60" name="Прямоугольный треугольник 59"/>
            <p:cNvSpPr/>
            <p:nvPr/>
          </p:nvSpPr>
          <p:spPr>
            <a:xfrm rot="11855415" flipH="1">
              <a:off x="7015487" y="3431539"/>
              <a:ext cx="961227" cy="744535"/>
            </a:xfrm>
            <a:prstGeom prst="rtTriangle">
              <a:avLst/>
            </a:prstGeom>
            <a:noFill/>
            <a:ln w="19050">
              <a:solidFill>
                <a:srgbClr val="C96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551641" y="3887536"/>
                  <a:ext cx="505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641" y="3887536"/>
                  <a:ext cx="50520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94019" y="2932377"/>
                  <a:ext cx="4865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019" y="2932377"/>
                  <a:ext cx="486543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8009889" y="3350641"/>
                  <a:ext cx="468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889" y="3350641"/>
                  <a:ext cx="46871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Полилиния 64"/>
          <p:cNvSpPr/>
          <p:nvPr/>
        </p:nvSpPr>
        <p:spPr>
          <a:xfrm rot="10343294" flipV="1">
            <a:off x="7019113" y="3781002"/>
            <a:ext cx="89093" cy="165928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 rot="20188134">
            <a:off x="7097222" y="3336774"/>
            <a:ext cx="224154" cy="131015"/>
            <a:chOff x="1908423" y="910470"/>
            <a:chExt cx="346513" cy="191820"/>
          </a:xfrm>
        </p:grpSpPr>
        <p:sp>
          <p:nvSpPr>
            <p:cNvPr id="72" name="Полилиния 71"/>
            <p:cNvSpPr/>
            <p:nvPr/>
          </p:nvSpPr>
          <p:spPr>
            <a:xfrm rot="3942114" flipH="1" flipV="1">
              <a:off x="2017506" y="832526"/>
              <a:ext cx="111387" cy="267275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олилиния 72"/>
            <p:cNvSpPr/>
            <p:nvPr/>
          </p:nvSpPr>
          <p:spPr>
            <a:xfrm rot="3942114" flipH="1" flipV="1">
              <a:off x="2009172" y="856526"/>
              <a:ext cx="145015" cy="346513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20459883">
            <a:off x="7752757" y="3513821"/>
            <a:ext cx="168106" cy="173195"/>
            <a:chOff x="7361039" y="2065509"/>
            <a:chExt cx="270736" cy="278933"/>
          </a:xfrm>
        </p:grpSpPr>
        <p:grpSp>
          <p:nvGrpSpPr>
            <p:cNvPr id="99" name="Группа 98"/>
            <p:cNvGrpSpPr/>
            <p:nvPr/>
          </p:nvGrpSpPr>
          <p:grpSpPr>
            <a:xfrm rot="6860737">
              <a:off x="7315276" y="2111272"/>
              <a:ext cx="278933" cy="187407"/>
              <a:chOff x="1932229" y="910470"/>
              <a:chExt cx="323962" cy="187407"/>
            </a:xfrm>
          </p:grpSpPr>
          <p:sp>
            <p:nvSpPr>
              <p:cNvPr id="101" name="Полилиния 100"/>
              <p:cNvSpPr/>
              <p:nvPr/>
            </p:nvSpPr>
            <p:spPr>
              <a:xfrm rot="3942114" flipH="1" flipV="1">
                <a:off x="2017506" y="832526"/>
                <a:ext cx="111387" cy="267275"/>
              </a:xfrm>
              <a:custGeom>
                <a:avLst/>
                <a:gdLst>
                  <a:gd name="connsiteX0" fmla="*/ 77258 w 77258"/>
                  <a:gd name="connsiteY0" fmla="*/ 0 h 161925"/>
                  <a:gd name="connsiteX1" fmla="*/ 10583 w 77258"/>
                  <a:gd name="connsiteY1" fmla="*/ 66675 h 161925"/>
                  <a:gd name="connsiteX2" fmla="*/ 1058 w 77258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58" h="161925">
                    <a:moveTo>
                      <a:pt x="77258" y="0"/>
                    </a:moveTo>
                    <a:cubicBezTo>
                      <a:pt x="50270" y="19844"/>
                      <a:pt x="23283" y="39688"/>
                      <a:pt x="10583" y="66675"/>
                    </a:cubicBezTo>
                    <a:cubicBezTo>
                      <a:pt x="-2117" y="93662"/>
                      <a:pt x="-530" y="127793"/>
                      <a:pt x="1058" y="161925"/>
                    </a:cubicBezTo>
                  </a:path>
                </a:pathLst>
              </a:custGeom>
              <a:ln w="19050">
                <a:solidFill>
                  <a:srgbClr val="C960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3942114" flipH="1" flipV="1">
                <a:off x="2026421" y="868107"/>
                <a:ext cx="135578" cy="323962"/>
              </a:xfrm>
              <a:custGeom>
                <a:avLst/>
                <a:gdLst>
                  <a:gd name="connsiteX0" fmla="*/ 77258 w 77258"/>
                  <a:gd name="connsiteY0" fmla="*/ 0 h 161925"/>
                  <a:gd name="connsiteX1" fmla="*/ 10583 w 77258"/>
                  <a:gd name="connsiteY1" fmla="*/ 66675 h 161925"/>
                  <a:gd name="connsiteX2" fmla="*/ 1058 w 77258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58" h="161925">
                    <a:moveTo>
                      <a:pt x="77258" y="0"/>
                    </a:moveTo>
                    <a:cubicBezTo>
                      <a:pt x="50270" y="19844"/>
                      <a:pt x="23283" y="39688"/>
                      <a:pt x="10583" y="66675"/>
                    </a:cubicBezTo>
                    <a:cubicBezTo>
                      <a:pt x="-2117" y="93662"/>
                      <a:pt x="-530" y="127793"/>
                      <a:pt x="1058" y="161925"/>
                    </a:cubicBezTo>
                  </a:path>
                </a:pathLst>
              </a:custGeom>
              <a:ln w="19050">
                <a:solidFill>
                  <a:srgbClr val="C960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0" name="Полилиния 99"/>
            <p:cNvSpPr/>
            <p:nvPr/>
          </p:nvSpPr>
          <p:spPr>
            <a:xfrm rot="10802851" flipH="1" flipV="1">
              <a:off x="7520388" y="2153072"/>
              <a:ext cx="111387" cy="172896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436490" y="32664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Е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сли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угол одного треугольника равен углу 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другого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треугольника, то площади этих 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треугольников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относятся как произведения 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сторон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заключающих равные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углы.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438066" y="2891657"/>
                <a:ext cx="15708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+mj-lt"/>
                    <a:ea typeface="Cambria Math"/>
                    <a:cs typeface="Times New Roman" pitchFamily="18" charset="0"/>
                  </a:rPr>
                  <a:t>Т.к.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6" y="2891657"/>
                <a:ext cx="1570815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2326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823973" y="2834914"/>
                <a:ext cx="2116733" cy="500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+mj-lt"/>
                    <a:cs typeface="Times New Roman" pitchFamily="18" charset="0"/>
                  </a:rPr>
                  <a:t>т</a:t>
                </a:r>
                <a:r>
                  <a:rPr lang="ru-RU" sz="1600" dirty="0" smtClean="0">
                    <a:latin typeface="+mj-lt"/>
                    <a:cs typeface="Times New Roman" pitchFamily="18" charset="0"/>
                  </a:rPr>
                  <a:t>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𝐴𝐵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.</a:t>
                </a:r>
                <a:endParaRPr lang="ru-RU" sz="16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73" y="2834914"/>
                <a:ext cx="2116733" cy="500715"/>
              </a:xfrm>
              <a:prstGeom prst="rect">
                <a:avLst/>
              </a:prstGeom>
              <a:blipFill rotWithShape="0">
                <a:blip r:embed="rId18"/>
                <a:stretch>
                  <a:fillRect l="-1441" r="-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438066" y="3303161"/>
                <a:ext cx="15498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+mj-lt"/>
                    <a:ea typeface="Cambria Math"/>
                    <a:cs typeface="Times New Roman" pitchFamily="18" charset="0"/>
                  </a:rPr>
                  <a:t>Т.к.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6" y="3303161"/>
                <a:ext cx="1549848" cy="338554"/>
              </a:xfrm>
              <a:prstGeom prst="rect">
                <a:avLst/>
              </a:prstGeom>
              <a:blipFill rotWithShape="0">
                <a:blip r:embed="rId19"/>
                <a:stretch>
                  <a:fillRect l="-2362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807195" y="3246418"/>
                <a:ext cx="2101729" cy="500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+mj-lt"/>
                    <a:cs typeface="Times New Roman" pitchFamily="18" charset="0"/>
                  </a:rPr>
                  <a:t>т</a:t>
                </a:r>
                <a:r>
                  <a:rPr lang="ru-RU" sz="1600" dirty="0" smtClean="0">
                    <a:latin typeface="+mj-lt"/>
                    <a:cs typeface="Times New Roman" pitchFamily="18" charset="0"/>
                  </a:rPr>
                  <a:t>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𝐶𝐴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𝐶𝐵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.</a:t>
                </a:r>
                <a:endParaRPr lang="ru-RU" sz="16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195" y="3246418"/>
                <a:ext cx="2101729" cy="500715"/>
              </a:xfrm>
              <a:prstGeom prst="rect">
                <a:avLst/>
              </a:prstGeom>
              <a:blipFill rotWithShape="0">
                <a:blip r:embed="rId20"/>
                <a:stretch>
                  <a:fillRect l="-1449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434424" y="3657245"/>
                <a:ext cx="2002664" cy="472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𝐴𝐵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𝐶𝐴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𝐶𝐵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24" y="3657245"/>
                <a:ext cx="2002664" cy="4725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Прямая соединительная линия 108"/>
          <p:cNvCxnSpPr/>
          <p:nvPr/>
        </p:nvCxnSpPr>
        <p:spPr>
          <a:xfrm>
            <a:off x="909043" y="3718904"/>
            <a:ext cx="216119" cy="110361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900654" y="3939902"/>
            <a:ext cx="380339" cy="148995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1484045" y="3931018"/>
            <a:ext cx="380339" cy="148995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649735" y="3735859"/>
            <a:ext cx="216119" cy="110361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Прямоугольник 112"/>
              <p:cNvSpPr/>
              <p:nvPr/>
            </p:nvSpPr>
            <p:spPr>
              <a:xfrm>
                <a:off x="2339752" y="3653362"/>
                <a:ext cx="1191865" cy="472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𝐴𝐵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600" dirty="0" smtClean="0">
                    <a:latin typeface="+mj-lt"/>
                    <a:cs typeface="Times New Roman" pitchFamily="18" charset="0"/>
                  </a:rPr>
                  <a:t> </a:t>
                </a:r>
                <a:endParaRPr lang="ru-RU" sz="16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53362"/>
                <a:ext cx="1191865" cy="4725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439715" y="4102642"/>
                <a:ext cx="15749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+mj-lt"/>
                    <a:ea typeface="Cambria Math"/>
                    <a:cs typeface="Times New Roman" pitchFamily="18" charset="0"/>
                  </a:rPr>
                  <a:t>Т.к.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5" y="4102642"/>
                <a:ext cx="1574918" cy="338554"/>
              </a:xfrm>
              <a:prstGeom prst="rect">
                <a:avLst/>
              </a:prstGeom>
              <a:blipFill rotWithShape="0">
                <a:blip r:embed="rId23"/>
                <a:stretch>
                  <a:fillRect l="-1938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35696" y="4045899"/>
                <a:ext cx="2109552" cy="500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+mj-lt"/>
                    <a:cs typeface="Times New Roman" pitchFamily="18" charset="0"/>
                  </a:rPr>
                  <a:t>т</a:t>
                </a:r>
                <a:r>
                  <a:rPr lang="ru-RU" sz="1600" dirty="0" smtClean="0">
                    <a:latin typeface="+mj-lt"/>
                    <a:cs typeface="Times New Roman" pitchFamily="18" charset="0"/>
                  </a:rPr>
                  <a:t>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𝐵𝐴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.</a:t>
                </a:r>
                <a:endParaRPr lang="ru-RU" sz="16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45899"/>
                <a:ext cx="2109552" cy="500715"/>
              </a:xfrm>
              <a:prstGeom prst="rect">
                <a:avLst/>
              </a:prstGeom>
              <a:blipFill rotWithShape="0">
                <a:blip r:embed="rId24"/>
                <a:stretch>
                  <a:fillRect l="-1445" r="-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433109" y="4462118"/>
                <a:ext cx="2010487" cy="472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𝐴𝐵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09" y="4462118"/>
                <a:ext cx="2010487" cy="4725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Прямая соединительная линия 116"/>
          <p:cNvCxnSpPr/>
          <p:nvPr/>
        </p:nvCxnSpPr>
        <p:spPr>
          <a:xfrm>
            <a:off x="666790" y="4519027"/>
            <a:ext cx="216119" cy="110361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493992" y="4743789"/>
            <a:ext cx="380339" cy="148995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1500823" y="4741532"/>
            <a:ext cx="380339" cy="148995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649735" y="4532744"/>
            <a:ext cx="216119" cy="110361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2339752" y="4461422"/>
                <a:ext cx="1182440" cy="472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latin typeface="+mj-lt"/>
                    <a:cs typeface="Times New Roman" pitchFamily="18" charset="0"/>
                  </a:rPr>
                  <a:t>.</a:t>
                </a:r>
                <a:endParaRPr lang="ru-RU" sz="16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461422"/>
                <a:ext cx="1182440" cy="472565"/>
              </a:xfrm>
              <a:prstGeom prst="rect">
                <a:avLst/>
              </a:prstGeom>
              <a:blipFill rotWithShape="0">
                <a:blip r:embed="rId26"/>
                <a:stretch>
                  <a:fillRect r="-1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Прямоугольник 121"/>
              <p:cNvSpPr/>
              <p:nvPr/>
            </p:nvSpPr>
            <p:spPr>
              <a:xfrm>
                <a:off x="3419872" y="4455625"/>
                <a:ext cx="3493008" cy="472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>
                    <a:latin typeface="+mj-lt"/>
                    <a:cs typeface="Times New Roman" pitchFamily="18" charset="0"/>
                  </a:rPr>
                  <a:t>С</a:t>
                </a:r>
                <a:r>
                  <a:rPr lang="ru-RU" sz="1600" dirty="0" smtClean="0">
                    <a:latin typeface="+mj-lt"/>
                    <a:cs typeface="Times New Roman" pitchFamily="18" charset="0"/>
                  </a:rPr>
                  <a:t>ледовательно</a:t>
                </a:r>
                <a:r>
                  <a:rPr lang="ru-RU" sz="1600" dirty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𝐴𝐵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6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𝐴𝐶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ru-RU" sz="16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455625"/>
                <a:ext cx="3493008" cy="472565"/>
              </a:xfrm>
              <a:prstGeom prst="rect">
                <a:avLst/>
              </a:prstGeom>
              <a:blipFill rotWithShape="1">
                <a:blip r:embed="rId27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Прямоугольник 66"/>
              <p:cNvSpPr/>
              <p:nvPr/>
            </p:nvSpPr>
            <p:spPr>
              <a:xfrm>
                <a:off x="6732240" y="4518402"/>
                <a:ext cx="20973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/>
                        <a:ea typeface="Cambria Math"/>
                      </a:rPr>
                      <m:t>⟹  </m:t>
                    </m:r>
                    <m:r>
                      <a:rPr lang="ru-RU" sz="1600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~∆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518402"/>
                <a:ext cx="2097305" cy="338554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3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6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14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1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2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1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52" grpId="0"/>
      <p:bldP spid="74" grpId="0"/>
      <p:bldP spid="77" grpId="0"/>
      <p:bldP spid="78" grpId="0"/>
      <p:bldP spid="79" grpId="0"/>
      <p:bldP spid="80" grpId="0"/>
      <p:bldP spid="81" grpId="0"/>
      <p:bldP spid="82" grpId="0"/>
      <p:bldP spid="64" grpId="0" animBg="1"/>
      <p:bldP spid="65" grpId="0" animBg="1"/>
      <p:bldP spid="103" grpId="0" build="allAtOnce"/>
      <p:bldP spid="104" grpId="0"/>
      <p:bldP spid="105" grpId="0"/>
      <p:bldP spid="106" grpId="0"/>
      <p:bldP spid="107" grpId="0"/>
      <p:bldP spid="108" grpId="0"/>
      <p:bldP spid="113" grpId="0"/>
      <p:bldP spid="114" grpId="0"/>
      <p:bldP spid="115" grpId="0"/>
      <p:bldP spid="116" grpId="0"/>
      <p:bldP spid="121" grpId="0"/>
      <p:bldP spid="122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6096000" y="2262414"/>
            <a:ext cx="2438287" cy="1055689"/>
          </a:xfrm>
          <a:custGeom>
            <a:avLst/>
            <a:gdLst>
              <a:gd name="connsiteX0" fmla="*/ 0 w 698500"/>
              <a:gd name="connsiteY0" fmla="*/ 1393825 h 1403350"/>
              <a:gd name="connsiteX1" fmla="*/ 698500 w 698500"/>
              <a:gd name="connsiteY1" fmla="*/ 0 h 1403350"/>
              <a:gd name="connsiteX2" fmla="*/ 530225 w 698500"/>
              <a:gd name="connsiteY2" fmla="*/ 1403350 h 1403350"/>
              <a:gd name="connsiteX3" fmla="*/ 0 w 698500"/>
              <a:gd name="connsiteY3" fmla="*/ 1393825 h 1403350"/>
              <a:gd name="connsiteX0" fmla="*/ 0 w 698500"/>
              <a:gd name="connsiteY0" fmla="*/ 1393825 h 1398588"/>
              <a:gd name="connsiteX1" fmla="*/ 698500 w 698500"/>
              <a:gd name="connsiteY1" fmla="*/ 0 h 1398588"/>
              <a:gd name="connsiteX2" fmla="*/ 527844 w 698500"/>
              <a:gd name="connsiteY2" fmla="*/ 1398588 h 1398588"/>
              <a:gd name="connsiteX3" fmla="*/ 0 w 698500"/>
              <a:gd name="connsiteY3" fmla="*/ 1393825 h 1398588"/>
              <a:gd name="connsiteX0" fmla="*/ 0 w 698500"/>
              <a:gd name="connsiteY0" fmla="*/ 1398588 h 1398588"/>
              <a:gd name="connsiteX1" fmla="*/ 698500 w 698500"/>
              <a:gd name="connsiteY1" fmla="*/ 0 h 1398588"/>
              <a:gd name="connsiteX2" fmla="*/ 527844 w 698500"/>
              <a:gd name="connsiteY2" fmla="*/ 1398588 h 1398588"/>
              <a:gd name="connsiteX3" fmla="*/ 0 w 698500"/>
              <a:gd name="connsiteY3" fmla="*/ 1398588 h 1398588"/>
              <a:gd name="connsiteX0" fmla="*/ 0 w 2438287"/>
              <a:gd name="connsiteY0" fmla="*/ 1398588 h 1406753"/>
              <a:gd name="connsiteX1" fmla="*/ 698500 w 2438287"/>
              <a:gd name="connsiteY1" fmla="*/ 0 h 1406753"/>
              <a:gd name="connsiteX2" fmla="*/ 2438287 w 2438287"/>
              <a:gd name="connsiteY2" fmla="*/ 1406753 h 1406753"/>
              <a:gd name="connsiteX3" fmla="*/ 0 w 2438287"/>
              <a:gd name="connsiteY3" fmla="*/ 1398588 h 1406753"/>
              <a:gd name="connsiteX0" fmla="*/ 0 w 2438287"/>
              <a:gd name="connsiteY0" fmla="*/ 704624 h 712789"/>
              <a:gd name="connsiteX1" fmla="*/ 339272 w 2438287"/>
              <a:gd name="connsiteY1" fmla="*/ 0 h 712789"/>
              <a:gd name="connsiteX2" fmla="*/ 2438287 w 2438287"/>
              <a:gd name="connsiteY2" fmla="*/ 712789 h 712789"/>
              <a:gd name="connsiteX3" fmla="*/ 0 w 2438287"/>
              <a:gd name="connsiteY3" fmla="*/ 704624 h 712789"/>
              <a:gd name="connsiteX0" fmla="*/ 0 w 2438287"/>
              <a:gd name="connsiteY0" fmla="*/ 1047524 h 1055689"/>
              <a:gd name="connsiteX1" fmla="*/ 527051 w 2438287"/>
              <a:gd name="connsiteY1" fmla="*/ 0 h 1055689"/>
              <a:gd name="connsiteX2" fmla="*/ 2438287 w 2438287"/>
              <a:gd name="connsiteY2" fmla="*/ 1055689 h 1055689"/>
              <a:gd name="connsiteX3" fmla="*/ 0 w 2438287"/>
              <a:gd name="connsiteY3" fmla="*/ 1047524 h 105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287" h="1055689">
                <a:moveTo>
                  <a:pt x="0" y="1047524"/>
                </a:moveTo>
                <a:lnTo>
                  <a:pt x="527051" y="0"/>
                </a:lnTo>
                <a:lnTo>
                  <a:pt x="2438287" y="1055689"/>
                </a:lnTo>
                <a:lnTo>
                  <a:pt x="0" y="104752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096001" y="1900237"/>
            <a:ext cx="2452686" cy="1412082"/>
          </a:xfrm>
          <a:custGeom>
            <a:avLst/>
            <a:gdLst>
              <a:gd name="connsiteX0" fmla="*/ 0 w 2457450"/>
              <a:gd name="connsiteY0" fmla="*/ 1407319 h 1419225"/>
              <a:gd name="connsiteX1" fmla="*/ 700088 w 2457450"/>
              <a:gd name="connsiteY1" fmla="*/ 0 h 1419225"/>
              <a:gd name="connsiteX2" fmla="*/ 2457450 w 2457450"/>
              <a:gd name="connsiteY2" fmla="*/ 1419225 h 1419225"/>
              <a:gd name="connsiteX3" fmla="*/ 0 w 2457450"/>
              <a:gd name="connsiteY3" fmla="*/ 1407319 h 1419225"/>
              <a:gd name="connsiteX0" fmla="*/ 0 w 2457450"/>
              <a:gd name="connsiteY0" fmla="*/ 1402557 h 1414463"/>
              <a:gd name="connsiteX1" fmla="*/ 697706 w 2457450"/>
              <a:gd name="connsiteY1" fmla="*/ 0 h 1414463"/>
              <a:gd name="connsiteX2" fmla="*/ 2457450 w 2457450"/>
              <a:gd name="connsiteY2" fmla="*/ 1414463 h 1414463"/>
              <a:gd name="connsiteX3" fmla="*/ 0 w 2457450"/>
              <a:gd name="connsiteY3" fmla="*/ 1402557 h 1414463"/>
              <a:gd name="connsiteX0" fmla="*/ 0 w 2450306"/>
              <a:gd name="connsiteY0" fmla="*/ 1402557 h 1412082"/>
              <a:gd name="connsiteX1" fmla="*/ 697706 w 2450306"/>
              <a:gd name="connsiteY1" fmla="*/ 0 h 1412082"/>
              <a:gd name="connsiteX2" fmla="*/ 2450306 w 2450306"/>
              <a:gd name="connsiteY2" fmla="*/ 1412082 h 1412082"/>
              <a:gd name="connsiteX3" fmla="*/ 0 w 2450306"/>
              <a:gd name="connsiteY3" fmla="*/ 1402557 h 1412082"/>
              <a:gd name="connsiteX0" fmla="*/ 0 w 2447924"/>
              <a:gd name="connsiteY0" fmla="*/ 1412082 h 1412082"/>
              <a:gd name="connsiteX1" fmla="*/ 695324 w 2447924"/>
              <a:gd name="connsiteY1" fmla="*/ 0 h 1412082"/>
              <a:gd name="connsiteX2" fmla="*/ 2447924 w 2447924"/>
              <a:gd name="connsiteY2" fmla="*/ 1412082 h 1412082"/>
              <a:gd name="connsiteX3" fmla="*/ 0 w 2447924"/>
              <a:gd name="connsiteY3" fmla="*/ 1412082 h 1412082"/>
              <a:gd name="connsiteX0" fmla="*/ 0 w 2452686"/>
              <a:gd name="connsiteY0" fmla="*/ 1409701 h 1412082"/>
              <a:gd name="connsiteX1" fmla="*/ 700086 w 2452686"/>
              <a:gd name="connsiteY1" fmla="*/ 0 h 1412082"/>
              <a:gd name="connsiteX2" fmla="*/ 2452686 w 2452686"/>
              <a:gd name="connsiteY2" fmla="*/ 1412082 h 1412082"/>
              <a:gd name="connsiteX3" fmla="*/ 0 w 2452686"/>
              <a:gd name="connsiteY3" fmla="*/ 1409701 h 14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686" h="1412082">
                <a:moveTo>
                  <a:pt x="0" y="1409701"/>
                </a:moveTo>
                <a:lnTo>
                  <a:pt x="700086" y="0"/>
                </a:lnTo>
                <a:lnTo>
                  <a:pt x="2452686" y="1412082"/>
                </a:lnTo>
                <a:lnTo>
                  <a:pt x="0" y="1409701"/>
                </a:lnTo>
                <a:close/>
              </a:path>
            </a:pathLst>
          </a:custGeom>
          <a:solidFill>
            <a:srgbClr val="FDE8D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35"/>
            <a:ext cx="9144000" cy="76345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267494"/>
                <a:ext cx="8278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см, </a:t>
                </a:r>
                <a:r>
                  <a:rPr lang="ru-RU" dirty="0"/>
                  <a:t>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ru-RU" dirty="0"/>
                  <a:t>. </a:t>
                </a:r>
                <a:r>
                  <a:rPr lang="ru-RU" dirty="0" smtClean="0"/>
                  <a:t>Найти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67494"/>
                <a:ext cx="827881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6182" y="915566"/>
                <a:ext cx="3172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Рассмотрим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2" y="915566"/>
                <a:ext cx="317215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31" t="-8197" r="-57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37024" y="1347614"/>
                <a:ext cx="19027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ru-RU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4" y="1347614"/>
                <a:ext cx="190272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38547" y="1798712"/>
                <a:ext cx="2144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– </a:t>
                </a:r>
                <a:r>
                  <a:rPr lang="ru-RU" dirty="0" smtClean="0"/>
                  <a:t>общий угол.</a:t>
                </a:r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1798712"/>
                <a:ext cx="214449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38547" y="2222976"/>
                <a:ext cx="66851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~ 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ru-RU" dirty="0" smtClean="0"/>
                  <a:t> </a:t>
                </a:r>
                <a:endParaRPr lang="en-US" dirty="0" smtClean="0"/>
              </a:p>
              <a:p>
                <a:r>
                  <a:rPr lang="ru-RU" dirty="0" smtClean="0"/>
                  <a:t>(по 1-му признаку подобия треугольников).</a:t>
                </a:r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2222976"/>
                <a:ext cx="6685158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82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38547" y="2922498"/>
                <a:ext cx="1155829" cy="531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𝐵𝐷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ru-RU" dirty="0" smtClean="0"/>
                  <a:t>, </a:t>
                </a:r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2922498"/>
                <a:ext cx="1155829" cy="531364"/>
              </a:xfrm>
              <a:prstGeom prst="rect">
                <a:avLst/>
              </a:prstGeom>
              <a:blipFill rotWithShape="0">
                <a:blip r:embed="rId9"/>
                <a:stretch>
                  <a:fillRect r="-3158" b="-3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38547" y="3543194"/>
                <a:ext cx="162147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𝐴𝐶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3543194"/>
                <a:ext cx="1621470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Дуга 64"/>
          <p:cNvSpPr/>
          <p:nvPr/>
        </p:nvSpPr>
        <p:spPr>
          <a:xfrm rot="8638025">
            <a:off x="6657152" y="1705610"/>
            <a:ext cx="364534" cy="364534"/>
          </a:xfrm>
          <a:prstGeom prst="arc">
            <a:avLst>
              <a:gd name="adj1" fmla="val 16039358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8547" y="4290650"/>
                <a:ext cx="14879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8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cs typeface="Times New Roman" pitchFamily="18" charset="0"/>
                  </a:rPr>
                  <a:t>см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4290650"/>
                <a:ext cx="148790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689" t="-8333" r="-2869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5764082" y="1555429"/>
            <a:ext cx="3107855" cy="1934317"/>
            <a:chOff x="5764082" y="1555429"/>
            <a:chExt cx="3107855" cy="193431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764082" y="1555429"/>
              <a:ext cx="3107855" cy="1934317"/>
              <a:chOff x="5764082" y="1555429"/>
              <a:chExt cx="3107855" cy="1934317"/>
            </a:xfrm>
          </p:grpSpPr>
          <p:sp>
            <p:nvSpPr>
              <p:cNvPr id="29" name="Равнобедренный треугольник 28"/>
              <p:cNvSpPr/>
              <p:nvPr/>
            </p:nvSpPr>
            <p:spPr>
              <a:xfrm>
                <a:off x="6084168" y="1893675"/>
                <a:ext cx="2474122" cy="1422402"/>
              </a:xfrm>
              <a:prstGeom prst="triangle">
                <a:avLst>
                  <a:gd name="adj" fmla="val 28758"/>
                </a:avLst>
              </a:pr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5764082" y="3118207"/>
                    <a:ext cx="39209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0" name="Прямоугольник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082" y="3118207"/>
                    <a:ext cx="392094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8469456" y="3120414"/>
                    <a:ext cx="40248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1" name="Прямоугольник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9456" y="3120414"/>
                    <a:ext cx="402481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6622032" y="1555429"/>
                    <a:ext cx="40248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2" name="Прямоугольник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032" y="1555429"/>
                    <a:ext cx="402481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Прямоугольник 38"/>
                <p:cNvSpPr/>
                <p:nvPr/>
              </p:nvSpPr>
              <p:spPr>
                <a:xfrm>
                  <a:off x="6283550" y="2016474"/>
                  <a:ext cx="411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9" name="Прямоугольник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550" y="2016474"/>
                  <a:ext cx="41101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Прямая соединительная линия 2"/>
            <p:cNvCxnSpPr>
              <a:stCxn id="29" idx="4"/>
            </p:cNvCxnSpPr>
            <p:nvPr/>
          </p:nvCxnSpPr>
          <p:spPr>
            <a:xfrm flipH="1" flipV="1">
              <a:off x="6622032" y="2254062"/>
              <a:ext cx="1936258" cy="1062015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Дуга 44"/>
          <p:cNvSpPr/>
          <p:nvPr/>
        </p:nvSpPr>
        <p:spPr>
          <a:xfrm rot="14192377">
            <a:off x="8098672" y="3120290"/>
            <a:ext cx="364534" cy="364534"/>
          </a:xfrm>
          <a:prstGeom prst="arc">
            <a:avLst>
              <a:gd name="adj1" fmla="val 17994974"/>
              <a:gd name="adj2" fmla="val 57181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 rot="13598213">
            <a:off x="5887041" y="3096190"/>
            <a:ext cx="450123" cy="421568"/>
            <a:chOff x="1594777" y="2976206"/>
            <a:chExt cx="450123" cy="421568"/>
          </a:xfrm>
        </p:grpSpPr>
        <p:sp>
          <p:nvSpPr>
            <p:cNvPr id="47" name="Дуга 46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66" name="Дуга 65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438047" y="2922265"/>
                <a:ext cx="998991" cy="531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ru-RU" dirty="0" smtClean="0"/>
                  <a:t>, </a:t>
                </a:r>
                <a:endParaRPr lang="ru-RU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47" y="2922265"/>
                <a:ext cx="998991" cy="531364"/>
              </a:xfrm>
              <a:prstGeom prst="rect">
                <a:avLst/>
              </a:prstGeom>
              <a:blipFill rotWithShape="0">
                <a:blip r:embed="rId16"/>
                <a:stretch>
                  <a:fillRect r="-3049" b="-3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34624" y="3687605"/>
                <a:ext cx="84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(</a:t>
                </a:r>
                <a:r>
                  <a:rPr lang="ru-RU" dirty="0" smtClean="0">
                    <a:cs typeface="Times New Roman" pitchFamily="18" charset="0"/>
                  </a:rPr>
                  <a:t>см</a:t>
                </a:r>
                <a:r>
                  <a:rPr lang="en-US" dirty="0" smtClean="0">
                    <a:cs typeface="Times New Roman" pitchFamily="18" charset="0"/>
                  </a:rPr>
                  <a:t>)</a:t>
                </a:r>
                <a:r>
                  <a:rPr lang="ru-RU" dirty="0" smtClean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24" y="3687605"/>
                <a:ext cx="849913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8197" r="-5036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5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21" grpId="0"/>
      <p:bldP spid="52" grpId="0"/>
      <p:bldP spid="53" grpId="0"/>
      <p:bldP spid="54" grpId="0"/>
      <p:bldP spid="55" grpId="0"/>
      <p:bldP spid="56" grpId="0"/>
      <p:bldP spid="57" grpId="0"/>
      <p:bldP spid="65" grpId="0" animBg="1"/>
      <p:bldP spid="24" grpId="0"/>
      <p:bldP spid="45" grpId="0" animBg="1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ый треугольник 93"/>
          <p:cNvSpPr/>
          <p:nvPr/>
        </p:nvSpPr>
        <p:spPr>
          <a:xfrm rot="7477886" flipH="1" flipV="1">
            <a:off x="6256676" y="2272710"/>
            <a:ext cx="1407333" cy="1090075"/>
          </a:xfrm>
          <a:prstGeom prst="rtTriangle">
            <a:avLst/>
          </a:prstGeom>
          <a:solidFill>
            <a:srgbClr val="DDD8D5">
              <a:alpha val="50000"/>
            </a:srgbClr>
          </a:solidFill>
          <a:ln w="19050">
            <a:solidFill>
              <a:srgbClr val="94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подобия треугольников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0190" y="699542"/>
            <a:ext cx="8270421" cy="107417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0189" y="694646"/>
            <a:ext cx="8270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Второй </a:t>
            </a:r>
            <a:r>
              <a:rPr lang="ru-RU" sz="1600" b="1" dirty="0">
                <a:latin typeface="+mj-lt"/>
              </a:rPr>
              <a:t>признак </a:t>
            </a:r>
            <a:r>
              <a:rPr lang="ru-RU" sz="1600" b="1" dirty="0" smtClean="0">
                <a:latin typeface="+mj-lt"/>
              </a:rPr>
              <a:t>подобия треугольников</a:t>
            </a:r>
            <a:endParaRPr lang="ru-RU" sz="1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0189" y="940733"/>
            <a:ext cx="8270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Если </a:t>
            </a:r>
            <a:r>
              <a:rPr lang="ru-RU" sz="1600" dirty="0">
                <a:latin typeface="+mj-lt"/>
              </a:rPr>
              <a:t>две стороны одного треугольника пропорциональны двум сторонам другого треугольника и углы между ними равны, то такие треугольники подобны.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7979" y="1779662"/>
            <a:ext cx="1933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+mj-lt"/>
              </a:rPr>
              <a:t>Доказательство</a:t>
            </a:r>
            <a:endParaRPr lang="ru-RU" sz="1600" b="1" dirty="0"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96136" y="1740966"/>
            <a:ext cx="2351828" cy="1622872"/>
            <a:chOff x="6046830" y="1630772"/>
            <a:chExt cx="2351828" cy="1622872"/>
          </a:xfrm>
        </p:grpSpPr>
        <p:sp>
          <p:nvSpPr>
            <p:cNvPr id="55" name="Прямоугольный треугольник 54"/>
            <p:cNvSpPr/>
            <p:nvPr/>
          </p:nvSpPr>
          <p:spPr>
            <a:xfrm rot="12007386" flipH="1">
              <a:off x="6504921" y="2163569"/>
              <a:ext cx="1407333" cy="1090075"/>
            </a:xfrm>
            <a:prstGeom prst="rtTriangle">
              <a:avLst/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 flipH="1">
                  <a:off x="6046830" y="2816560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46830" y="2816560"/>
                  <a:ext cx="39466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 flipH="1">
                  <a:off x="6513603" y="1630772"/>
                  <a:ext cx="409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513603" y="1630772"/>
                  <a:ext cx="40908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 flipH="1">
                  <a:off x="8012014" y="2208229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012014" y="2208229"/>
                  <a:ext cx="38664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Полилиния 63"/>
          <p:cNvSpPr/>
          <p:nvPr/>
        </p:nvSpPr>
        <p:spPr>
          <a:xfrm rot="10343294" flipV="1">
            <a:off x="6187080" y="2873456"/>
            <a:ext cx="111368" cy="155834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6" name="Группа 65"/>
          <p:cNvGrpSpPr/>
          <p:nvPr/>
        </p:nvGrpSpPr>
        <p:grpSpPr>
          <a:xfrm rot="3042999">
            <a:off x="7317980" y="2721597"/>
            <a:ext cx="283718" cy="155922"/>
            <a:chOff x="1907773" y="910470"/>
            <a:chExt cx="329520" cy="188666"/>
          </a:xfrm>
        </p:grpSpPr>
        <p:sp>
          <p:nvSpPr>
            <p:cNvPr id="68" name="Полилиния 67"/>
            <p:cNvSpPr/>
            <p:nvPr/>
          </p:nvSpPr>
          <p:spPr>
            <a:xfrm rot="3942114" flipH="1" flipV="1">
              <a:off x="2017506" y="832526"/>
              <a:ext cx="111387" cy="267275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948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олилиния 68"/>
            <p:cNvSpPr/>
            <p:nvPr/>
          </p:nvSpPr>
          <p:spPr>
            <a:xfrm rot="3942114" flipH="1" flipV="1">
              <a:off x="2003581" y="865424"/>
              <a:ext cx="137904" cy="329520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948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946464" y="3436074"/>
            <a:ext cx="1926966" cy="1324491"/>
            <a:chOff x="6551641" y="2932377"/>
            <a:chExt cx="1926966" cy="1324491"/>
          </a:xfrm>
        </p:grpSpPr>
        <p:sp>
          <p:nvSpPr>
            <p:cNvPr id="60" name="Прямоугольный треугольник 59"/>
            <p:cNvSpPr/>
            <p:nvPr/>
          </p:nvSpPr>
          <p:spPr>
            <a:xfrm rot="11855415" flipH="1">
              <a:off x="7015487" y="3431539"/>
              <a:ext cx="961227" cy="744535"/>
            </a:xfrm>
            <a:prstGeom prst="rtTriangle">
              <a:avLst/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551641" y="3887536"/>
                  <a:ext cx="505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641" y="3887536"/>
                  <a:ext cx="50520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94019" y="2932377"/>
                  <a:ext cx="4865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019" y="2932377"/>
                  <a:ext cx="48654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8009889" y="3350641"/>
                  <a:ext cx="468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889" y="3350641"/>
                  <a:ext cx="46871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Полилиния 64"/>
          <p:cNvSpPr/>
          <p:nvPr/>
        </p:nvSpPr>
        <p:spPr>
          <a:xfrm rot="10343294" flipV="1">
            <a:off x="7413936" y="4284699"/>
            <a:ext cx="89093" cy="165928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 rot="5400000">
            <a:off x="8022064" y="4046086"/>
            <a:ext cx="224154" cy="131015"/>
            <a:chOff x="1908423" y="910470"/>
            <a:chExt cx="346513" cy="191820"/>
          </a:xfrm>
        </p:grpSpPr>
        <p:sp>
          <p:nvSpPr>
            <p:cNvPr id="72" name="Полилиния 71"/>
            <p:cNvSpPr/>
            <p:nvPr/>
          </p:nvSpPr>
          <p:spPr>
            <a:xfrm rot="3942114" flipH="1" flipV="1">
              <a:off x="2017506" y="832526"/>
              <a:ext cx="111387" cy="267275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олилиния 72"/>
            <p:cNvSpPr/>
            <p:nvPr/>
          </p:nvSpPr>
          <p:spPr>
            <a:xfrm rot="3942114" flipH="1" flipV="1">
              <a:off x="2009172" y="856526"/>
              <a:ext cx="145015" cy="346513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60457" y="2067694"/>
                <a:ext cx="1321772" cy="52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,</a:t>
                </a:r>
                <a:endParaRPr lang="ru-RU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57" y="2067694"/>
                <a:ext cx="1321772" cy="520079"/>
              </a:xfrm>
              <a:prstGeom prst="rect">
                <a:avLst/>
              </a:prstGeom>
              <a:blipFill rotWithShape="0">
                <a:blip r:embed="rId10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Прямоугольник 70"/>
              <p:cNvSpPr/>
              <p:nvPr/>
            </p:nvSpPr>
            <p:spPr>
              <a:xfrm>
                <a:off x="1711069" y="2129641"/>
                <a:ext cx="12443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69" y="2129641"/>
                <a:ext cx="124431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442131" y="2521825"/>
                <a:ext cx="1282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1" y="2521825"/>
                <a:ext cx="1282146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Прямоугольник 75"/>
              <p:cNvSpPr/>
              <p:nvPr/>
            </p:nvSpPr>
            <p:spPr>
              <a:xfrm>
                <a:off x="1580413" y="2515765"/>
                <a:ext cx="12028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13" y="2515765"/>
                <a:ext cx="120289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Прямоугольник 84"/>
              <p:cNvSpPr/>
              <p:nvPr/>
            </p:nvSpPr>
            <p:spPr>
              <a:xfrm>
                <a:off x="437979" y="2803797"/>
                <a:ext cx="4338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076325" algn="l"/>
                  </a:tabLst>
                </a:pP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~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по 1-му признаку</a:t>
                </a:r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 </a:t>
                </a:r>
                <a:endParaRPr lang="ru-RU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9" y="2803797"/>
                <a:ext cx="433888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436367" y="3091829"/>
                <a:ext cx="1321772" cy="52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7" y="3091829"/>
                <a:ext cx="1321772" cy="52007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436020" y="3563292"/>
                <a:ext cx="2031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0" y="3563292"/>
                <a:ext cx="2031197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2703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436367" y="3855181"/>
                <a:ext cx="33677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0" dirty="0" smtClean="0">
                    <a:latin typeface="+mj-lt"/>
                    <a:ea typeface="Cambria Math"/>
                    <a:cs typeface="Times New Roman" pitchFamily="18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ru-RU" dirty="0" smtClean="0">
                    <a:latin typeface="+mj-lt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7" y="3855181"/>
                <a:ext cx="3367717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163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1568546" y="4146540"/>
                <a:ext cx="16200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+mj-lt"/>
                    <a:cs typeface="Times New Roman" pitchFamily="18" charset="0"/>
                  </a:rPr>
                  <a:t>– 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общая,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46" y="4146540"/>
                <a:ext cx="1620061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43156" y="4148032"/>
                <a:ext cx="1303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6" y="4148032"/>
                <a:ext cx="1303434" cy="369332"/>
              </a:xfrm>
              <a:prstGeom prst="rect">
                <a:avLst/>
              </a:prstGeom>
              <a:blipFill rotWithShape="0">
                <a:blip r:embed="rId1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2974388" y="4146540"/>
                <a:ext cx="1182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=∠1</m:t>
                    </m:r>
                  </m:oMath>
                </a14:m>
                <a:r>
                  <a:rPr lang="ru-RU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388" y="4146540"/>
                <a:ext cx="1182375" cy="369332"/>
              </a:xfrm>
              <a:prstGeom prst="rect">
                <a:avLst/>
              </a:prstGeom>
              <a:blipFill rotWithShape="0">
                <a:blip r:embed="rId2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3941122" y="4143724"/>
                <a:ext cx="2816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>
                    <a:latin typeface="+mj-lt"/>
                    <a:ea typeface="Cambria Math"/>
                    <a:cs typeface="Times New Roman" pitchFamily="18" charset="0"/>
                  </a:rPr>
                  <a:t>з</a:t>
                </a:r>
                <a:r>
                  <a:rPr lang="ru-RU" b="0" dirty="0" smtClean="0">
                    <a:latin typeface="+mj-lt"/>
                    <a:ea typeface="Cambria Math"/>
                    <a:cs typeface="Times New Roman" pitchFamily="18" charset="0"/>
                  </a:rPr>
                  <a:t>начит,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ru-RU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22" y="4143724"/>
                <a:ext cx="2816285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1518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431277" y="4450689"/>
                <a:ext cx="3805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~∆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77" y="4450689"/>
                <a:ext cx="380501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144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774742" y="3655417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42" y="3655417"/>
                <a:ext cx="491866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Полилиния 123"/>
          <p:cNvSpPr/>
          <p:nvPr/>
        </p:nvSpPr>
        <p:spPr>
          <a:xfrm rot="12820619" flipV="1">
            <a:off x="6251506" y="3039764"/>
            <a:ext cx="111368" cy="155834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rgbClr val="948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6262909" y="2985464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09" y="2985464"/>
                <a:ext cx="330540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7146051" y="2766508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051" y="2766508"/>
                <a:ext cx="330540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Прямая соединительная линия 126"/>
          <p:cNvCxnSpPr/>
          <p:nvPr/>
        </p:nvCxnSpPr>
        <p:spPr>
          <a:xfrm flipH="1" flipV="1">
            <a:off x="6247234" y="2488018"/>
            <a:ext cx="146407" cy="8373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6516037" y="3381485"/>
            <a:ext cx="154823" cy="95381"/>
          </a:xfrm>
          <a:prstGeom prst="line">
            <a:avLst/>
          </a:prstGeom>
          <a:ln w="19050">
            <a:solidFill>
              <a:srgbClr val="948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олилиния 128"/>
          <p:cNvSpPr/>
          <p:nvPr/>
        </p:nvSpPr>
        <p:spPr>
          <a:xfrm rot="4380000">
            <a:off x="6863626" y="2659408"/>
            <a:ext cx="161973" cy="323850"/>
          </a:xfrm>
          <a:custGeom>
            <a:avLst/>
            <a:gdLst>
              <a:gd name="connsiteX0" fmla="*/ 9549 w 161973"/>
              <a:gd name="connsiteY0" fmla="*/ 0 h 323850"/>
              <a:gd name="connsiteX1" fmla="*/ 161949 w 161973"/>
              <a:gd name="connsiteY1" fmla="*/ 85725 h 323850"/>
              <a:gd name="connsiteX2" fmla="*/ 24 w 161973"/>
              <a:gd name="connsiteY2" fmla="*/ 200025 h 323850"/>
              <a:gd name="connsiteX3" fmla="*/ 152424 w 161973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73" h="323850">
                <a:moveTo>
                  <a:pt x="9549" y="0"/>
                </a:moveTo>
                <a:cubicBezTo>
                  <a:pt x="86542" y="26194"/>
                  <a:pt x="163536" y="52388"/>
                  <a:pt x="161949" y="85725"/>
                </a:cubicBezTo>
                <a:cubicBezTo>
                  <a:pt x="160362" y="119062"/>
                  <a:pt x="1611" y="160338"/>
                  <a:pt x="24" y="200025"/>
                </a:cubicBezTo>
                <a:cubicBezTo>
                  <a:pt x="-1563" y="239712"/>
                  <a:pt x="75430" y="281781"/>
                  <a:pt x="152424" y="32385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3" grpId="0"/>
      <p:bldP spid="36" grpId="0" animBg="1"/>
      <p:bldP spid="37" grpId="0"/>
      <p:bldP spid="38" grpId="0"/>
      <p:bldP spid="52" grpId="0"/>
      <p:bldP spid="64" grpId="0" animBg="1"/>
      <p:bldP spid="65" grpId="0" animBg="1"/>
      <p:bldP spid="67" grpId="0"/>
      <p:bldP spid="71" grpId="0"/>
      <p:bldP spid="75" grpId="0"/>
      <p:bldP spid="76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123" grpId="0"/>
      <p:bldP spid="124" grpId="0" animBg="1"/>
      <p:bldP spid="125" grpId="0"/>
      <p:bldP spid="126" grpId="0"/>
      <p:bldP spid="1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 flipH="1" flipV="1">
            <a:off x="6637922" y="2064376"/>
            <a:ext cx="1863725" cy="1300956"/>
          </a:xfrm>
          <a:custGeom>
            <a:avLst/>
            <a:gdLst>
              <a:gd name="connsiteX0" fmla="*/ 0 w 2133600"/>
              <a:gd name="connsiteY0" fmla="*/ 1485900 h 1485900"/>
              <a:gd name="connsiteX1" fmla="*/ 1190625 w 2133600"/>
              <a:gd name="connsiteY1" fmla="*/ 1482725 h 1485900"/>
              <a:gd name="connsiteX2" fmla="*/ 2133600 w 2133600"/>
              <a:gd name="connsiteY2" fmla="*/ 0 h 1485900"/>
              <a:gd name="connsiteX3" fmla="*/ 0 w 2133600"/>
              <a:gd name="connsiteY3" fmla="*/ 1485900 h 1485900"/>
              <a:gd name="connsiteX0" fmla="*/ 0 w 2133600"/>
              <a:gd name="connsiteY0" fmla="*/ 1485900 h 1485900"/>
              <a:gd name="connsiteX1" fmla="*/ 1190625 w 2133600"/>
              <a:gd name="connsiteY1" fmla="*/ 1485106 h 1485900"/>
              <a:gd name="connsiteX2" fmla="*/ 2133600 w 2133600"/>
              <a:gd name="connsiteY2" fmla="*/ 0 h 1485900"/>
              <a:gd name="connsiteX3" fmla="*/ 0 w 2133600"/>
              <a:gd name="connsiteY3" fmla="*/ 1485900 h 1485900"/>
              <a:gd name="connsiteX0" fmla="*/ 0 w 2133600"/>
              <a:gd name="connsiteY0" fmla="*/ 1485900 h 1491456"/>
              <a:gd name="connsiteX1" fmla="*/ 981075 w 2133600"/>
              <a:gd name="connsiteY1" fmla="*/ 1491456 h 1491456"/>
              <a:gd name="connsiteX2" fmla="*/ 2133600 w 2133600"/>
              <a:gd name="connsiteY2" fmla="*/ 0 h 1491456"/>
              <a:gd name="connsiteX3" fmla="*/ 0 w 2133600"/>
              <a:gd name="connsiteY3" fmla="*/ 1485900 h 1491456"/>
              <a:gd name="connsiteX0" fmla="*/ 0 w 1863725"/>
              <a:gd name="connsiteY0" fmla="*/ 1295400 h 1300956"/>
              <a:gd name="connsiteX1" fmla="*/ 981075 w 1863725"/>
              <a:gd name="connsiteY1" fmla="*/ 1300956 h 1300956"/>
              <a:gd name="connsiteX2" fmla="*/ 1863725 w 1863725"/>
              <a:gd name="connsiteY2" fmla="*/ 0 h 1300956"/>
              <a:gd name="connsiteX3" fmla="*/ 0 w 1863725"/>
              <a:gd name="connsiteY3" fmla="*/ 1295400 h 1300956"/>
              <a:gd name="connsiteX0" fmla="*/ 0 w 1863725"/>
              <a:gd name="connsiteY0" fmla="*/ 1295400 h 1300956"/>
              <a:gd name="connsiteX1" fmla="*/ 1168400 w 1863725"/>
              <a:gd name="connsiteY1" fmla="*/ 1300956 h 1300956"/>
              <a:gd name="connsiteX2" fmla="*/ 1863725 w 1863725"/>
              <a:gd name="connsiteY2" fmla="*/ 0 h 1300956"/>
              <a:gd name="connsiteX3" fmla="*/ 0 w 1863725"/>
              <a:gd name="connsiteY3" fmla="*/ 1295400 h 130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725" h="1300956">
                <a:moveTo>
                  <a:pt x="0" y="1295400"/>
                </a:moveTo>
                <a:lnTo>
                  <a:pt x="1168400" y="1300956"/>
                </a:lnTo>
                <a:lnTo>
                  <a:pt x="1863725" y="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 flipH="1" flipV="1">
            <a:off x="6765951" y="2071441"/>
            <a:ext cx="1727200" cy="607220"/>
          </a:xfrm>
          <a:custGeom>
            <a:avLst/>
            <a:gdLst>
              <a:gd name="connsiteX0" fmla="*/ 0 w 1612106"/>
              <a:gd name="connsiteY0" fmla="*/ 473869 h 473869"/>
              <a:gd name="connsiteX1" fmla="*/ 1612106 w 1612106"/>
              <a:gd name="connsiteY1" fmla="*/ 469106 h 473869"/>
              <a:gd name="connsiteX2" fmla="*/ 659606 w 1612106"/>
              <a:gd name="connsiteY2" fmla="*/ 0 h 473869"/>
              <a:gd name="connsiteX3" fmla="*/ 0 w 1612106"/>
              <a:gd name="connsiteY3" fmla="*/ 473869 h 473869"/>
              <a:gd name="connsiteX0" fmla="*/ 0 w 1612106"/>
              <a:gd name="connsiteY0" fmla="*/ 464344 h 464344"/>
              <a:gd name="connsiteX1" fmla="*/ 1612106 w 1612106"/>
              <a:gd name="connsiteY1" fmla="*/ 459581 h 464344"/>
              <a:gd name="connsiteX2" fmla="*/ 673894 w 1612106"/>
              <a:gd name="connsiteY2" fmla="*/ 0 h 464344"/>
              <a:gd name="connsiteX3" fmla="*/ 0 w 1612106"/>
              <a:gd name="connsiteY3" fmla="*/ 464344 h 464344"/>
              <a:gd name="connsiteX0" fmla="*/ 0 w 1616868"/>
              <a:gd name="connsiteY0" fmla="*/ 461963 h 461963"/>
              <a:gd name="connsiteX1" fmla="*/ 1616868 w 1616868"/>
              <a:gd name="connsiteY1" fmla="*/ 459581 h 461963"/>
              <a:gd name="connsiteX2" fmla="*/ 678656 w 1616868"/>
              <a:gd name="connsiteY2" fmla="*/ 0 h 461963"/>
              <a:gd name="connsiteX3" fmla="*/ 0 w 1616868"/>
              <a:gd name="connsiteY3" fmla="*/ 461963 h 461963"/>
              <a:gd name="connsiteX0" fmla="*/ 0 w 1614487"/>
              <a:gd name="connsiteY0" fmla="*/ 461963 h 466725"/>
              <a:gd name="connsiteX1" fmla="*/ 1614487 w 1614487"/>
              <a:gd name="connsiteY1" fmla="*/ 466725 h 466725"/>
              <a:gd name="connsiteX2" fmla="*/ 678656 w 1614487"/>
              <a:gd name="connsiteY2" fmla="*/ 0 h 466725"/>
              <a:gd name="connsiteX3" fmla="*/ 0 w 1614487"/>
              <a:gd name="connsiteY3" fmla="*/ 461963 h 466725"/>
              <a:gd name="connsiteX0" fmla="*/ 0 w 1614487"/>
              <a:gd name="connsiteY0" fmla="*/ 604838 h 609600"/>
              <a:gd name="connsiteX1" fmla="*/ 1614487 w 1614487"/>
              <a:gd name="connsiteY1" fmla="*/ 609600 h 609600"/>
              <a:gd name="connsiteX2" fmla="*/ 864393 w 1614487"/>
              <a:gd name="connsiteY2" fmla="*/ 0 h 609600"/>
              <a:gd name="connsiteX3" fmla="*/ 0 w 1614487"/>
              <a:gd name="connsiteY3" fmla="*/ 604838 h 609600"/>
              <a:gd name="connsiteX0" fmla="*/ 0 w 1619250"/>
              <a:gd name="connsiteY0" fmla="*/ 607220 h 609600"/>
              <a:gd name="connsiteX1" fmla="*/ 1619250 w 1619250"/>
              <a:gd name="connsiteY1" fmla="*/ 609600 h 609600"/>
              <a:gd name="connsiteX2" fmla="*/ 869156 w 1619250"/>
              <a:gd name="connsiteY2" fmla="*/ 0 h 609600"/>
              <a:gd name="connsiteX3" fmla="*/ 0 w 1619250"/>
              <a:gd name="connsiteY3" fmla="*/ 607220 h 609600"/>
              <a:gd name="connsiteX0" fmla="*/ 0 w 1727200"/>
              <a:gd name="connsiteY0" fmla="*/ 607220 h 607220"/>
              <a:gd name="connsiteX1" fmla="*/ 1727200 w 1727200"/>
              <a:gd name="connsiteY1" fmla="*/ 606425 h 607220"/>
              <a:gd name="connsiteX2" fmla="*/ 869156 w 1727200"/>
              <a:gd name="connsiteY2" fmla="*/ 0 h 607220"/>
              <a:gd name="connsiteX3" fmla="*/ 0 w 1727200"/>
              <a:gd name="connsiteY3" fmla="*/ 607220 h 6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607220">
                <a:moveTo>
                  <a:pt x="0" y="607220"/>
                </a:moveTo>
                <a:lnTo>
                  <a:pt x="1727200" y="606425"/>
                </a:lnTo>
                <a:lnTo>
                  <a:pt x="869156" y="0"/>
                </a:lnTo>
                <a:lnTo>
                  <a:pt x="0" y="607220"/>
                </a:lnTo>
                <a:close/>
              </a:path>
            </a:pathLst>
          </a:custGeom>
          <a:solidFill>
            <a:srgbClr val="FDE8D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35"/>
            <a:ext cx="9144000" cy="132922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123478"/>
                <a:ext cx="82788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dirty="0" smtClean="0"/>
                  <a:t>На одной из сторон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отложены отрезки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dirty="0"/>
                  <a:t>, равные соответственно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22,5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см. </a:t>
                </a:r>
                <a:r>
                  <a:rPr lang="ru-RU" dirty="0"/>
                  <a:t>На другой стороне этого же угла отложены отрезки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ru-RU" dirty="0"/>
                  <a:t>, соответственно равные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10,5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см. </a:t>
                </a:r>
                <a:r>
                  <a:rPr lang="ru-RU" dirty="0"/>
                  <a:t>Подобны ли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</m:t>
                    </m:r>
                  </m:oMath>
                </a14:m>
                <a:r>
                  <a:rPr lang="ru-RU" dirty="0"/>
                  <a:t>?</a:t>
                </a:r>
                <a:endParaRPr lang="ru-RU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23478"/>
                <a:ext cx="8278813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663"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6182" y="1410330"/>
                <a:ext cx="3217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Рассмотрим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𝐴𝑀𝐵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2" y="1410330"/>
                <a:ext cx="32170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08" t="-8197" r="-75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8547" y="4362658"/>
                <a:ext cx="2517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𝐴𝑀𝐵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4362658"/>
                <a:ext cx="251716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79" t="-10000" r="-96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>
            <a:off x="5653261" y="2061240"/>
            <a:ext cx="2879179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130214" y="2061854"/>
            <a:ext cx="2394062" cy="165618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8353152" y="1728300"/>
                <a:ext cx="390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53152" y="1728300"/>
                <a:ext cx="3904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flipH="1">
                <a:off x="7434766" y="2669256"/>
                <a:ext cx="400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34766" y="2669256"/>
                <a:ext cx="40087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flipH="1">
                <a:off x="6475303" y="3348708"/>
                <a:ext cx="390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75303" y="3348708"/>
                <a:ext cx="39036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7359576" y="170765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576" y="1707654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615592" y="1707654"/>
                <a:ext cx="452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592" y="1707654"/>
                <a:ext cx="45236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 flipH="1">
            <a:off x="6616700" y="2054225"/>
            <a:ext cx="711200" cy="133416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740525" y="2054225"/>
            <a:ext cx="869950" cy="62296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 rot="10343294" flipH="1">
            <a:off x="8160353" y="2062960"/>
            <a:ext cx="118582" cy="165928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287576" y="2025632"/>
            <a:ext cx="72000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592472" y="3334922"/>
            <a:ext cx="72000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706484" y="2021318"/>
            <a:ext cx="72000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79024" y="2648032"/>
            <a:ext cx="72000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42965" y="1792384"/>
                <a:ext cx="16200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– </a:t>
                </a:r>
                <a:r>
                  <a:rPr lang="ru-RU" dirty="0" smtClean="0">
                    <a:cs typeface="Times New Roman" pitchFamily="18" charset="0"/>
                  </a:rPr>
                  <a:t>общий</a:t>
                </a:r>
                <a:r>
                  <a:rPr lang="en-US" dirty="0"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5" y="1792384"/>
                <a:ext cx="1620061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4366" y="2233256"/>
                <a:ext cx="1748492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𝐴𝑀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22,5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=1,5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;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66" y="2233256"/>
                <a:ext cx="1748492" cy="489686"/>
              </a:xfrm>
              <a:prstGeom prst="rect">
                <a:avLst/>
              </a:prstGeom>
              <a:blipFill rotWithShape="0">
                <a:blip r:embed="rId13"/>
                <a:stretch>
                  <a:fillRect r="-1742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296879" y="2236233"/>
                <a:ext cx="1721240" cy="488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10,5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=1,5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;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79" y="2236233"/>
                <a:ext cx="1721240" cy="488403"/>
              </a:xfrm>
              <a:prstGeom prst="rect">
                <a:avLst/>
              </a:prstGeom>
              <a:blipFill rotWithShape="0">
                <a:blip r:embed="rId14"/>
                <a:stretch>
                  <a:fillRect r="-1773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444367" y="2787774"/>
                <a:ext cx="120693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𝐴𝑀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67" y="2787774"/>
                <a:ext cx="1206933" cy="61093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Прямоугольник 60"/>
              <p:cNvSpPr/>
              <p:nvPr/>
            </p:nvSpPr>
            <p:spPr>
              <a:xfrm>
                <a:off x="444684" y="3509595"/>
                <a:ext cx="51487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𝐴𝑀𝐵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cs typeface="Times New Roman" pitchFamily="18" charset="0"/>
                  </a:rPr>
                  <a:t>(</a:t>
                </a:r>
                <a:r>
                  <a:rPr lang="ru-RU" dirty="0" smtClean="0">
                    <a:cs typeface="Times New Roman" pitchFamily="18" charset="0"/>
                  </a:rPr>
                  <a:t>по 2-му признаку подобия треугольников</a:t>
                </a:r>
                <a:r>
                  <a:rPr lang="en-US" dirty="0" smtClean="0">
                    <a:cs typeface="Times New Roman" pitchFamily="18" charset="0"/>
                  </a:rPr>
                  <a:t>).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84" y="3509595"/>
                <a:ext cx="5148717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1065" t="-3774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6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" grpId="0" animBg="1"/>
      <p:bldP spid="21" grpId="0"/>
      <p:bldP spid="52" grpId="0"/>
      <p:bldP spid="24" grpId="0"/>
      <p:bldP spid="35" grpId="0"/>
      <p:bldP spid="41" grpId="0"/>
      <p:bldP spid="42" grpId="0"/>
      <p:bldP spid="43" grpId="0"/>
      <p:bldP spid="44" grpId="0"/>
      <p:bldP spid="50" grpId="0" animBg="1"/>
      <p:bldP spid="38" grpId="0" animBg="1"/>
      <p:bldP spid="40" grpId="0" animBg="1"/>
      <p:bldP spid="37" grpId="0" animBg="1"/>
      <p:bldP spid="36" grpId="0" animBg="1"/>
      <p:bldP spid="51" grpId="0"/>
      <p:bldP spid="58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подобия треугольников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0190" y="699543"/>
            <a:ext cx="8270421" cy="86978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0189" y="694646"/>
            <a:ext cx="8270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Третий </a:t>
            </a:r>
            <a:r>
              <a:rPr lang="ru-RU" sz="1600" b="1" dirty="0">
                <a:latin typeface="+mj-lt"/>
              </a:rPr>
              <a:t>признак </a:t>
            </a:r>
            <a:r>
              <a:rPr lang="ru-RU" sz="1600" b="1" dirty="0" smtClean="0">
                <a:latin typeface="+mj-lt"/>
              </a:rPr>
              <a:t>подобия треугольников</a:t>
            </a:r>
            <a:endParaRPr lang="ru-RU" sz="1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0189" y="940733"/>
            <a:ext cx="8270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Если </a:t>
            </a:r>
            <a:r>
              <a:rPr lang="ru-RU" sz="1600" dirty="0">
                <a:latin typeface="+mj-lt"/>
              </a:rPr>
              <a:t>три стороны одного треугольника соответственно пропорциональны трём сторонам другого треугольника, то такие треугольники подобны.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7979" y="1563638"/>
            <a:ext cx="1933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+mj-lt"/>
              </a:rPr>
              <a:t>Доказательство</a:t>
            </a:r>
            <a:endParaRPr lang="ru-RU" sz="1600" b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44844" y="1851670"/>
                <a:ext cx="1999265" cy="52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7143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>
                    <a:latin typeface="+mj-lt"/>
                    <a:cs typeface="Times New Roman" pitchFamily="18" charset="0"/>
                  </a:rPr>
                  <a:t> </a:t>
                </a:r>
                <a:endParaRPr lang="ru-RU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4" y="1851670"/>
                <a:ext cx="1999265" cy="5200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43647" y="2283718"/>
                <a:ext cx="1282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47" y="2283718"/>
                <a:ext cx="128214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1563999" y="2286623"/>
                <a:ext cx="1260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999" y="2286623"/>
                <a:ext cx="1260602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Прямоугольник 53"/>
              <p:cNvSpPr/>
              <p:nvPr/>
            </p:nvSpPr>
            <p:spPr>
              <a:xfrm>
                <a:off x="440127" y="2571750"/>
                <a:ext cx="4205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~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по 1-му признаку</a:t>
                </a:r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 </a:t>
                </a:r>
                <a:endParaRPr lang="ru-RU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7" y="2571750"/>
                <a:ext cx="420583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41966" y="2843759"/>
                <a:ext cx="1999265" cy="52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𝐶𝐴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6" y="2843759"/>
                <a:ext cx="1999265" cy="5200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Прямоугольник 73"/>
              <p:cNvSpPr/>
              <p:nvPr/>
            </p:nvSpPr>
            <p:spPr>
              <a:xfrm>
                <a:off x="443814" y="3277494"/>
                <a:ext cx="1290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4" y="3277494"/>
                <a:ext cx="129061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Прямоугольник 76"/>
              <p:cNvSpPr/>
              <p:nvPr/>
            </p:nvSpPr>
            <p:spPr>
              <a:xfrm>
                <a:off x="1576518" y="3277154"/>
                <a:ext cx="1241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18" y="3277154"/>
                <a:ext cx="124149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Прямоугольник 77"/>
              <p:cNvSpPr/>
              <p:nvPr/>
            </p:nvSpPr>
            <p:spPr>
              <a:xfrm>
                <a:off x="437126" y="3579862"/>
                <a:ext cx="3939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ru-RU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по 3-му признаку.</a:t>
                </a:r>
                <a:endParaRPr lang="ru-RU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26" y="3579862"/>
                <a:ext cx="393998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61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Прямоугольник 78"/>
              <p:cNvSpPr/>
              <p:nvPr/>
            </p:nvSpPr>
            <p:spPr>
              <a:xfrm>
                <a:off x="441442" y="3877419"/>
                <a:ext cx="3081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+mj-lt"/>
                    <a:ea typeface="Cambria Math"/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42" y="3877419"/>
                <a:ext cx="308193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581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441789" y="4194150"/>
                <a:ext cx="3104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+mj-lt"/>
                    <a:ea typeface="Cambria Math"/>
                    <a:cs typeface="Times New Roman" pitchFamily="18" charset="0"/>
                  </a:rPr>
                  <a:t>Т.к.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,</a:t>
                </a:r>
                <a:r>
                  <a:rPr lang="ru-RU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+mj-lt"/>
                    <a:cs typeface="Times New Roman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endParaRPr lang="ru-RU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9" y="4194150"/>
                <a:ext cx="3104824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569" t="-8197" r="-78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443123" y="4505205"/>
                <a:ext cx="3906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+mj-lt"/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~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3" y="4505205"/>
                <a:ext cx="390600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40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угольный треугольник 81"/>
          <p:cNvSpPr/>
          <p:nvPr/>
        </p:nvSpPr>
        <p:spPr>
          <a:xfrm rot="7477886" flipH="1" flipV="1">
            <a:off x="6256676" y="2272710"/>
            <a:ext cx="1407333" cy="1090075"/>
          </a:xfrm>
          <a:prstGeom prst="rtTriangle">
            <a:avLst/>
          </a:prstGeom>
          <a:solidFill>
            <a:srgbClr val="DDD8D5">
              <a:alpha val="50000"/>
            </a:srgbClr>
          </a:solidFill>
          <a:ln w="19050">
            <a:solidFill>
              <a:srgbClr val="94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5796136" y="1740966"/>
            <a:ext cx="2351828" cy="1622872"/>
            <a:chOff x="6046830" y="1630772"/>
            <a:chExt cx="2351828" cy="1622872"/>
          </a:xfrm>
        </p:grpSpPr>
        <p:sp>
          <p:nvSpPr>
            <p:cNvPr id="84" name="Прямоугольный треугольник 83"/>
            <p:cNvSpPr/>
            <p:nvPr/>
          </p:nvSpPr>
          <p:spPr>
            <a:xfrm rot="12007386" flipH="1">
              <a:off x="6504921" y="2163569"/>
              <a:ext cx="1407333" cy="1090075"/>
            </a:xfrm>
            <a:prstGeom prst="rtTriangle">
              <a:avLst/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 flipH="1">
                  <a:off x="6046830" y="2816560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46830" y="2816560"/>
                  <a:ext cx="39466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 flipH="1">
                  <a:off x="6513603" y="1630772"/>
                  <a:ext cx="409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513603" y="1630772"/>
                  <a:ext cx="409086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 flipH="1">
                  <a:off x="8012014" y="2208229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012014" y="2208229"/>
                  <a:ext cx="386644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Полилиния 97"/>
          <p:cNvSpPr/>
          <p:nvPr/>
        </p:nvSpPr>
        <p:spPr>
          <a:xfrm rot="10343294" flipV="1">
            <a:off x="6187080" y="2873456"/>
            <a:ext cx="111368" cy="155834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9" name="Группа 98"/>
          <p:cNvGrpSpPr/>
          <p:nvPr/>
        </p:nvGrpSpPr>
        <p:grpSpPr>
          <a:xfrm rot="3042999">
            <a:off x="7317980" y="2721597"/>
            <a:ext cx="283718" cy="155922"/>
            <a:chOff x="1907773" y="910470"/>
            <a:chExt cx="329520" cy="188666"/>
          </a:xfrm>
        </p:grpSpPr>
        <p:sp>
          <p:nvSpPr>
            <p:cNvPr id="100" name="Полилиния 99"/>
            <p:cNvSpPr/>
            <p:nvPr/>
          </p:nvSpPr>
          <p:spPr>
            <a:xfrm rot="3942114" flipH="1" flipV="1">
              <a:off x="2017506" y="832526"/>
              <a:ext cx="111387" cy="267275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948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Полилиния 100"/>
            <p:cNvSpPr/>
            <p:nvPr/>
          </p:nvSpPr>
          <p:spPr>
            <a:xfrm rot="3942114" flipH="1" flipV="1">
              <a:off x="2003581" y="865424"/>
              <a:ext cx="137904" cy="329520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948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6946464" y="3436074"/>
            <a:ext cx="1926966" cy="1324491"/>
            <a:chOff x="6551641" y="2932377"/>
            <a:chExt cx="1926966" cy="1324491"/>
          </a:xfrm>
        </p:grpSpPr>
        <p:sp>
          <p:nvSpPr>
            <p:cNvPr id="103" name="Прямоугольный треугольник 102"/>
            <p:cNvSpPr/>
            <p:nvPr/>
          </p:nvSpPr>
          <p:spPr>
            <a:xfrm rot="11855415" flipH="1">
              <a:off x="7015487" y="3431539"/>
              <a:ext cx="961227" cy="744535"/>
            </a:xfrm>
            <a:prstGeom prst="rtTriangle">
              <a:avLst/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6551641" y="3887536"/>
                  <a:ext cx="505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641" y="3887536"/>
                  <a:ext cx="505202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6894019" y="2932377"/>
                  <a:ext cx="4865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019" y="2932377"/>
                  <a:ext cx="486543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8009889" y="3350641"/>
                  <a:ext cx="468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889" y="3350641"/>
                  <a:ext cx="468718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Полилиния 106"/>
          <p:cNvSpPr/>
          <p:nvPr/>
        </p:nvSpPr>
        <p:spPr>
          <a:xfrm rot="10343294" flipV="1">
            <a:off x="7413936" y="4284699"/>
            <a:ext cx="89093" cy="165928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8" name="Группа 107"/>
          <p:cNvGrpSpPr/>
          <p:nvPr/>
        </p:nvGrpSpPr>
        <p:grpSpPr>
          <a:xfrm rot="5400000">
            <a:off x="8022064" y="4046086"/>
            <a:ext cx="224154" cy="131015"/>
            <a:chOff x="1908423" y="910470"/>
            <a:chExt cx="346513" cy="191820"/>
          </a:xfrm>
        </p:grpSpPr>
        <p:sp>
          <p:nvSpPr>
            <p:cNvPr id="109" name="Полилиния 108"/>
            <p:cNvSpPr/>
            <p:nvPr/>
          </p:nvSpPr>
          <p:spPr>
            <a:xfrm rot="3942114" flipH="1" flipV="1">
              <a:off x="2017506" y="832526"/>
              <a:ext cx="111387" cy="267275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Полилиния 109"/>
            <p:cNvSpPr/>
            <p:nvPr/>
          </p:nvSpPr>
          <p:spPr>
            <a:xfrm rot="3942114" flipH="1" flipV="1">
              <a:off x="2009172" y="856526"/>
              <a:ext cx="145015" cy="346513"/>
            </a:xfrm>
            <a:custGeom>
              <a:avLst/>
              <a:gdLst>
                <a:gd name="connsiteX0" fmla="*/ 77258 w 77258"/>
                <a:gd name="connsiteY0" fmla="*/ 0 h 161925"/>
                <a:gd name="connsiteX1" fmla="*/ 10583 w 77258"/>
                <a:gd name="connsiteY1" fmla="*/ 66675 h 161925"/>
                <a:gd name="connsiteX2" fmla="*/ 1058 w 77258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8" h="161925">
                  <a:moveTo>
                    <a:pt x="77258" y="0"/>
                  </a:moveTo>
                  <a:cubicBezTo>
                    <a:pt x="50270" y="19844"/>
                    <a:pt x="23283" y="39688"/>
                    <a:pt x="10583" y="66675"/>
                  </a:cubicBezTo>
                  <a:cubicBezTo>
                    <a:pt x="-2117" y="93662"/>
                    <a:pt x="-530" y="127793"/>
                    <a:pt x="1058" y="161925"/>
                  </a:cubicBezTo>
                </a:path>
              </a:pathLst>
            </a:cu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774742" y="3655417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42" y="3655417"/>
                <a:ext cx="491866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Полилиния 111"/>
          <p:cNvSpPr/>
          <p:nvPr/>
        </p:nvSpPr>
        <p:spPr>
          <a:xfrm rot="12820619" flipV="1">
            <a:off x="6251506" y="3039764"/>
            <a:ext cx="111368" cy="155834"/>
          </a:xfrm>
          <a:custGeom>
            <a:avLst/>
            <a:gdLst>
              <a:gd name="connsiteX0" fmla="*/ 77258 w 77258"/>
              <a:gd name="connsiteY0" fmla="*/ 0 h 161925"/>
              <a:gd name="connsiteX1" fmla="*/ 10583 w 77258"/>
              <a:gd name="connsiteY1" fmla="*/ 66675 h 161925"/>
              <a:gd name="connsiteX2" fmla="*/ 1058 w 77258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8" h="161925">
                <a:moveTo>
                  <a:pt x="77258" y="0"/>
                </a:moveTo>
                <a:cubicBezTo>
                  <a:pt x="50270" y="19844"/>
                  <a:pt x="23283" y="39688"/>
                  <a:pt x="10583" y="66675"/>
                </a:cubicBezTo>
                <a:cubicBezTo>
                  <a:pt x="-2117" y="93662"/>
                  <a:pt x="-530" y="127793"/>
                  <a:pt x="1058" y="161925"/>
                </a:cubicBezTo>
              </a:path>
            </a:pathLst>
          </a:custGeom>
          <a:ln w="19050">
            <a:solidFill>
              <a:srgbClr val="948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6262909" y="2985464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09" y="2985464"/>
                <a:ext cx="330540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7146051" y="2766508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051" y="2766508"/>
                <a:ext cx="330540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6247234" y="2488018"/>
            <a:ext cx="146407" cy="8373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6516037" y="3381485"/>
            <a:ext cx="154823" cy="95381"/>
          </a:xfrm>
          <a:prstGeom prst="line">
            <a:avLst/>
          </a:prstGeom>
          <a:ln w="19050">
            <a:solidFill>
              <a:srgbClr val="948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олилиния 116"/>
          <p:cNvSpPr/>
          <p:nvPr/>
        </p:nvSpPr>
        <p:spPr>
          <a:xfrm rot="4380000">
            <a:off x="6863626" y="2659408"/>
            <a:ext cx="161973" cy="323850"/>
          </a:xfrm>
          <a:custGeom>
            <a:avLst/>
            <a:gdLst>
              <a:gd name="connsiteX0" fmla="*/ 9549 w 161973"/>
              <a:gd name="connsiteY0" fmla="*/ 0 h 323850"/>
              <a:gd name="connsiteX1" fmla="*/ 161949 w 161973"/>
              <a:gd name="connsiteY1" fmla="*/ 85725 h 323850"/>
              <a:gd name="connsiteX2" fmla="*/ 24 w 161973"/>
              <a:gd name="connsiteY2" fmla="*/ 200025 h 323850"/>
              <a:gd name="connsiteX3" fmla="*/ 152424 w 161973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73" h="323850">
                <a:moveTo>
                  <a:pt x="9549" y="0"/>
                </a:moveTo>
                <a:cubicBezTo>
                  <a:pt x="86542" y="26194"/>
                  <a:pt x="163536" y="52388"/>
                  <a:pt x="161949" y="85725"/>
                </a:cubicBezTo>
                <a:cubicBezTo>
                  <a:pt x="160362" y="119062"/>
                  <a:pt x="1611" y="160338"/>
                  <a:pt x="24" y="200025"/>
                </a:cubicBezTo>
                <a:cubicBezTo>
                  <a:pt x="-1563" y="239712"/>
                  <a:pt x="75430" y="281781"/>
                  <a:pt x="152424" y="32385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 flipV="1">
            <a:off x="7247237" y="3158771"/>
            <a:ext cx="184771" cy="102897"/>
            <a:chOff x="2361480" y="3680878"/>
            <a:chExt cx="184771" cy="102897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rgbClr val="948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rgbClr val="948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/>
          <p:cNvGrpSpPr/>
          <p:nvPr/>
        </p:nvGrpSpPr>
        <p:grpSpPr>
          <a:xfrm rot="-2760000" flipH="1" flipV="1">
            <a:off x="7053665" y="2268852"/>
            <a:ext cx="184771" cy="102897"/>
            <a:chOff x="2361480" y="3680878"/>
            <a:chExt cx="184771" cy="102897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98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/>
      <p:bldP spid="38" grpId="0"/>
      <p:bldP spid="52" grpId="0"/>
      <p:bldP spid="50" grpId="0"/>
      <p:bldP spid="51" grpId="0"/>
      <p:bldP spid="53" grpId="0"/>
      <p:bldP spid="54" grpId="0"/>
      <p:bldP spid="59" grpId="0"/>
      <p:bldP spid="74" grpId="0"/>
      <p:bldP spid="77" grpId="0"/>
      <p:bldP spid="78" grpId="0"/>
      <p:bldP spid="79" grpId="0"/>
      <p:bldP spid="80" grpId="0"/>
      <p:bldP spid="81" grpId="0"/>
      <p:bldP spid="82" grpId="0" animBg="1"/>
      <p:bldP spid="98" grpId="0" animBg="1"/>
      <p:bldP spid="107" grpId="0" animBg="1"/>
      <p:bldP spid="111" grpId="0"/>
      <p:bldP spid="112" grpId="0" animBg="1"/>
      <p:bldP spid="113" grpId="0"/>
      <p:bldP spid="114" grpId="0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5"/>
            <a:ext cx="9144000" cy="83982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123478"/>
                <a:ext cx="85326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dirty="0" smtClean="0"/>
                  <a:t>Выяснить</a:t>
                </a:r>
                <a:r>
                  <a:rPr lang="ru-RU" dirty="0"/>
                  <a:t>, подобны ли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, если </a:t>
                </a:r>
                <a:endParaRPr lang="en-US" dirty="0" smtClean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см,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см?</a:t>
                </a:r>
                <a:endParaRPr lang="ru-RU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23478"/>
                <a:ext cx="853268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43" t="-4717" r="-143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3862250" y="1041961"/>
            <a:ext cx="2222430" cy="1951568"/>
            <a:chOff x="5868285" y="1213455"/>
            <a:chExt cx="2222430" cy="1951568"/>
          </a:xfrm>
        </p:grpSpPr>
        <p:sp>
          <p:nvSpPr>
            <p:cNvPr id="16" name="Равнобедренный треугольник 2"/>
            <p:cNvSpPr/>
            <p:nvPr/>
          </p:nvSpPr>
          <p:spPr>
            <a:xfrm rot="729951" flipH="1">
              <a:off x="6271702" y="1556020"/>
              <a:ext cx="1675368" cy="1100011"/>
            </a:xfrm>
            <a:custGeom>
              <a:avLst/>
              <a:gdLst>
                <a:gd name="connsiteX0" fmla="*/ 0 w 1872208"/>
                <a:gd name="connsiteY0" fmla="*/ 1104163 h 1104163"/>
                <a:gd name="connsiteX1" fmla="*/ 936104 w 1872208"/>
                <a:gd name="connsiteY1" fmla="*/ 0 h 1104163"/>
                <a:gd name="connsiteX2" fmla="*/ 1872208 w 1872208"/>
                <a:gd name="connsiteY2" fmla="*/ 1104163 h 1104163"/>
                <a:gd name="connsiteX3" fmla="*/ 0 w 1872208"/>
                <a:gd name="connsiteY3" fmla="*/ 1104163 h 1104163"/>
                <a:gd name="connsiteX0" fmla="*/ 0 w 1761299"/>
                <a:gd name="connsiteY0" fmla="*/ 1104163 h 1104163"/>
                <a:gd name="connsiteX1" fmla="*/ 936104 w 1761299"/>
                <a:gd name="connsiteY1" fmla="*/ 0 h 1104163"/>
                <a:gd name="connsiteX2" fmla="*/ 1761299 w 1761299"/>
                <a:gd name="connsiteY2" fmla="*/ 961200 h 1104163"/>
                <a:gd name="connsiteX3" fmla="*/ 0 w 1761299"/>
                <a:gd name="connsiteY3" fmla="*/ 1104163 h 1104163"/>
                <a:gd name="connsiteX0" fmla="*/ 0 w 1675368"/>
                <a:gd name="connsiteY0" fmla="*/ 1100011 h 1100011"/>
                <a:gd name="connsiteX1" fmla="*/ 850173 w 1675368"/>
                <a:gd name="connsiteY1" fmla="*/ 0 h 1100011"/>
                <a:gd name="connsiteX2" fmla="*/ 1675368 w 1675368"/>
                <a:gd name="connsiteY2" fmla="*/ 961200 h 1100011"/>
                <a:gd name="connsiteX3" fmla="*/ 0 w 1675368"/>
                <a:gd name="connsiteY3" fmla="*/ 1100011 h 11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368" h="1100011">
                  <a:moveTo>
                    <a:pt x="0" y="1100011"/>
                  </a:moveTo>
                  <a:lnTo>
                    <a:pt x="850173" y="0"/>
                  </a:lnTo>
                  <a:lnTo>
                    <a:pt x="1675368" y="961200"/>
                  </a:lnTo>
                  <a:lnTo>
                    <a:pt x="0" y="1100011"/>
                  </a:lnTo>
                  <a:close/>
                </a:path>
              </a:pathLst>
            </a:cu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5868285" y="2117572"/>
                  <a:ext cx="3904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868285" y="2117572"/>
                  <a:ext cx="39049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flipH="1">
                  <a:off x="7072778" y="1213455"/>
                  <a:ext cx="4008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072778" y="1213455"/>
                  <a:ext cx="40087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flipH="1">
                  <a:off x="7700352" y="2795691"/>
                  <a:ext cx="390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00352" y="2795691"/>
                  <a:ext cx="39036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Группа 21"/>
          <p:cNvGrpSpPr/>
          <p:nvPr/>
        </p:nvGrpSpPr>
        <p:grpSpPr>
          <a:xfrm>
            <a:off x="6020291" y="972932"/>
            <a:ext cx="2827418" cy="2176740"/>
            <a:chOff x="5997035" y="2859815"/>
            <a:chExt cx="2827418" cy="2176740"/>
          </a:xfrm>
        </p:grpSpPr>
        <p:sp>
          <p:nvSpPr>
            <p:cNvPr id="23" name="Равнобедренный треугольник 2"/>
            <p:cNvSpPr/>
            <p:nvPr/>
          </p:nvSpPr>
          <p:spPr>
            <a:xfrm rot="729951" flipV="1">
              <a:off x="6294821" y="3382137"/>
              <a:ext cx="2027196" cy="1331013"/>
            </a:xfrm>
            <a:custGeom>
              <a:avLst/>
              <a:gdLst>
                <a:gd name="connsiteX0" fmla="*/ 0 w 1872208"/>
                <a:gd name="connsiteY0" fmla="*/ 1104163 h 1104163"/>
                <a:gd name="connsiteX1" fmla="*/ 936104 w 1872208"/>
                <a:gd name="connsiteY1" fmla="*/ 0 h 1104163"/>
                <a:gd name="connsiteX2" fmla="*/ 1872208 w 1872208"/>
                <a:gd name="connsiteY2" fmla="*/ 1104163 h 1104163"/>
                <a:gd name="connsiteX3" fmla="*/ 0 w 1872208"/>
                <a:gd name="connsiteY3" fmla="*/ 1104163 h 1104163"/>
                <a:gd name="connsiteX0" fmla="*/ 0 w 1761299"/>
                <a:gd name="connsiteY0" fmla="*/ 1104163 h 1104163"/>
                <a:gd name="connsiteX1" fmla="*/ 936104 w 1761299"/>
                <a:gd name="connsiteY1" fmla="*/ 0 h 1104163"/>
                <a:gd name="connsiteX2" fmla="*/ 1761299 w 1761299"/>
                <a:gd name="connsiteY2" fmla="*/ 961200 h 1104163"/>
                <a:gd name="connsiteX3" fmla="*/ 0 w 1761299"/>
                <a:gd name="connsiteY3" fmla="*/ 1104163 h 1104163"/>
                <a:gd name="connsiteX0" fmla="*/ 0 w 1675368"/>
                <a:gd name="connsiteY0" fmla="*/ 1100011 h 1100011"/>
                <a:gd name="connsiteX1" fmla="*/ 850173 w 1675368"/>
                <a:gd name="connsiteY1" fmla="*/ 0 h 1100011"/>
                <a:gd name="connsiteX2" fmla="*/ 1675368 w 1675368"/>
                <a:gd name="connsiteY2" fmla="*/ 961200 h 1100011"/>
                <a:gd name="connsiteX3" fmla="*/ 0 w 1675368"/>
                <a:gd name="connsiteY3" fmla="*/ 1100011 h 110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368" h="1100011">
                  <a:moveTo>
                    <a:pt x="0" y="1100011"/>
                  </a:moveTo>
                  <a:lnTo>
                    <a:pt x="850173" y="0"/>
                  </a:lnTo>
                  <a:lnTo>
                    <a:pt x="1675368" y="961200"/>
                  </a:lnTo>
                  <a:lnTo>
                    <a:pt x="0" y="1100011"/>
                  </a:lnTo>
                  <a:close/>
                </a:path>
              </a:pathLst>
            </a:custGeom>
            <a:solidFill>
              <a:srgbClr val="FDE8D7">
                <a:alpha val="50000"/>
              </a:srgbClr>
            </a:solidFill>
            <a:ln w="19050">
              <a:solidFill>
                <a:srgbClr val="C96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997035" y="2859815"/>
                  <a:ext cx="490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035" y="2859815"/>
                  <a:ext cx="49026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70136" y="4667223"/>
                  <a:ext cx="4865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0136" y="4667223"/>
                  <a:ext cx="48654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355735" y="3550596"/>
                  <a:ext cx="4687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735" y="3550596"/>
                  <a:ext cx="46871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252742" y="1445976"/>
                <a:ext cx="4651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21</m:t>
                      </m:r>
                    </m:oMath>
                  </m:oMathPara>
                </a14:m>
                <a:endParaRPr lang="ru-RU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42" y="1445976"/>
                <a:ext cx="46519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467622" y="1748080"/>
                <a:ext cx="4651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ru-RU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622" y="1748080"/>
                <a:ext cx="46519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659613" y="2415176"/>
                <a:ext cx="4651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ru-RU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3" y="2415176"/>
                <a:ext cx="46519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344452" y="1976856"/>
                <a:ext cx="4651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96009"/>
                          </a:solidFill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16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452" y="1976856"/>
                <a:ext cx="465192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7767974" y="2331684"/>
                <a:ext cx="4651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9600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ru-RU" sz="16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74" y="2331684"/>
                <a:ext cx="465192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259159" y="1206323"/>
                <a:ext cx="4651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96009"/>
                          </a:solidFill>
                          <a:latin typeface="Cambria Math"/>
                        </a:rPr>
                        <m:t>32</m:t>
                      </m:r>
                    </m:oMath>
                  </m:oMathPara>
                </a14:m>
                <a:endParaRPr lang="ru-RU" sz="16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59" y="1206323"/>
                <a:ext cx="465192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43052" y="915566"/>
                <a:ext cx="1723485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2" y="915566"/>
                <a:ext cx="1723485" cy="6580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43566" y="1635646"/>
                <a:ext cx="1701941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66" y="1635646"/>
                <a:ext cx="1701941" cy="6580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43052" y="2352436"/>
                <a:ext cx="1705660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𝐶𝐴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2" y="2352436"/>
                <a:ext cx="1705660" cy="6580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43052" y="3065813"/>
                <a:ext cx="2283510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2" y="3065813"/>
                <a:ext cx="2283510" cy="6580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443052" y="3786594"/>
                <a:ext cx="4154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itchFamily="18" charset="0"/>
                  </a:rPr>
                  <a:t> </a:t>
                </a:r>
                <a:r>
                  <a:rPr lang="ru-RU" dirty="0" smtClean="0">
                    <a:cs typeface="Times New Roman" pitchFamily="18" charset="0"/>
                  </a:rPr>
                  <a:t>(по 3-му признаку)</a:t>
                </a:r>
                <a:r>
                  <a:rPr lang="en-US" dirty="0" smtClean="0"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2" y="3786594"/>
                <a:ext cx="4154471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43103" y="4268068"/>
                <a:ext cx="2787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03" y="4268068"/>
                <a:ext cx="2787110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1969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6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Равные фигуры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963" y="690250"/>
            <a:ext cx="827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Две </a:t>
            </a:r>
            <a:r>
              <a:rPr lang="ru-RU" dirty="0">
                <a:latin typeface="+mj-lt"/>
              </a:rPr>
              <a:t>фигуры называют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равными</a:t>
            </a:r>
            <a:r>
              <a:rPr lang="ru-RU" dirty="0">
                <a:latin typeface="+mj-lt"/>
              </a:rPr>
              <a:t>, если их можно совместить.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1071055"/>
            <a:ext cx="3474196" cy="1849466"/>
            <a:chOff x="2267744" y="1284256"/>
            <a:chExt cx="3474196" cy="1849466"/>
          </a:xfrm>
        </p:grpSpPr>
        <p:sp>
          <p:nvSpPr>
            <p:cNvPr id="47" name="Равнобедренный треугольник 46"/>
            <p:cNvSpPr/>
            <p:nvPr/>
          </p:nvSpPr>
          <p:spPr>
            <a:xfrm>
              <a:off x="2664743" y="1595960"/>
              <a:ext cx="2753863" cy="1378263"/>
            </a:xfrm>
            <a:prstGeom prst="triangle">
              <a:avLst>
                <a:gd name="adj" fmla="val 64245"/>
              </a:avLst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83968" y="1284256"/>
                  <a:ext cx="4024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1284256"/>
                  <a:ext cx="4024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349974" y="2764390"/>
                  <a:ext cx="3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974" y="2764390"/>
                  <a:ext cx="3919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267744" y="2761023"/>
                  <a:ext cx="392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761023"/>
                  <a:ext cx="39209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Группа 4"/>
          <p:cNvGrpSpPr/>
          <p:nvPr/>
        </p:nvGrpSpPr>
        <p:grpSpPr>
          <a:xfrm>
            <a:off x="4940429" y="1071055"/>
            <a:ext cx="3547382" cy="1854209"/>
            <a:chOff x="4940429" y="1071055"/>
            <a:chExt cx="3547382" cy="1854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8017490" y="2555932"/>
                  <a:ext cx="4703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490" y="2555932"/>
                  <a:ext cx="47032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>
                  <a:off x="4940429" y="2547822"/>
                  <a:ext cx="491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429" y="2547822"/>
                  <a:ext cx="49186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6955785" y="1071055"/>
                  <a:ext cx="4881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785" y="1071055"/>
                  <a:ext cx="48814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Равнобедренный треугольник 59"/>
            <p:cNvSpPr/>
            <p:nvPr/>
          </p:nvSpPr>
          <p:spPr>
            <a:xfrm>
              <a:off x="5332994" y="1382759"/>
              <a:ext cx="2753863" cy="1378263"/>
            </a:xfrm>
            <a:prstGeom prst="triangle">
              <a:avLst>
                <a:gd name="adj" fmla="val 64245"/>
              </a:avLst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Овал 60"/>
          <p:cNvSpPr/>
          <p:nvPr/>
        </p:nvSpPr>
        <p:spPr>
          <a:xfrm>
            <a:off x="4572844" y="1347555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2834939" y="2720636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5563334" y="2725022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3726954" y="1951540"/>
            <a:ext cx="96146" cy="12035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977952" y="1999015"/>
            <a:ext cx="184771" cy="102897"/>
            <a:chOff x="2361480" y="3680878"/>
            <a:chExt cx="184771" cy="102897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4234185" y="2683974"/>
            <a:ext cx="67241" cy="155479"/>
            <a:chOff x="1763688" y="4245390"/>
            <a:chExt cx="67241" cy="155479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1763688" y="4245390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1795438" y="4245967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Дуга 69"/>
          <p:cNvSpPr/>
          <p:nvPr/>
        </p:nvSpPr>
        <p:spPr>
          <a:xfrm rot="1372723">
            <a:off x="2833207" y="2554983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391146" y="1139125"/>
            <a:ext cx="450123" cy="421568"/>
            <a:chOff x="1594777" y="2976206"/>
            <a:chExt cx="450123" cy="421568"/>
          </a:xfrm>
        </p:grpSpPr>
        <p:sp>
          <p:nvSpPr>
            <p:cNvPr id="71" name="Дуга 70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rgbClr val="7266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2" name="Дуга 71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rgbClr val="7266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67316" y="2525494"/>
            <a:ext cx="570348" cy="546800"/>
            <a:chOff x="2060820" y="4064880"/>
            <a:chExt cx="570348" cy="546800"/>
          </a:xfrm>
        </p:grpSpPr>
        <p:sp>
          <p:nvSpPr>
            <p:cNvPr id="73" name="Дуга 72"/>
            <p:cNvSpPr/>
            <p:nvPr/>
          </p:nvSpPr>
          <p:spPr>
            <a:xfrm rot="15052028">
              <a:off x="2060821" y="4064879"/>
              <a:ext cx="546800" cy="546801"/>
            </a:xfrm>
            <a:prstGeom prst="arc">
              <a:avLst>
                <a:gd name="adj1" fmla="val 17985274"/>
                <a:gd name="adj2" fmla="val 2130234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4" name="Дуга 73"/>
            <p:cNvSpPr/>
            <p:nvPr/>
          </p:nvSpPr>
          <p:spPr>
            <a:xfrm rot="15052028">
              <a:off x="2118655" y="4095818"/>
              <a:ext cx="501233" cy="501234"/>
            </a:xfrm>
            <a:prstGeom prst="arc">
              <a:avLst>
                <a:gd name="adj1" fmla="val 18125613"/>
                <a:gd name="adj2" fmla="val 20964278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5" name="Дуга 74"/>
            <p:cNvSpPr/>
            <p:nvPr/>
          </p:nvSpPr>
          <p:spPr>
            <a:xfrm rot="15052028">
              <a:off x="2175500" y="4132005"/>
              <a:ext cx="455667" cy="455668"/>
            </a:xfrm>
            <a:prstGeom prst="arc">
              <a:avLst>
                <a:gd name="adj1" fmla="val 18375598"/>
                <a:gd name="adj2" fmla="val 20718429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7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19983 -2.96296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6914E-7 L -0.27326 -2.46914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70" grpId="0" animBg="1"/>
      <p:bldP spid="7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31801" y="238379"/>
            <a:ext cx="82788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Равенство и подобие треугольников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6" y="754972"/>
            <a:ext cx="3199999" cy="179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20" y="1681340"/>
            <a:ext cx="3186668" cy="1792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85" y="2931790"/>
            <a:ext cx="3199998" cy="179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0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31801" y="238379"/>
            <a:ext cx="82788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Равенство и подобие треугольников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6" y="754972"/>
            <a:ext cx="3199999" cy="179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20" y="1681340"/>
            <a:ext cx="3186668" cy="1792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85" y="2931790"/>
            <a:ext cx="3199998" cy="179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52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Равные фигуры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963" y="690250"/>
            <a:ext cx="827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Две </a:t>
            </a:r>
            <a:r>
              <a:rPr lang="ru-RU" dirty="0">
                <a:latin typeface="+mj-lt"/>
              </a:rPr>
              <a:t>фигуры называют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равными</a:t>
            </a:r>
            <a:r>
              <a:rPr lang="ru-RU" dirty="0">
                <a:latin typeface="+mj-lt"/>
              </a:rPr>
              <a:t>, если их можно совместить.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35893" y="1071055"/>
            <a:ext cx="3474196" cy="1849466"/>
            <a:chOff x="2267744" y="1284256"/>
            <a:chExt cx="3474196" cy="1849466"/>
          </a:xfrm>
        </p:grpSpPr>
        <p:sp>
          <p:nvSpPr>
            <p:cNvPr id="47" name="Равнобедренный треугольник 46"/>
            <p:cNvSpPr/>
            <p:nvPr/>
          </p:nvSpPr>
          <p:spPr>
            <a:xfrm>
              <a:off x="2664743" y="1595960"/>
              <a:ext cx="2753863" cy="1378263"/>
            </a:xfrm>
            <a:prstGeom prst="triangle">
              <a:avLst>
                <a:gd name="adj" fmla="val 64245"/>
              </a:avLst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83968" y="1284256"/>
                  <a:ext cx="4024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1284256"/>
                  <a:ext cx="4024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349974" y="2764390"/>
                  <a:ext cx="3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974" y="2764390"/>
                  <a:ext cx="3919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267744" y="2761023"/>
                  <a:ext cx="392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761023"/>
                  <a:ext cx="39209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Группа 4"/>
          <p:cNvGrpSpPr/>
          <p:nvPr/>
        </p:nvGrpSpPr>
        <p:grpSpPr>
          <a:xfrm>
            <a:off x="2436927" y="1071055"/>
            <a:ext cx="3547382" cy="1854209"/>
            <a:chOff x="4940429" y="1071055"/>
            <a:chExt cx="3547382" cy="1854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8017490" y="2555932"/>
                  <a:ext cx="4703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490" y="2555932"/>
                  <a:ext cx="47032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>
                  <a:off x="4940429" y="2547822"/>
                  <a:ext cx="491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429" y="2547822"/>
                  <a:ext cx="49186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6955785" y="1071055"/>
                  <a:ext cx="4881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785" y="1071055"/>
                  <a:ext cx="48814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Равнобедренный треугольник 59"/>
            <p:cNvSpPr/>
            <p:nvPr/>
          </p:nvSpPr>
          <p:spPr>
            <a:xfrm>
              <a:off x="5332994" y="1382759"/>
              <a:ext cx="2753863" cy="1378263"/>
            </a:xfrm>
            <a:prstGeom prst="triangle">
              <a:avLst>
                <a:gd name="adj" fmla="val 64245"/>
              </a:avLst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2106445" y="1951540"/>
            <a:ext cx="96146" cy="12035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3357443" y="1999015"/>
            <a:ext cx="184771" cy="102897"/>
            <a:chOff x="2361480" y="3680878"/>
            <a:chExt cx="184771" cy="102897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2613676" y="2683974"/>
            <a:ext cx="67241" cy="155479"/>
            <a:chOff x="1763688" y="4245390"/>
            <a:chExt cx="67241" cy="155479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1763688" y="4245390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1795438" y="4245967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Дуга 69"/>
          <p:cNvSpPr/>
          <p:nvPr/>
        </p:nvSpPr>
        <p:spPr>
          <a:xfrm rot="1372723">
            <a:off x="1193814" y="2554983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751753" y="1139125"/>
            <a:ext cx="450123" cy="421568"/>
            <a:chOff x="1594777" y="2976206"/>
            <a:chExt cx="450123" cy="421568"/>
          </a:xfrm>
        </p:grpSpPr>
        <p:sp>
          <p:nvSpPr>
            <p:cNvPr id="71" name="Дуга 70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2" name="Дуга 71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27923" y="2525494"/>
            <a:ext cx="570348" cy="546800"/>
            <a:chOff x="2060820" y="4064880"/>
            <a:chExt cx="570348" cy="546800"/>
          </a:xfrm>
        </p:grpSpPr>
        <p:sp>
          <p:nvSpPr>
            <p:cNvPr id="73" name="Дуга 72"/>
            <p:cNvSpPr/>
            <p:nvPr/>
          </p:nvSpPr>
          <p:spPr>
            <a:xfrm rot="15052028">
              <a:off x="2060821" y="4064879"/>
              <a:ext cx="546800" cy="546801"/>
            </a:xfrm>
            <a:prstGeom prst="arc">
              <a:avLst>
                <a:gd name="adj1" fmla="val 17985274"/>
                <a:gd name="adj2" fmla="val 21302344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4" name="Дуга 73"/>
            <p:cNvSpPr/>
            <p:nvPr/>
          </p:nvSpPr>
          <p:spPr>
            <a:xfrm rot="15052028">
              <a:off x="2118655" y="4095818"/>
              <a:ext cx="501233" cy="501234"/>
            </a:xfrm>
            <a:prstGeom prst="arc">
              <a:avLst>
                <a:gd name="adj1" fmla="val 18125613"/>
                <a:gd name="adj2" fmla="val 20964278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5" name="Дуга 74"/>
            <p:cNvSpPr/>
            <p:nvPr/>
          </p:nvSpPr>
          <p:spPr>
            <a:xfrm rot="15052028">
              <a:off x="2175500" y="4132005"/>
              <a:ext cx="455667" cy="455668"/>
            </a:xfrm>
            <a:prstGeom prst="arc">
              <a:avLst>
                <a:gd name="adj1" fmla="val 18375598"/>
                <a:gd name="adj2" fmla="val 20718429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33981" y="3058251"/>
            <a:ext cx="8276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Если </a:t>
            </a:r>
            <a:r>
              <a:rPr lang="ru-RU" dirty="0">
                <a:latin typeface="+mj-lt"/>
              </a:rPr>
              <a:t>два треугольника равны, то стороны и углы одного треугольника соответственно равны сторонам и углам другого треугольника.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0223" y="3922014"/>
            <a:ext cx="8270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равных треугольниках против соответственно равных сторон лежат равные углы, и наоборот: против соответственно равных углов лежат равные стороны.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33748" y="1944005"/>
            <a:ext cx="96146" cy="120350"/>
          </a:xfrm>
          <a:prstGeom prst="line">
            <a:avLst/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7567968" y="1991480"/>
            <a:ext cx="184771" cy="102897"/>
            <a:chOff x="2361480" y="3680878"/>
            <a:chExt cx="184771" cy="102897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6807423" y="2676439"/>
            <a:ext cx="67241" cy="155479"/>
            <a:chOff x="1763688" y="4245390"/>
            <a:chExt cx="67241" cy="155479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1763688" y="4245390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1795438" y="4245967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Дуга 49"/>
          <p:cNvSpPr/>
          <p:nvPr/>
        </p:nvSpPr>
        <p:spPr>
          <a:xfrm rot="1372723">
            <a:off x="5430808" y="2547448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6988747" y="1131590"/>
            <a:ext cx="450123" cy="421568"/>
            <a:chOff x="1594777" y="2976206"/>
            <a:chExt cx="450123" cy="421568"/>
          </a:xfrm>
        </p:grpSpPr>
        <p:sp>
          <p:nvSpPr>
            <p:cNvPr id="53" name="Дуга 52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54" name="Дуга 53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864917" y="2517959"/>
            <a:ext cx="570348" cy="546800"/>
            <a:chOff x="2060820" y="4064880"/>
            <a:chExt cx="570348" cy="546800"/>
          </a:xfrm>
        </p:grpSpPr>
        <p:sp>
          <p:nvSpPr>
            <p:cNvPr id="76" name="Дуга 75"/>
            <p:cNvSpPr/>
            <p:nvPr/>
          </p:nvSpPr>
          <p:spPr>
            <a:xfrm rot="15052028">
              <a:off x="2060821" y="4064879"/>
              <a:ext cx="546800" cy="546801"/>
            </a:xfrm>
            <a:prstGeom prst="arc">
              <a:avLst>
                <a:gd name="adj1" fmla="val 17985274"/>
                <a:gd name="adj2" fmla="val 21302344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7" name="Дуга 76"/>
            <p:cNvSpPr/>
            <p:nvPr/>
          </p:nvSpPr>
          <p:spPr>
            <a:xfrm rot="15052028">
              <a:off x="2118655" y="4095818"/>
              <a:ext cx="501233" cy="501234"/>
            </a:xfrm>
            <a:prstGeom prst="arc">
              <a:avLst>
                <a:gd name="adj1" fmla="val 18125613"/>
                <a:gd name="adj2" fmla="val 20964278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8" name="Дуга 77"/>
            <p:cNvSpPr/>
            <p:nvPr/>
          </p:nvSpPr>
          <p:spPr>
            <a:xfrm rot="15052028">
              <a:off x="2175500" y="4132005"/>
              <a:ext cx="455667" cy="455668"/>
            </a:xfrm>
            <a:prstGeom prst="arc">
              <a:avLst>
                <a:gd name="adj1" fmla="val 18375598"/>
                <a:gd name="adj2" fmla="val 20718429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64059" y="1657642"/>
                <a:ext cx="21076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059" y="1657642"/>
                <a:ext cx="210762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312" r="-86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6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2.96296E-6 L -0.1800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7 L 0.28368 -2.46914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4" grpId="0"/>
      <p:bldP spid="16" grpId="0"/>
      <p:bldP spid="5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440190" y="699542"/>
            <a:ext cx="8270421" cy="12237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равенства треугольников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89" y="644312"/>
            <a:ext cx="8270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Первый </a:t>
            </a:r>
            <a:r>
              <a:rPr lang="ru-RU" b="1" dirty="0">
                <a:latin typeface="+mj-lt"/>
              </a:rPr>
              <a:t>признак равенства </a:t>
            </a:r>
            <a:r>
              <a:rPr lang="ru-RU" b="1" dirty="0" smtClean="0">
                <a:latin typeface="+mj-lt"/>
              </a:rPr>
              <a:t>треугольников</a:t>
            </a:r>
            <a:endParaRPr lang="ru-RU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189" y="1016752"/>
            <a:ext cx="827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Если две стороны и угол между ними одного треугольника соответственно равны двум сторонам и углу между ними другого треугольника, то такие треугольники равны.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979" y="1923304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Доказательство</a:t>
            </a:r>
            <a:endParaRPr lang="ru-R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33988" y="2250248"/>
                <a:ext cx="82766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у которых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8" y="2250248"/>
                <a:ext cx="82766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89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Группа 53"/>
          <p:cNvGrpSpPr/>
          <p:nvPr/>
        </p:nvGrpSpPr>
        <p:grpSpPr>
          <a:xfrm>
            <a:off x="6569068" y="2543223"/>
            <a:ext cx="2156761" cy="1176716"/>
            <a:chOff x="2303391" y="1316211"/>
            <a:chExt cx="2156761" cy="1176716"/>
          </a:xfrm>
        </p:grpSpPr>
        <p:sp>
          <p:nvSpPr>
            <p:cNvPr id="55" name="Равнобедренный треугольник 54"/>
            <p:cNvSpPr/>
            <p:nvPr/>
          </p:nvSpPr>
          <p:spPr>
            <a:xfrm>
              <a:off x="2664744" y="1595960"/>
              <a:ext cx="1476000" cy="720000"/>
            </a:xfrm>
            <a:prstGeom prst="triangle">
              <a:avLst>
                <a:gd name="adj" fmla="val 64245"/>
              </a:avLst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542289" y="1316211"/>
                  <a:ext cx="4024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289" y="1316211"/>
                  <a:ext cx="4024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068186" y="2123595"/>
                  <a:ext cx="3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186" y="2123595"/>
                  <a:ext cx="3919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303391" y="2123595"/>
                  <a:ext cx="392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391" y="2123595"/>
                  <a:ext cx="39209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Группа 58"/>
          <p:cNvGrpSpPr/>
          <p:nvPr/>
        </p:nvGrpSpPr>
        <p:grpSpPr>
          <a:xfrm>
            <a:off x="6567755" y="3557541"/>
            <a:ext cx="2238560" cy="1174449"/>
            <a:chOff x="4969894" y="1101343"/>
            <a:chExt cx="2238560" cy="1174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Прямоугольник 59"/>
                <p:cNvSpPr/>
                <p:nvPr/>
              </p:nvSpPr>
              <p:spPr>
                <a:xfrm>
                  <a:off x="6738133" y="1906319"/>
                  <a:ext cx="4703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Прямоугольник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8133" y="1906319"/>
                  <a:ext cx="47032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Прямоугольник 60"/>
                <p:cNvSpPr/>
                <p:nvPr/>
              </p:nvSpPr>
              <p:spPr>
                <a:xfrm>
                  <a:off x="4969894" y="1906460"/>
                  <a:ext cx="491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Прямоугольник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894" y="1906460"/>
                  <a:ext cx="49186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Прямоугольник 61"/>
                <p:cNvSpPr/>
                <p:nvPr/>
              </p:nvSpPr>
              <p:spPr>
                <a:xfrm>
                  <a:off x="6215907" y="1101343"/>
                  <a:ext cx="4881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Прямоугольник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907" y="1101343"/>
                  <a:ext cx="48814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Равнобедренный треугольник 62"/>
            <p:cNvSpPr/>
            <p:nvPr/>
          </p:nvSpPr>
          <p:spPr>
            <a:xfrm>
              <a:off x="5332994" y="1382759"/>
              <a:ext cx="1476000" cy="720000"/>
            </a:xfrm>
            <a:prstGeom prst="triangle">
              <a:avLst>
                <a:gd name="adj" fmla="val 64245"/>
              </a:avLst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7405102" y="3081503"/>
            <a:ext cx="96146" cy="12035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7394512" y="4104988"/>
            <a:ext cx="96146" cy="120350"/>
          </a:xfrm>
          <a:prstGeom prst="line">
            <a:avLst/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5"/>
          <p:cNvGrpSpPr/>
          <p:nvPr/>
        </p:nvGrpSpPr>
        <p:grpSpPr>
          <a:xfrm>
            <a:off x="7636363" y="3478004"/>
            <a:ext cx="35491" cy="155249"/>
            <a:chOff x="1795438" y="4245620"/>
            <a:chExt cx="35491" cy="155249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1795438" y="4245967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7650675" y="4479184"/>
            <a:ext cx="35491" cy="155249"/>
            <a:chOff x="1795438" y="4245620"/>
            <a:chExt cx="35491" cy="155249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1795438" y="4245967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Дуга 73"/>
          <p:cNvSpPr/>
          <p:nvPr/>
        </p:nvSpPr>
        <p:spPr>
          <a:xfrm rot="1372723">
            <a:off x="6919821" y="3346541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1372723">
            <a:off x="6904704" y="4374367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35001" y="2963446"/>
                <a:ext cx="551653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Т.к.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то</a:t>
                </a:r>
                <a:r>
                  <a:rPr lang="ru-RU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 smtClean="0">
                    <a:latin typeface="+mj-lt"/>
                  </a:rPr>
                  <a:t> совместится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а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>
                    <a:latin typeface="+mj-lt"/>
                  </a:rPr>
                  <a:t>совместятся с лучами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1" y="2963446"/>
                <a:ext cx="5516538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884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437481" y="3573066"/>
                <a:ext cx="64764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+mj-lt"/>
                  </a:rPr>
                  <a:t>Т.к.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а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dirty="0" smtClean="0">
                    <a:latin typeface="+mj-lt"/>
                  </a:rPr>
                  <a:t> совместится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а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dirty="0" smtClean="0">
                    <a:latin typeface="+mj-lt"/>
                  </a:rPr>
                  <a:t> –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3573066"/>
                <a:ext cx="6476414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847" t="-4717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Прямоугольник 79"/>
              <p:cNvSpPr/>
              <p:nvPr/>
            </p:nvSpPr>
            <p:spPr>
              <a:xfrm>
                <a:off x="437298" y="4193475"/>
                <a:ext cx="56737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совместится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>
                    <a:latin typeface="+mj-lt"/>
                  </a:rPr>
                  <a:t> –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98" y="4193475"/>
                <a:ext cx="567373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3644285" y="4193475"/>
                <a:ext cx="3292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i="1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совместится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+mj-lt"/>
                  </a:rPr>
                  <a:t>.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285" y="4193475"/>
                <a:ext cx="3292633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Прямоугольник 81"/>
              <p:cNvSpPr/>
              <p:nvPr/>
            </p:nvSpPr>
            <p:spPr>
              <a:xfrm>
                <a:off x="433988" y="4514410"/>
                <a:ext cx="26182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m:rPr>
                        <m:nor/>
                      </m:rP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  </a:t>
                </a:r>
                <a:endParaRPr lang="ru-RU" dirty="0"/>
              </a:p>
            </p:txBody>
          </p:sp>
        </mc:Choice>
        <mc:Fallback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8" y="4514410"/>
                <a:ext cx="261820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435001" y="2635369"/>
                <a:ext cx="39211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1" y="2635369"/>
                <a:ext cx="3921100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24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1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154 L -4.72222E-6 0.196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3" grpId="0"/>
      <p:bldP spid="3" grpId="0"/>
      <p:bldP spid="4" grpId="0"/>
      <p:bldP spid="6" grpId="0"/>
      <p:bldP spid="52" grpId="0"/>
      <p:bldP spid="74" grpId="0" animBg="1"/>
      <p:bldP spid="74" grpId="1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лилиния 22"/>
          <p:cNvSpPr/>
          <p:nvPr/>
        </p:nvSpPr>
        <p:spPr>
          <a:xfrm rot="9763423" flipH="1" flipV="1">
            <a:off x="6251883" y="1560942"/>
            <a:ext cx="1444111" cy="1992659"/>
          </a:xfrm>
          <a:custGeom>
            <a:avLst/>
            <a:gdLst>
              <a:gd name="connsiteX0" fmla="*/ 0 w 1752600"/>
              <a:gd name="connsiteY0" fmla="*/ 1995487 h 2005012"/>
              <a:gd name="connsiteX1" fmla="*/ 871538 w 1752600"/>
              <a:gd name="connsiteY1" fmla="*/ 0 h 2005012"/>
              <a:gd name="connsiteX2" fmla="*/ 1752600 w 1752600"/>
              <a:gd name="connsiteY2" fmla="*/ 2005012 h 2005012"/>
              <a:gd name="connsiteX3" fmla="*/ 0 w 1752600"/>
              <a:gd name="connsiteY3" fmla="*/ 1995487 h 2005012"/>
              <a:gd name="connsiteX0" fmla="*/ 0 w 1390650"/>
              <a:gd name="connsiteY0" fmla="*/ 1995487 h 1995487"/>
              <a:gd name="connsiteX1" fmla="*/ 871538 w 1390650"/>
              <a:gd name="connsiteY1" fmla="*/ 0 h 1995487"/>
              <a:gd name="connsiteX2" fmla="*/ 1390650 w 1390650"/>
              <a:gd name="connsiteY2" fmla="*/ 1252537 h 1995487"/>
              <a:gd name="connsiteX3" fmla="*/ 0 w 1390650"/>
              <a:gd name="connsiteY3" fmla="*/ 1995487 h 1995487"/>
              <a:gd name="connsiteX0" fmla="*/ 0 w 1428750"/>
              <a:gd name="connsiteY0" fmla="*/ 1995487 h 1995487"/>
              <a:gd name="connsiteX1" fmla="*/ 871538 w 1428750"/>
              <a:gd name="connsiteY1" fmla="*/ 0 h 1995487"/>
              <a:gd name="connsiteX2" fmla="*/ 1428750 w 1428750"/>
              <a:gd name="connsiteY2" fmla="*/ 1271587 h 1995487"/>
              <a:gd name="connsiteX3" fmla="*/ 0 w 1428750"/>
              <a:gd name="connsiteY3" fmla="*/ 1995487 h 1995487"/>
              <a:gd name="connsiteX0" fmla="*/ 0 w 1425921"/>
              <a:gd name="connsiteY0" fmla="*/ 1995487 h 1995487"/>
              <a:gd name="connsiteX1" fmla="*/ 871538 w 1425921"/>
              <a:gd name="connsiteY1" fmla="*/ 0 h 1995487"/>
              <a:gd name="connsiteX2" fmla="*/ 1425921 w 1425921"/>
              <a:gd name="connsiteY2" fmla="*/ 1280683 h 1995487"/>
              <a:gd name="connsiteX3" fmla="*/ 0 w 1425921"/>
              <a:gd name="connsiteY3" fmla="*/ 1995487 h 1995487"/>
              <a:gd name="connsiteX0" fmla="*/ 0 w 1444111"/>
              <a:gd name="connsiteY0" fmla="*/ 1989830 h 1989830"/>
              <a:gd name="connsiteX1" fmla="*/ 889728 w 1444111"/>
              <a:gd name="connsiteY1" fmla="*/ 0 h 1989830"/>
              <a:gd name="connsiteX2" fmla="*/ 1444111 w 1444111"/>
              <a:gd name="connsiteY2" fmla="*/ 1280683 h 1989830"/>
              <a:gd name="connsiteX3" fmla="*/ 0 w 1444111"/>
              <a:gd name="connsiteY3" fmla="*/ 1989830 h 1989830"/>
              <a:gd name="connsiteX0" fmla="*/ 0 w 1444111"/>
              <a:gd name="connsiteY0" fmla="*/ 1992659 h 1992659"/>
              <a:gd name="connsiteX1" fmla="*/ 880633 w 1444111"/>
              <a:gd name="connsiteY1" fmla="*/ 0 h 1992659"/>
              <a:gd name="connsiteX2" fmla="*/ 1444111 w 1444111"/>
              <a:gd name="connsiteY2" fmla="*/ 1283512 h 1992659"/>
              <a:gd name="connsiteX3" fmla="*/ 0 w 1444111"/>
              <a:gd name="connsiteY3" fmla="*/ 1992659 h 199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111" h="1992659">
                <a:moveTo>
                  <a:pt x="0" y="1992659"/>
                </a:moveTo>
                <a:lnTo>
                  <a:pt x="880633" y="0"/>
                </a:lnTo>
                <a:lnTo>
                  <a:pt x="1444111" y="1283512"/>
                </a:lnTo>
                <a:lnTo>
                  <a:pt x="0" y="1992659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 rot="20842058" flipH="1">
            <a:off x="6575175" y="1461875"/>
            <a:ext cx="1500700" cy="1939476"/>
          </a:xfrm>
          <a:custGeom>
            <a:avLst/>
            <a:gdLst>
              <a:gd name="connsiteX0" fmla="*/ 0 w 1752600"/>
              <a:gd name="connsiteY0" fmla="*/ 1995487 h 2005012"/>
              <a:gd name="connsiteX1" fmla="*/ 871538 w 1752600"/>
              <a:gd name="connsiteY1" fmla="*/ 0 h 2005012"/>
              <a:gd name="connsiteX2" fmla="*/ 1752600 w 1752600"/>
              <a:gd name="connsiteY2" fmla="*/ 2005012 h 2005012"/>
              <a:gd name="connsiteX3" fmla="*/ 0 w 1752600"/>
              <a:gd name="connsiteY3" fmla="*/ 1995487 h 2005012"/>
              <a:gd name="connsiteX0" fmla="*/ 0 w 1390650"/>
              <a:gd name="connsiteY0" fmla="*/ 1995487 h 1995487"/>
              <a:gd name="connsiteX1" fmla="*/ 871538 w 1390650"/>
              <a:gd name="connsiteY1" fmla="*/ 0 h 1995487"/>
              <a:gd name="connsiteX2" fmla="*/ 1390650 w 1390650"/>
              <a:gd name="connsiteY2" fmla="*/ 1252537 h 1995487"/>
              <a:gd name="connsiteX3" fmla="*/ 0 w 1390650"/>
              <a:gd name="connsiteY3" fmla="*/ 1995487 h 1995487"/>
              <a:gd name="connsiteX0" fmla="*/ 0 w 1428750"/>
              <a:gd name="connsiteY0" fmla="*/ 1995487 h 1995487"/>
              <a:gd name="connsiteX1" fmla="*/ 871538 w 1428750"/>
              <a:gd name="connsiteY1" fmla="*/ 0 h 1995487"/>
              <a:gd name="connsiteX2" fmla="*/ 1428750 w 1428750"/>
              <a:gd name="connsiteY2" fmla="*/ 1271587 h 1995487"/>
              <a:gd name="connsiteX3" fmla="*/ 0 w 1428750"/>
              <a:gd name="connsiteY3" fmla="*/ 1995487 h 1995487"/>
              <a:gd name="connsiteX0" fmla="*/ 0 w 1428750"/>
              <a:gd name="connsiteY0" fmla="*/ 2045242 h 2045242"/>
              <a:gd name="connsiteX1" fmla="*/ 962880 w 1428750"/>
              <a:gd name="connsiteY1" fmla="*/ 0 h 2045242"/>
              <a:gd name="connsiteX2" fmla="*/ 1428750 w 1428750"/>
              <a:gd name="connsiteY2" fmla="*/ 1321342 h 2045242"/>
              <a:gd name="connsiteX3" fmla="*/ 0 w 1428750"/>
              <a:gd name="connsiteY3" fmla="*/ 2045242 h 2045242"/>
              <a:gd name="connsiteX0" fmla="*/ 0 w 1428190"/>
              <a:gd name="connsiteY0" fmla="*/ 2045242 h 2045242"/>
              <a:gd name="connsiteX1" fmla="*/ 962880 w 1428190"/>
              <a:gd name="connsiteY1" fmla="*/ 0 h 2045242"/>
              <a:gd name="connsiteX2" fmla="*/ 1428190 w 1428190"/>
              <a:gd name="connsiteY2" fmla="*/ 1297065 h 2045242"/>
              <a:gd name="connsiteX3" fmla="*/ 0 w 1428190"/>
              <a:gd name="connsiteY3" fmla="*/ 2045242 h 2045242"/>
              <a:gd name="connsiteX0" fmla="*/ 0 w 1500700"/>
              <a:gd name="connsiteY0" fmla="*/ 1939476 h 1939476"/>
              <a:gd name="connsiteX1" fmla="*/ 1035390 w 1500700"/>
              <a:gd name="connsiteY1" fmla="*/ 0 h 1939476"/>
              <a:gd name="connsiteX2" fmla="*/ 1500700 w 1500700"/>
              <a:gd name="connsiteY2" fmla="*/ 1297065 h 1939476"/>
              <a:gd name="connsiteX3" fmla="*/ 0 w 1500700"/>
              <a:gd name="connsiteY3" fmla="*/ 1939476 h 193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700" h="1939476">
                <a:moveTo>
                  <a:pt x="0" y="1939476"/>
                </a:moveTo>
                <a:lnTo>
                  <a:pt x="1035390" y="0"/>
                </a:lnTo>
                <a:lnTo>
                  <a:pt x="1500700" y="1297065"/>
                </a:lnTo>
                <a:lnTo>
                  <a:pt x="0" y="1939476"/>
                </a:lnTo>
                <a:close/>
              </a:path>
            </a:pathLst>
          </a:custGeom>
          <a:solidFill>
            <a:srgbClr val="F9B8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35"/>
            <a:ext cx="9144000" cy="76345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31800" y="267494"/>
                <a:ext cx="8460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40995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𝐶𝑁</m:t>
                    </m:r>
                  </m:oMath>
                </a14:m>
                <a:r>
                  <a:rPr lang="ru-RU" dirty="0"/>
                  <a:t>. </a:t>
                </a:r>
                <a:r>
                  <a:rPr lang="ru-RU" dirty="0" smtClean="0"/>
                  <a:t>Доказать</a:t>
                </a:r>
                <a:r>
                  <a:rPr lang="ru-RU" dirty="0"/>
                  <a:t>, что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𝐶𝑀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67494"/>
                <a:ext cx="846068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6218503" y="1174214"/>
            <a:ext cx="2362671" cy="2817921"/>
            <a:chOff x="6333010" y="724058"/>
            <a:chExt cx="2362671" cy="2817921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 rot="20577839">
              <a:off x="6353987" y="1037109"/>
              <a:ext cx="1768450" cy="2026336"/>
            </a:xfrm>
            <a:prstGeom prst="triangle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Прямоугольник 29"/>
                <p:cNvSpPr/>
                <p:nvPr/>
              </p:nvSpPr>
              <p:spPr>
                <a:xfrm>
                  <a:off x="6333010" y="3172647"/>
                  <a:ext cx="3920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0" name="Прямоугольник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3010" y="3172647"/>
                  <a:ext cx="3920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Прямоугольник 30"/>
                <p:cNvSpPr/>
                <p:nvPr/>
              </p:nvSpPr>
              <p:spPr>
                <a:xfrm>
                  <a:off x="8303714" y="2573610"/>
                  <a:ext cx="3919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" name="Прямоугольник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714" y="2573610"/>
                  <a:ext cx="39196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 31"/>
                <p:cNvSpPr/>
                <p:nvPr/>
              </p:nvSpPr>
              <p:spPr>
                <a:xfrm>
                  <a:off x="6725104" y="724058"/>
                  <a:ext cx="4024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2" name="Прямоугольник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104" y="724058"/>
                  <a:ext cx="40248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7914433" y="2840276"/>
            <a:ext cx="146407" cy="8373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3900000" flipV="1">
            <a:off x="6556363" y="3216045"/>
            <a:ext cx="154823" cy="9538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6272398" y="2680825"/>
                <a:ext cx="446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398" y="2680825"/>
                <a:ext cx="44678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7702782" y="2309863"/>
                <a:ext cx="417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82" y="2309863"/>
                <a:ext cx="41793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>
            <a:endCxn id="29" idx="4"/>
          </p:cNvCxnSpPr>
          <p:nvPr/>
        </p:nvCxnSpPr>
        <p:spPr>
          <a:xfrm>
            <a:off x="6657975" y="2924175"/>
            <a:ext cx="1607987" cy="28591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574427" y="2619375"/>
            <a:ext cx="1178923" cy="110641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39383" y="875680"/>
            <a:ext cx="202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Доказательство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8547" y="1239650"/>
                <a:ext cx="4085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Т.к.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𝐶𝑁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ru-RU" dirty="0" smtClean="0"/>
                  <a:t> то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1239650"/>
                <a:ext cx="408515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43" t="-8197" r="-74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6182" y="1614447"/>
                <a:ext cx="3348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Рассмотрим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𝐴𝐵𝑁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𝐶𝐵𝑀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2" y="1614447"/>
                <a:ext cx="334841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39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37024" y="1986372"/>
                <a:ext cx="12241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4" y="1986372"/>
                <a:ext cx="1224136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38547" y="2748875"/>
                <a:ext cx="2144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– </a:t>
                </a:r>
                <a:r>
                  <a:rPr lang="ru-RU" dirty="0" smtClean="0"/>
                  <a:t>общий угол.</a:t>
                </a:r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2748875"/>
                <a:ext cx="2144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38547" y="3147814"/>
                <a:ext cx="66851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𝐴𝐵𝑁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𝐶𝐵𝑀</m:t>
                    </m:r>
                  </m:oMath>
                </a14:m>
                <a:r>
                  <a:rPr lang="ru-RU" dirty="0" smtClean="0"/>
                  <a:t> </a:t>
                </a:r>
                <a:endParaRPr lang="en-US" dirty="0" smtClean="0"/>
              </a:p>
              <a:p>
                <a:r>
                  <a:rPr lang="ru-RU" dirty="0" smtClean="0"/>
                  <a:t>(по 1-му признаку равенства треугольников).</a:t>
                </a:r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3147814"/>
                <a:ext cx="6685158" cy="646331"/>
              </a:xfrm>
              <a:prstGeom prst="rect">
                <a:avLst/>
              </a:prstGeom>
              <a:blipFill rotWithShape="0">
                <a:blip r:embed="rId14"/>
                <a:stretch>
                  <a:fillRect l="-82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38547" y="2371601"/>
                <a:ext cx="12827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ru-RU" dirty="0" smtClean="0"/>
                  <a:t>, </a:t>
                </a:r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2371601"/>
                <a:ext cx="1282787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8197" r="-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38547" y="3858602"/>
                <a:ext cx="3096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Следовательно,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𝐶𝑀</m:t>
                    </m:r>
                  </m:oMath>
                </a14:m>
                <a:r>
                  <a:rPr lang="ru-RU" i="1" dirty="0" smtClean="0"/>
                  <a:t>.</a:t>
                </a:r>
                <a:endParaRPr lang="ru-RU" i="1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3858602"/>
                <a:ext cx="3096745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772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Группа 57"/>
          <p:cNvGrpSpPr/>
          <p:nvPr/>
        </p:nvGrpSpPr>
        <p:grpSpPr>
          <a:xfrm flipH="1">
            <a:off x="6657975" y="2205530"/>
            <a:ext cx="184771" cy="102897"/>
            <a:chOff x="2361480" y="3680878"/>
            <a:chExt cx="184771" cy="102897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 rot="-1920000" flipH="1" flipV="1">
            <a:off x="7277197" y="2100593"/>
            <a:ext cx="184771" cy="102897"/>
            <a:chOff x="2361480" y="3680878"/>
            <a:chExt cx="184771" cy="102897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Дуга 64"/>
          <p:cNvSpPr/>
          <p:nvPr/>
        </p:nvSpPr>
        <p:spPr>
          <a:xfrm rot="7312385">
            <a:off x="6670609" y="1460274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8547" y="4290650"/>
            <a:ext cx="341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и требовалось доказать.</a:t>
            </a:r>
          </a:p>
        </p:txBody>
      </p:sp>
      <p:sp>
        <p:nvSpPr>
          <p:cNvPr id="38" name="Овал 37"/>
          <p:cNvSpPr/>
          <p:nvPr/>
        </p:nvSpPr>
        <p:spPr>
          <a:xfrm>
            <a:off x="6629647" y="2894404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7721295" y="2575772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6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4" grpId="0" animBg="1"/>
      <p:bldP spid="17" grpId="0" animBg="1"/>
      <p:bldP spid="21" grpId="0"/>
      <p:bldP spid="39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5" grpId="0" animBg="1"/>
      <p:bldP spid="24" grpId="0"/>
      <p:bldP spid="38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440190" y="699542"/>
            <a:ext cx="8270421" cy="12237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равенства треугольников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0189" y="652701"/>
            <a:ext cx="8270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Второй </a:t>
            </a:r>
            <a:r>
              <a:rPr lang="ru-RU" b="1" dirty="0">
                <a:latin typeface="+mj-lt"/>
              </a:rPr>
              <a:t>признак равенства </a:t>
            </a:r>
            <a:r>
              <a:rPr lang="ru-RU" b="1" dirty="0" smtClean="0">
                <a:latin typeface="+mj-lt"/>
              </a:rPr>
              <a:t>треугольников</a:t>
            </a:r>
            <a:endParaRPr lang="ru-RU" b="1" dirty="0"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0189" y="1025141"/>
            <a:ext cx="827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Если сторона и два прилежащих к ней угла одного треугольника соответственно равны стороне и двум прилежащим к ней углам другого треугольника, то такие треугольники равны.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7979" y="1923304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Доказательство</a:t>
            </a:r>
            <a:endParaRPr lang="ru-R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433988" y="2250248"/>
                <a:ext cx="82766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у которых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8" y="2250248"/>
                <a:ext cx="82766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89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Группа 76"/>
          <p:cNvGrpSpPr/>
          <p:nvPr/>
        </p:nvGrpSpPr>
        <p:grpSpPr>
          <a:xfrm>
            <a:off x="6569068" y="2543223"/>
            <a:ext cx="2156761" cy="1176716"/>
            <a:chOff x="2303391" y="1316211"/>
            <a:chExt cx="2156761" cy="1176716"/>
          </a:xfrm>
        </p:grpSpPr>
        <p:sp>
          <p:nvSpPr>
            <p:cNvPr id="78" name="Равнобедренный треугольник 77"/>
            <p:cNvSpPr/>
            <p:nvPr/>
          </p:nvSpPr>
          <p:spPr>
            <a:xfrm>
              <a:off x="2664744" y="1595960"/>
              <a:ext cx="1476000" cy="720000"/>
            </a:xfrm>
            <a:prstGeom prst="triangle">
              <a:avLst>
                <a:gd name="adj" fmla="val 64245"/>
              </a:avLst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542289" y="1316211"/>
                  <a:ext cx="4024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289" y="1316211"/>
                  <a:ext cx="4024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068186" y="2123595"/>
                  <a:ext cx="3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186" y="2123595"/>
                  <a:ext cx="3919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303391" y="2123595"/>
                  <a:ext cx="392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391" y="2123595"/>
                  <a:ext cx="39209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Группа 81"/>
          <p:cNvGrpSpPr/>
          <p:nvPr/>
        </p:nvGrpSpPr>
        <p:grpSpPr>
          <a:xfrm>
            <a:off x="6567755" y="3557541"/>
            <a:ext cx="2238560" cy="1174449"/>
            <a:chOff x="4969894" y="1101343"/>
            <a:chExt cx="2238560" cy="1174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Прямоугольник 82"/>
                <p:cNvSpPr/>
                <p:nvPr/>
              </p:nvSpPr>
              <p:spPr>
                <a:xfrm>
                  <a:off x="6738133" y="1906319"/>
                  <a:ext cx="4703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Прямоугольник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8133" y="1906319"/>
                  <a:ext cx="47032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Прямоугольник 83"/>
                <p:cNvSpPr/>
                <p:nvPr/>
              </p:nvSpPr>
              <p:spPr>
                <a:xfrm>
                  <a:off x="4969894" y="1906460"/>
                  <a:ext cx="491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Прямоугольник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894" y="1906460"/>
                  <a:ext cx="49186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Прямоугольник 84"/>
                <p:cNvSpPr/>
                <p:nvPr/>
              </p:nvSpPr>
              <p:spPr>
                <a:xfrm>
                  <a:off x="6215907" y="1101343"/>
                  <a:ext cx="4881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Прямоугольник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907" y="1101343"/>
                  <a:ext cx="48814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Равнобедренный треугольник 85"/>
            <p:cNvSpPr/>
            <p:nvPr/>
          </p:nvSpPr>
          <p:spPr>
            <a:xfrm>
              <a:off x="5332994" y="1382759"/>
              <a:ext cx="1476000" cy="720000"/>
            </a:xfrm>
            <a:prstGeom prst="triangle">
              <a:avLst>
                <a:gd name="adj" fmla="val 64245"/>
              </a:avLst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7405102" y="3081503"/>
            <a:ext cx="96146" cy="12035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7394512" y="4104988"/>
            <a:ext cx="96146" cy="120350"/>
          </a:xfrm>
          <a:prstGeom prst="line">
            <a:avLst/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Дуга 88"/>
          <p:cNvSpPr/>
          <p:nvPr/>
        </p:nvSpPr>
        <p:spPr>
          <a:xfrm rot="1372723">
            <a:off x="6919821" y="3346541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уга 89"/>
          <p:cNvSpPr/>
          <p:nvPr/>
        </p:nvSpPr>
        <p:spPr>
          <a:xfrm rot="1372723">
            <a:off x="6904704" y="4374367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7668421" y="2579754"/>
            <a:ext cx="450123" cy="421568"/>
            <a:chOff x="1594777" y="2976206"/>
            <a:chExt cx="450123" cy="421568"/>
          </a:xfrm>
        </p:grpSpPr>
        <p:sp>
          <p:nvSpPr>
            <p:cNvPr id="92" name="Дуга 91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93" name="Дуга 92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7666925" y="3595931"/>
            <a:ext cx="450123" cy="421568"/>
            <a:chOff x="1594777" y="2976206"/>
            <a:chExt cx="450123" cy="421568"/>
          </a:xfrm>
        </p:grpSpPr>
        <p:sp>
          <p:nvSpPr>
            <p:cNvPr id="95" name="Дуга 94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96" name="Дуга 95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35000" y="2635369"/>
                <a:ext cx="69872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0" y="2635369"/>
                <a:ext cx="698725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9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437481" y="3028965"/>
                <a:ext cx="59941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Т.к.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 smtClean="0">
                    <a:latin typeface="+mj-lt"/>
                  </a:rPr>
                  <a:t> совместится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 smtClean="0">
                    <a:latin typeface="+mj-lt"/>
                  </a:rPr>
                  <a:t> –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3028965"/>
                <a:ext cx="5994170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916" t="-5660" r="-916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437298" y="3668648"/>
                <a:ext cx="56737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Поэтому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совместится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98" y="3668648"/>
                <a:ext cx="567373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968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37481" y="3996873"/>
                <a:ext cx="6476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Значит, совместятся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ru-RU" dirty="0" smtClean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dirty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3996873"/>
                <a:ext cx="647641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847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Прямоугольник 101"/>
              <p:cNvSpPr/>
              <p:nvPr/>
            </p:nvSpPr>
            <p:spPr>
              <a:xfrm>
                <a:off x="433988" y="4363561"/>
                <a:ext cx="26182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m:rPr>
                        <m:nor/>
                      </m:rP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  </a:t>
                </a:r>
                <a:endParaRPr lang="ru-RU" dirty="0"/>
              </a:p>
            </p:txBody>
          </p:sp>
        </mc:Choice>
        <mc:Fallback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8" y="4363561"/>
                <a:ext cx="261820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4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9753E-6 L -4.72222E-6 0.197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00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3" grpId="0"/>
      <p:bldP spid="48" grpId="0"/>
      <p:bldP spid="49" grpId="0"/>
      <p:bldP spid="50" grpId="0"/>
      <p:bldP spid="65" grpId="0"/>
      <p:bldP spid="89" grpId="0" animBg="1"/>
      <p:bldP spid="89" grpId="1" animBg="1"/>
      <p:bldP spid="90" grpId="0" animBg="1"/>
      <p:bldP spid="97" grpId="0"/>
      <p:bldP spid="98" grpId="0"/>
      <p:bldP spid="99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олилиния 69"/>
          <p:cNvSpPr/>
          <p:nvPr/>
        </p:nvSpPr>
        <p:spPr>
          <a:xfrm flipH="1">
            <a:off x="5863620" y="2484091"/>
            <a:ext cx="2578100" cy="760412"/>
          </a:xfrm>
          <a:custGeom>
            <a:avLst/>
            <a:gdLst>
              <a:gd name="connsiteX0" fmla="*/ 0 w 1752600"/>
              <a:gd name="connsiteY0" fmla="*/ 1995487 h 2005012"/>
              <a:gd name="connsiteX1" fmla="*/ 871538 w 1752600"/>
              <a:gd name="connsiteY1" fmla="*/ 0 h 2005012"/>
              <a:gd name="connsiteX2" fmla="*/ 1752600 w 1752600"/>
              <a:gd name="connsiteY2" fmla="*/ 2005012 h 2005012"/>
              <a:gd name="connsiteX3" fmla="*/ 0 w 1752600"/>
              <a:gd name="connsiteY3" fmla="*/ 1995487 h 2005012"/>
              <a:gd name="connsiteX0" fmla="*/ 0 w 1390650"/>
              <a:gd name="connsiteY0" fmla="*/ 1995487 h 1995487"/>
              <a:gd name="connsiteX1" fmla="*/ 871538 w 1390650"/>
              <a:gd name="connsiteY1" fmla="*/ 0 h 1995487"/>
              <a:gd name="connsiteX2" fmla="*/ 1390650 w 1390650"/>
              <a:gd name="connsiteY2" fmla="*/ 1252537 h 1995487"/>
              <a:gd name="connsiteX3" fmla="*/ 0 w 1390650"/>
              <a:gd name="connsiteY3" fmla="*/ 1995487 h 1995487"/>
              <a:gd name="connsiteX0" fmla="*/ 0 w 1428750"/>
              <a:gd name="connsiteY0" fmla="*/ 1995487 h 1995487"/>
              <a:gd name="connsiteX1" fmla="*/ 871538 w 1428750"/>
              <a:gd name="connsiteY1" fmla="*/ 0 h 1995487"/>
              <a:gd name="connsiteX2" fmla="*/ 1428750 w 1428750"/>
              <a:gd name="connsiteY2" fmla="*/ 1271587 h 1995487"/>
              <a:gd name="connsiteX3" fmla="*/ 0 w 1428750"/>
              <a:gd name="connsiteY3" fmla="*/ 1995487 h 1995487"/>
              <a:gd name="connsiteX0" fmla="*/ 0 w 2568575"/>
              <a:gd name="connsiteY0" fmla="*/ 1290637 h 1290637"/>
              <a:gd name="connsiteX1" fmla="*/ 2011363 w 2568575"/>
              <a:gd name="connsiteY1" fmla="*/ 0 h 1290637"/>
              <a:gd name="connsiteX2" fmla="*/ 2568575 w 2568575"/>
              <a:gd name="connsiteY2" fmla="*/ 1271587 h 1290637"/>
              <a:gd name="connsiteX3" fmla="*/ 0 w 2568575"/>
              <a:gd name="connsiteY3" fmla="*/ 1290637 h 1290637"/>
              <a:gd name="connsiteX0" fmla="*/ 0 w 2578100"/>
              <a:gd name="connsiteY0" fmla="*/ 1290637 h 1290637"/>
              <a:gd name="connsiteX1" fmla="*/ 2011363 w 2578100"/>
              <a:gd name="connsiteY1" fmla="*/ 0 h 1290637"/>
              <a:gd name="connsiteX2" fmla="*/ 2578100 w 2578100"/>
              <a:gd name="connsiteY2" fmla="*/ 1265237 h 1290637"/>
              <a:gd name="connsiteX3" fmla="*/ 0 w 2578100"/>
              <a:gd name="connsiteY3" fmla="*/ 1290637 h 1290637"/>
              <a:gd name="connsiteX0" fmla="*/ 0 w 2578100"/>
              <a:gd name="connsiteY0" fmla="*/ 760412 h 760412"/>
              <a:gd name="connsiteX1" fmla="*/ 1703388 w 2578100"/>
              <a:gd name="connsiteY1" fmla="*/ 0 h 760412"/>
              <a:gd name="connsiteX2" fmla="*/ 2578100 w 2578100"/>
              <a:gd name="connsiteY2" fmla="*/ 735012 h 760412"/>
              <a:gd name="connsiteX3" fmla="*/ 0 w 2578100"/>
              <a:gd name="connsiteY3" fmla="*/ 760412 h 76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100" h="760412">
                <a:moveTo>
                  <a:pt x="0" y="760412"/>
                </a:moveTo>
                <a:lnTo>
                  <a:pt x="1703388" y="0"/>
                </a:lnTo>
                <a:lnTo>
                  <a:pt x="2578100" y="735012"/>
                </a:lnTo>
                <a:lnTo>
                  <a:pt x="0" y="760412"/>
                </a:lnTo>
                <a:close/>
              </a:path>
            </a:pathLst>
          </a:custGeom>
          <a:solidFill>
            <a:srgbClr val="F9B8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5014292" y="1695424"/>
            <a:ext cx="2605087" cy="769937"/>
          </a:xfrm>
          <a:custGeom>
            <a:avLst/>
            <a:gdLst>
              <a:gd name="connsiteX0" fmla="*/ 0 w 1752600"/>
              <a:gd name="connsiteY0" fmla="*/ 1995487 h 2005012"/>
              <a:gd name="connsiteX1" fmla="*/ 871538 w 1752600"/>
              <a:gd name="connsiteY1" fmla="*/ 0 h 2005012"/>
              <a:gd name="connsiteX2" fmla="*/ 1752600 w 1752600"/>
              <a:gd name="connsiteY2" fmla="*/ 2005012 h 2005012"/>
              <a:gd name="connsiteX3" fmla="*/ 0 w 1752600"/>
              <a:gd name="connsiteY3" fmla="*/ 1995487 h 2005012"/>
              <a:gd name="connsiteX0" fmla="*/ 0 w 1390650"/>
              <a:gd name="connsiteY0" fmla="*/ 1995487 h 1995487"/>
              <a:gd name="connsiteX1" fmla="*/ 871538 w 1390650"/>
              <a:gd name="connsiteY1" fmla="*/ 0 h 1995487"/>
              <a:gd name="connsiteX2" fmla="*/ 1390650 w 1390650"/>
              <a:gd name="connsiteY2" fmla="*/ 1252537 h 1995487"/>
              <a:gd name="connsiteX3" fmla="*/ 0 w 1390650"/>
              <a:gd name="connsiteY3" fmla="*/ 1995487 h 1995487"/>
              <a:gd name="connsiteX0" fmla="*/ 0 w 1428750"/>
              <a:gd name="connsiteY0" fmla="*/ 1995487 h 1995487"/>
              <a:gd name="connsiteX1" fmla="*/ 871538 w 1428750"/>
              <a:gd name="connsiteY1" fmla="*/ 0 h 1995487"/>
              <a:gd name="connsiteX2" fmla="*/ 1428750 w 1428750"/>
              <a:gd name="connsiteY2" fmla="*/ 1271587 h 1995487"/>
              <a:gd name="connsiteX3" fmla="*/ 0 w 1428750"/>
              <a:gd name="connsiteY3" fmla="*/ 1995487 h 1995487"/>
              <a:gd name="connsiteX0" fmla="*/ 0 w 1971675"/>
              <a:gd name="connsiteY0" fmla="*/ 1995487 h 1995487"/>
              <a:gd name="connsiteX1" fmla="*/ 871538 w 1971675"/>
              <a:gd name="connsiteY1" fmla="*/ 0 h 1995487"/>
              <a:gd name="connsiteX2" fmla="*/ 1971675 w 1971675"/>
              <a:gd name="connsiteY2" fmla="*/ 763587 h 1995487"/>
              <a:gd name="connsiteX3" fmla="*/ 0 w 1971675"/>
              <a:gd name="connsiteY3" fmla="*/ 1995487 h 1995487"/>
              <a:gd name="connsiteX0" fmla="*/ 611187 w 2582862"/>
              <a:gd name="connsiteY0" fmla="*/ 1274762 h 1274762"/>
              <a:gd name="connsiteX1" fmla="*/ 0 w 2582862"/>
              <a:gd name="connsiteY1" fmla="*/ 0 h 1274762"/>
              <a:gd name="connsiteX2" fmla="*/ 2582862 w 2582862"/>
              <a:gd name="connsiteY2" fmla="*/ 42862 h 1274762"/>
              <a:gd name="connsiteX3" fmla="*/ 611187 w 2582862"/>
              <a:gd name="connsiteY3" fmla="*/ 1274762 h 1274762"/>
              <a:gd name="connsiteX0" fmla="*/ 611187 w 2595562"/>
              <a:gd name="connsiteY0" fmla="*/ 1274762 h 1274762"/>
              <a:gd name="connsiteX1" fmla="*/ 0 w 2595562"/>
              <a:gd name="connsiteY1" fmla="*/ 0 h 1274762"/>
              <a:gd name="connsiteX2" fmla="*/ 2595562 w 2595562"/>
              <a:gd name="connsiteY2" fmla="*/ 36512 h 1274762"/>
              <a:gd name="connsiteX3" fmla="*/ 611187 w 2595562"/>
              <a:gd name="connsiteY3" fmla="*/ 1274762 h 1274762"/>
              <a:gd name="connsiteX0" fmla="*/ 611187 w 2605087"/>
              <a:gd name="connsiteY0" fmla="*/ 1274762 h 1274762"/>
              <a:gd name="connsiteX1" fmla="*/ 0 w 2605087"/>
              <a:gd name="connsiteY1" fmla="*/ 0 h 1274762"/>
              <a:gd name="connsiteX2" fmla="*/ 2605087 w 2605087"/>
              <a:gd name="connsiteY2" fmla="*/ 30162 h 1274762"/>
              <a:gd name="connsiteX3" fmla="*/ 611187 w 2605087"/>
              <a:gd name="connsiteY3" fmla="*/ 1274762 h 1274762"/>
              <a:gd name="connsiteX0" fmla="*/ 1725612 w 2605087"/>
              <a:gd name="connsiteY0" fmla="*/ 769937 h 769937"/>
              <a:gd name="connsiteX1" fmla="*/ 0 w 2605087"/>
              <a:gd name="connsiteY1" fmla="*/ 0 h 769937"/>
              <a:gd name="connsiteX2" fmla="*/ 2605087 w 2605087"/>
              <a:gd name="connsiteY2" fmla="*/ 30162 h 769937"/>
              <a:gd name="connsiteX3" fmla="*/ 1725612 w 2605087"/>
              <a:gd name="connsiteY3" fmla="*/ 769937 h 76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87" h="769937">
                <a:moveTo>
                  <a:pt x="1725612" y="769937"/>
                </a:moveTo>
                <a:lnTo>
                  <a:pt x="0" y="0"/>
                </a:lnTo>
                <a:lnTo>
                  <a:pt x="2605087" y="30162"/>
                </a:lnTo>
                <a:lnTo>
                  <a:pt x="1725612" y="769937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35"/>
            <a:ext cx="9144000" cy="92930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195486"/>
                <a:ext cx="8460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dirty="0" smtClean="0"/>
                  <a:t>Отрезки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ru-RU" dirty="0"/>
                  <a:t> пересекаются в точке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ru-RU" dirty="0"/>
                  <a:t>, которая является серединой отрезка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dirty="0"/>
                  <a:t>, 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𝐸𝐴𝐷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dirty="0"/>
                  <a:t>. Доказать, что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𝐶𝐵𝐸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95486"/>
                <a:ext cx="846068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48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489342" y="3013486"/>
                <a:ext cx="392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42" y="3013486"/>
                <a:ext cx="39209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8468949" y="3018410"/>
                <a:ext cx="411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949" y="3018410"/>
                <a:ext cx="4110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766721" y="2243572"/>
                <a:ext cx="402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21" y="2243572"/>
                <a:ext cx="40248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662140" y="1456157"/>
                <a:ext cx="391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40" y="1456157"/>
                <a:ext cx="39196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7554588" y="1460897"/>
                <a:ext cx="417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588" y="1460897"/>
                <a:ext cx="41793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V="1">
            <a:off x="5840923" y="1717675"/>
            <a:ext cx="1788602" cy="151170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4983956" y="1688306"/>
            <a:ext cx="3497686" cy="156688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39383" y="906274"/>
            <a:ext cx="202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Доказательство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8547" y="1402185"/>
                <a:ext cx="3167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Рассмотрим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𝐶𝐵𝐸</m:t>
                    </m:r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en-US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1402185"/>
                <a:ext cx="316766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731" t="-8197" r="-38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37024" y="1870189"/>
                <a:ext cx="12241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𝐵𝐸</m:t>
                    </m:r>
                  </m:oMath>
                </a14:m>
                <a:r>
                  <a:rPr lang="ru-RU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4" y="1870189"/>
                <a:ext cx="12241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38547" y="2878301"/>
                <a:ext cx="3915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𝐶𝐸𝐵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ru-RU" dirty="0" smtClean="0"/>
                  <a:t>,</a:t>
                </a:r>
                <a:r>
                  <a:rPr lang="ru-RU" dirty="0"/>
                  <a:t> </a:t>
                </a:r>
                <a:r>
                  <a:rPr lang="ru-RU" dirty="0" smtClean="0"/>
                  <a:t>как вертикальные.</a:t>
                </a:r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2878301"/>
                <a:ext cx="3915944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r="-77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38547" y="3437587"/>
                <a:ext cx="66851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𝐶𝐵𝐸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𝐴𝐷𝐸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(по 2-му признаку равенства треугольников).</a:t>
                </a:r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3437587"/>
                <a:ext cx="6685158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82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38547" y="2364953"/>
                <a:ext cx="1807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𝐸𝐴𝐷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𝐸𝐵𝐶</m:t>
                    </m:r>
                  </m:oMath>
                </a14:m>
                <a:r>
                  <a:rPr lang="ru-RU" dirty="0" smtClean="0"/>
                  <a:t>, </a:t>
                </a:r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" y="2364953"/>
                <a:ext cx="1807739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9836" r="-202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38547" y="4290650"/>
            <a:ext cx="341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и требовалось доказать.</a:t>
            </a:r>
          </a:p>
        </p:txBody>
      </p:sp>
      <p:sp>
        <p:nvSpPr>
          <p:cNvPr id="40" name="Овал 39"/>
          <p:cNvSpPr/>
          <p:nvPr/>
        </p:nvSpPr>
        <p:spPr>
          <a:xfrm>
            <a:off x="6696795" y="2441117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7472972" y="2793485"/>
            <a:ext cx="146407" cy="8373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963698" y="2136791"/>
            <a:ext cx="146407" cy="8373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838805" y="3223773"/>
            <a:ext cx="2646000" cy="324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4983693" y="1689731"/>
            <a:ext cx="2644399" cy="3056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Дуга 66"/>
          <p:cNvSpPr/>
          <p:nvPr/>
        </p:nvSpPr>
        <p:spPr>
          <a:xfrm rot="19495649" flipH="1">
            <a:off x="8052311" y="3078298"/>
            <a:ext cx="364534" cy="364534"/>
          </a:xfrm>
          <a:prstGeom prst="arc">
            <a:avLst>
              <a:gd name="adj1" fmla="val 16200000"/>
              <a:gd name="adj2" fmla="val 19089290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 rot="8646074" flipH="1">
            <a:off x="5052557" y="1506955"/>
            <a:ext cx="364534" cy="364534"/>
          </a:xfrm>
          <a:prstGeom prst="arc">
            <a:avLst>
              <a:gd name="adj1" fmla="val 16200000"/>
              <a:gd name="adj2" fmla="val 1908929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/>
          <p:cNvGrpSpPr/>
          <p:nvPr/>
        </p:nvGrpSpPr>
        <p:grpSpPr>
          <a:xfrm flipV="1">
            <a:off x="6531558" y="2344054"/>
            <a:ext cx="450123" cy="421568"/>
            <a:chOff x="1594777" y="2976206"/>
            <a:chExt cx="450123" cy="421568"/>
          </a:xfrm>
        </p:grpSpPr>
        <p:sp>
          <p:nvSpPr>
            <p:cNvPr id="72" name="Дуга 71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3" name="Дуга 72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 rot="364629" flipH="1">
            <a:off x="6522934" y="2180091"/>
            <a:ext cx="450123" cy="421568"/>
            <a:chOff x="1594777" y="2976206"/>
            <a:chExt cx="450123" cy="421568"/>
          </a:xfrm>
        </p:grpSpPr>
        <p:sp>
          <p:nvSpPr>
            <p:cNvPr id="75" name="Дуга 74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129951"/>
                <a:gd name="adj2" fmla="val 0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76" name="Дуга 75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361579"/>
                <a:gd name="adj2" fmla="val 21064651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9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17" grpId="0" animBg="1"/>
      <p:bldP spid="21" grpId="0"/>
      <p:bldP spid="30" grpId="0"/>
      <p:bldP spid="31" grpId="0"/>
      <p:bldP spid="32" grpId="0"/>
      <p:bldP spid="39" grpId="0"/>
      <p:bldP spid="48" grpId="0"/>
      <p:bldP spid="50" grpId="0"/>
      <p:bldP spid="51" grpId="0"/>
      <p:bldP spid="53" grpId="0"/>
      <p:bldP spid="54" grpId="0"/>
      <p:bldP spid="55" grpId="0"/>
      <p:bldP spid="56" grpId="0"/>
      <p:bldP spid="24" grpId="0"/>
      <p:bldP spid="40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Равнобедренный треугольник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09547" y="3968297"/>
                <a:ext cx="392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7" y="3968297"/>
                <a:ext cx="39209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764733" y="3974479"/>
                <a:ext cx="3919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33" y="3974479"/>
                <a:ext cx="39196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634258" y="1586337"/>
                <a:ext cx="402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58" y="1586337"/>
                <a:ext cx="4024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 flipH="1" flipV="1">
            <a:off x="1259632" y="2946663"/>
            <a:ext cx="165038" cy="2065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2253872" y="2943253"/>
            <a:ext cx="165038" cy="2065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Равнобедренный треугольник 53"/>
          <p:cNvSpPr/>
          <p:nvPr/>
        </p:nvSpPr>
        <p:spPr>
          <a:xfrm>
            <a:off x="848533" y="1915655"/>
            <a:ext cx="1973933" cy="2261783"/>
          </a:xfrm>
          <a:prstGeom prst="triangl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20488310">
            <a:off x="468161" y="3873856"/>
            <a:ext cx="662407" cy="662407"/>
          </a:xfrm>
          <a:prstGeom prst="arc">
            <a:avLst>
              <a:gd name="adj1" fmla="val 19129297"/>
              <a:gd name="adj2" fmla="val 747494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1111690" flipH="1">
            <a:off x="2540432" y="3868958"/>
            <a:ext cx="662407" cy="662407"/>
          </a:xfrm>
          <a:prstGeom prst="arc">
            <a:avLst>
              <a:gd name="adj1" fmla="val 19129297"/>
              <a:gd name="adj2" fmla="val 747494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0189" y="723250"/>
            <a:ext cx="8270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Треугольник </a:t>
            </a:r>
            <a:r>
              <a:rPr lang="ru-RU" dirty="0">
                <a:latin typeface="+mj-lt"/>
              </a:rPr>
              <a:t>называется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равнобедренным</a:t>
            </a:r>
            <a:r>
              <a:rPr lang="ru-RU" dirty="0">
                <a:latin typeface="+mj-lt"/>
              </a:rPr>
              <a:t>, если две его стороны равны.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8648" y="4184256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96009"/>
                </a:solidFill>
                <a:latin typeface="+mj-lt"/>
              </a:rPr>
              <a:t>основание</a:t>
            </a:r>
            <a:endParaRPr lang="ru-RU" dirty="0">
              <a:solidFill>
                <a:srgbClr val="C96009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 rot="17607903">
            <a:off x="15795" y="2724167"/>
            <a:ext cx="2183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96009"/>
                </a:solidFill>
                <a:latin typeface="+mj-lt"/>
              </a:rPr>
              <a:t>боковая сторона</a:t>
            </a:r>
            <a:endParaRPr lang="ru-RU" dirty="0">
              <a:solidFill>
                <a:srgbClr val="C96009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 rot="3993494">
            <a:off x="1571000" y="2803428"/>
            <a:ext cx="2070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96009"/>
                </a:solidFill>
                <a:latin typeface="+mj-lt"/>
              </a:rPr>
              <a:t>боковая сторона</a:t>
            </a:r>
            <a:endParaRPr lang="ru-RU" sz="1600" dirty="0">
              <a:solidFill>
                <a:srgbClr val="C96009"/>
              </a:solidFill>
              <a:latin typeface="+mj-lt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792939" y="1892931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812529" y="4128673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2780189" y="4133059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1648150" y="1767972"/>
            <a:ext cx="450123" cy="421568"/>
            <a:chOff x="1594777" y="2976206"/>
            <a:chExt cx="450123" cy="421568"/>
          </a:xfrm>
        </p:grpSpPr>
        <p:sp>
          <p:nvSpPr>
            <p:cNvPr id="44" name="Дуга 43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7520647"/>
                <a:gd name="adj2" fmla="val 21052432"/>
              </a:avLst>
            </a:prstGeom>
            <a:ln w="19050">
              <a:solidFill>
                <a:srgbClr val="7266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45" name="Дуга 44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7771438"/>
                <a:gd name="adj2" fmla="val 20813246"/>
              </a:avLst>
            </a:prstGeom>
            <a:ln w="19050">
              <a:solidFill>
                <a:srgbClr val="7266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03575" y="1318478"/>
            <a:ext cx="5507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Теоремы </a:t>
            </a:r>
            <a:r>
              <a:rPr lang="ru-RU" b="1" dirty="0">
                <a:latin typeface="+mj-lt"/>
              </a:rPr>
              <a:t>о свойствах равнобедренного треугольника.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576" y="2080468"/>
            <a:ext cx="5507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Теорема 1.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равнобедренном треугольнике углы при основании равны.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576" y="3171621"/>
            <a:ext cx="5507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Теорема 2.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равнобедренном треугольнике биссектриса, проведённая к основанию, является медианой и высотой.</a:t>
            </a:r>
          </a:p>
        </p:txBody>
      </p:sp>
    </p:spTree>
    <p:extLst>
      <p:ext uri="{BB962C8B-B14F-4D97-AF65-F5344CB8AC3E}">
        <p14:creationId xmlns:p14="http://schemas.microsoft.com/office/powerpoint/2010/main" val="28956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5" grpId="0"/>
      <p:bldP spid="56" grpId="0"/>
      <p:bldP spid="57" grpId="0"/>
      <p:bldP spid="54" grpId="0" animBg="1"/>
      <p:bldP spid="60" grpId="0" animBg="1"/>
      <p:bldP spid="61" grpId="0" animBg="1"/>
      <p:bldP spid="2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440190" y="699542"/>
            <a:ext cx="8270421" cy="98729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41436"/>
            <a:ext cx="82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равенства треугольников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0189" y="652701"/>
            <a:ext cx="8270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Третий </a:t>
            </a:r>
            <a:r>
              <a:rPr lang="ru-RU" b="1" dirty="0">
                <a:latin typeface="+mj-lt"/>
              </a:rPr>
              <a:t>признак равенства </a:t>
            </a:r>
            <a:r>
              <a:rPr lang="ru-RU" b="1" dirty="0" smtClean="0">
                <a:latin typeface="+mj-lt"/>
              </a:rPr>
              <a:t>треугольников</a:t>
            </a:r>
            <a:endParaRPr lang="ru-RU" b="1" dirty="0"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0189" y="1025141"/>
            <a:ext cx="8270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Если </a:t>
            </a:r>
            <a:r>
              <a:rPr lang="ru-RU" dirty="0">
                <a:latin typeface="+mj-lt"/>
              </a:rPr>
              <a:t>три стороны одного треугольника соответственно равны трём сторонам другого треугольника, то такие треугольники равны.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7979" y="1707654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Доказательство</a:t>
            </a:r>
            <a:endParaRPr lang="ru-R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433988" y="2034598"/>
                <a:ext cx="82766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у которых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8" y="2034598"/>
                <a:ext cx="82766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89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Группа 76"/>
          <p:cNvGrpSpPr/>
          <p:nvPr/>
        </p:nvGrpSpPr>
        <p:grpSpPr>
          <a:xfrm>
            <a:off x="6569068" y="2530055"/>
            <a:ext cx="2185601" cy="1206662"/>
            <a:chOff x="2303391" y="1303043"/>
            <a:chExt cx="2185601" cy="1206662"/>
          </a:xfrm>
        </p:grpSpPr>
        <p:sp>
          <p:nvSpPr>
            <p:cNvPr id="78" name="Равнобедренный треугольник 77"/>
            <p:cNvSpPr/>
            <p:nvPr/>
          </p:nvSpPr>
          <p:spPr>
            <a:xfrm>
              <a:off x="2664744" y="1595960"/>
              <a:ext cx="1476000" cy="720000"/>
            </a:xfrm>
            <a:prstGeom prst="triangle">
              <a:avLst>
                <a:gd name="adj" fmla="val 64245"/>
              </a:avLst>
            </a:prstGeom>
            <a:solidFill>
              <a:schemeClr val="bg2">
                <a:lumMod val="90000"/>
                <a:alpha val="50000"/>
              </a:schemeClr>
            </a:solidFill>
            <a:ln w="19050">
              <a:solidFill>
                <a:schemeClr val="bg2">
                  <a:lumMod val="2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086510" y="2139826"/>
                  <a:ext cx="4024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10" y="2139826"/>
                  <a:ext cx="4024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506335" y="1303043"/>
                  <a:ext cx="3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335" y="1303043"/>
                  <a:ext cx="3919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303391" y="2140373"/>
                  <a:ext cx="392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391" y="2140373"/>
                  <a:ext cx="39209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Группа 81"/>
          <p:cNvGrpSpPr/>
          <p:nvPr/>
        </p:nvGrpSpPr>
        <p:grpSpPr>
          <a:xfrm flipV="1">
            <a:off x="6567755" y="3650229"/>
            <a:ext cx="2272578" cy="1156401"/>
            <a:chOff x="4969894" y="1120385"/>
            <a:chExt cx="2272578" cy="1156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Прямоугольник 82"/>
                <p:cNvSpPr/>
                <p:nvPr/>
              </p:nvSpPr>
              <p:spPr>
                <a:xfrm flipV="1">
                  <a:off x="6174151" y="1120385"/>
                  <a:ext cx="4703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Прямоугольник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6174151" y="1120385"/>
                  <a:ext cx="47032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Прямоугольник 83"/>
                <p:cNvSpPr/>
                <p:nvPr/>
              </p:nvSpPr>
              <p:spPr>
                <a:xfrm flipV="1">
                  <a:off x="4969894" y="1906460"/>
                  <a:ext cx="491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Прямоугольник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4969894" y="1906460"/>
                  <a:ext cx="49186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Прямоугольник 84"/>
                <p:cNvSpPr/>
                <p:nvPr/>
              </p:nvSpPr>
              <p:spPr>
                <a:xfrm flipV="1">
                  <a:off x="6754326" y="1907454"/>
                  <a:ext cx="4881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9600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9600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Прямоугольник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6754326" y="1907454"/>
                  <a:ext cx="48814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Равнобедренный треугольник 85"/>
            <p:cNvSpPr/>
            <p:nvPr/>
          </p:nvSpPr>
          <p:spPr>
            <a:xfrm>
              <a:off x="5332994" y="1382759"/>
              <a:ext cx="1476000" cy="720000"/>
            </a:xfrm>
            <a:prstGeom prst="triangle">
              <a:avLst>
                <a:gd name="adj" fmla="val 64245"/>
              </a:avLst>
            </a:prstGeom>
            <a:solidFill>
              <a:srgbClr val="FDE8D7">
                <a:alpha val="50000"/>
              </a:srgbClr>
            </a:solidFill>
            <a:ln w="19050">
              <a:solidFill>
                <a:srgbClr val="C960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7405102" y="3081503"/>
            <a:ext cx="96146" cy="12035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7369345" y="4138544"/>
            <a:ext cx="96146" cy="120350"/>
          </a:xfrm>
          <a:prstGeom prst="line">
            <a:avLst/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35000" y="2419719"/>
                <a:ext cx="69872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0" y="2419719"/>
                <a:ext cx="698725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97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Прямоугольник 97"/>
              <p:cNvSpPr/>
              <p:nvPr/>
            </p:nvSpPr>
            <p:spPr>
              <a:xfrm>
                <a:off x="437481" y="2813315"/>
                <a:ext cx="59941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ru-RU" dirty="0" smtClean="0">
                    <a:latin typeface="+mj-lt"/>
                  </a:rPr>
                  <a:t>Т.к</a:t>
                </a:r>
                <a:r>
                  <a:rPr lang="ru-RU" dirty="0" smtClean="0">
                    <a:latin typeface="+mj-lt"/>
                  </a:rPr>
                  <a:t>.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:endParaRPr lang="ru-RU" dirty="0" smtClean="0">
                  <a:latin typeface="+mj-lt"/>
                </a:endParaRPr>
              </a:p>
              <a:p>
                <a:r>
                  <a:rPr lang="ru-RU" dirty="0" smtClean="0">
                    <a:latin typeface="+mj-lt"/>
                  </a:rPr>
                  <a:t>то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 smtClean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– равнобедренные.</a:t>
                </a:r>
                <a:r>
                  <a:rPr lang="ru-RU" dirty="0" smtClean="0"/>
                  <a:t> </a:t>
                </a:r>
              </a:p>
            </p:txBody>
          </p:sp>
        </mc:Choice>
        <mc:Fallback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2813315"/>
                <a:ext cx="5994170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1119" t="-8491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Прямоугольник 98"/>
              <p:cNvSpPr/>
              <p:nvPr/>
            </p:nvSpPr>
            <p:spPr>
              <a:xfrm>
                <a:off x="437299" y="3452998"/>
                <a:ext cx="26148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1=∠2</m:t>
                    </m:r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3=∠4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99" y="3452998"/>
                <a:ext cx="2614892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37481" y="3781223"/>
                <a:ext cx="39186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Поэтому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r>
                  <a:rPr lang="ru-RU" dirty="0" smtClean="0"/>
                  <a:t> </a:t>
                </a: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3781223"/>
                <a:ext cx="391861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400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433987" y="4147911"/>
                <a:ext cx="66256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m:rPr>
                          <m:nor/>
                        </m:rPr>
                        <a:rPr lang="ru-RU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ru-R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 smtClean="0">
                  <a:latin typeface="+mj-lt"/>
                </a:endParaRPr>
              </a:p>
              <a:p>
                <a:r>
                  <a:rPr lang="ru-RU" dirty="0">
                    <a:latin typeface="+mj-lt"/>
                  </a:rPr>
                  <a:t>(по первому признаку равенства треугольников</a:t>
                </a:r>
                <a:r>
                  <a:rPr lang="ru-RU" dirty="0" smtClean="0">
                    <a:latin typeface="+mj-lt"/>
                  </a:rPr>
                  <a:t>).</a:t>
                </a:r>
                <a:r>
                  <a:rPr lang="ru-RU" dirty="0" smtClean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7" y="4147911"/>
                <a:ext cx="6625633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736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8007173" y="3088806"/>
            <a:ext cx="184771" cy="102897"/>
            <a:chOff x="2361480" y="3680878"/>
            <a:chExt cx="184771" cy="102897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7666235" y="3461263"/>
            <a:ext cx="67241" cy="155479"/>
            <a:chOff x="1763688" y="4245390"/>
            <a:chExt cx="67241" cy="155479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1763688" y="4245390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1795438" y="4245967"/>
              <a:ext cx="896" cy="154902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 flipV="1">
            <a:off x="8054433" y="4138394"/>
            <a:ext cx="184771" cy="102897"/>
            <a:chOff x="2361480" y="3680878"/>
            <a:chExt cx="184771" cy="102897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361480" y="3680878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375603" y="3715515"/>
              <a:ext cx="170648" cy="68260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 flipV="1">
            <a:off x="7664186" y="3745971"/>
            <a:ext cx="67241" cy="155479"/>
            <a:chOff x="1763688" y="4245390"/>
            <a:chExt cx="67241" cy="155479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1763688" y="4245390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1830033" y="4245620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 flipV="1">
              <a:off x="1795438" y="4245967"/>
              <a:ext cx="896" cy="154902"/>
            </a:xfrm>
            <a:prstGeom prst="line">
              <a:avLst/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6" name="Прямая соединительная линия 2055"/>
          <p:cNvCxnSpPr/>
          <p:nvPr/>
        </p:nvCxnSpPr>
        <p:spPr>
          <a:xfrm>
            <a:off x="7884368" y="3105869"/>
            <a:ext cx="0" cy="14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Дуга 88"/>
          <p:cNvSpPr/>
          <p:nvPr/>
        </p:nvSpPr>
        <p:spPr>
          <a:xfrm rot="4328686" flipV="1">
            <a:off x="7700747" y="3009919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уга 89"/>
          <p:cNvSpPr/>
          <p:nvPr/>
        </p:nvSpPr>
        <p:spPr>
          <a:xfrm rot="17271314">
            <a:off x="7699916" y="4283053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Прямоугольник 2056"/>
              <p:cNvSpPr/>
              <p:nvPr/>
            </p:nvSpPr>
            <p:spPr>
              <a:xfrm>
                <a:off x="7571404" y="3286141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57" name="Прямоугольник 20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404" y="3286141"/>
                <a:ext cx="330540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Прямоугольник 2057"/>
              <p:cNvSpPr/>
              <p:nvPr/>
            </p:nvSpPr>
            <p:spPr>
              <a:xfrm>
                <a:off x="7564266" y="4063056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58" name="Прямоугольник 20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266" y="4063056"/>
                <a:ext cx="330540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7802958" y="3294055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58" y="3294055"/>
                <a:ext cx="330540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7803581" y="4057087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581" y="4057087"/>
                <a:ext cx="330540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Группа 92"/>
          <p:cNvGrpSpPr/>
          <p:nvPr/>
        </p:nvGrpSpPr>
        <p:grpSpPr>
          <a:xfrm rot="18638162">
            <a:off x="7649341" y="2938828"/>
            <a:ext cx="450123" cy="421568"/>
            <a:chOff x="1594777" y="2976206"/>
            <a:chExt cx="450123" cy="421568"/>
          </a:xfrm>
        </p:grpSpPr>
        <p:sp>
          <p:nvSpPr>
            <p:cNvPr id="94" name="Дуга 93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9031453"/>
                <a:gd name="adj2" fmla="val 21596917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95" name="Дуга 94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8900784"/>
                <a:gd name="adj2" fmla="val 21103896"/>
              </a:avLst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961838" flipV="1">
            <a:off x="7647845" y="4299438"/>
            <a:ext cx="450123" cy="421568"/>
            <a:chOff x="1594777" y="2976206"/>
            <a:chExt cx="450123" cy="421568"/>
          </a:xfrm>
        </p:grpSpPr>
        <p:sp>
          <p:nvSpPr>
            <p:cNvPr id="100" name="Дуга 99"/>
            <p:cNvSpPr/>
            <p:nvPr/>
          </p:nvSpPr>
          <p:spPr>
            <a:xfrm rot="8279479">
              <a:off x="1594777" y="2987673"/>
              <a:ext cx="450123" cy="410101"/>
            </a:xfrm>
            <a:prstGeom prst="arc">
              <a:avLst>
                <a:gd name="adj1" fmla="val 19268976"/>
                <a:gd name="adj2" fmla="val 21527348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  <p:sp>
          <p:nvSpPr>
            <p:cNvPr id="104" name="Дуга 103"/>
            <p:cNvSpPr/>
            <p:nvPr/>
          </p:nvSpPr>
          <p:spPr>
            <a:xfrm rot="8279479">
              <a:off x="1609864" y="2976206"/>
              <a:ext cx="412613" cy="375926"/>
            </a:xfrm>
            <a:prstGeom prst="arc">
              <a:avLst>
                <a:gd name="adj1" fmla="val 19092265"/>
                <a:gd name="adj2" fmla="val 21064651"/>
              </a:avLst>
            </a:prstGeom>
            <a:ln w="19050">
              <a:solidFill>
                <a:srgbClr val="C96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65D"/>
                </a:solidFill>
              </a:endParaRPr>
            </a:p>
          </p:txBody>
        </p:sp>
      </p:grpSp>
      <p:sp>
        <p:nvSpPr>
          <p:cNvPr id="105" name="Дуга 104"/>
          <p:cNvSpPr/>
          <p:nvPr/>
        </p:nvSpPr>
        <p:spPr>
          <a:xfrm rot="8898218">
            <a:off x="7679995" y="2902729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Дуга 105"/>
          <p:cNvSpPr/>
          <p:nvPr/>
        </p:nvSpPr>
        <p:spPr>
          <a:xfrm rot="12701782" flipV="1">
            <a:off x="7674402" y="4387571"/>
            <a:ext cx="364534" cy="364534"/>
          </a:xfrm>
          <a:prstGeom prst="arc">
            <a:avLst>
              <a:gd name="adj1" fmla="val 16200000"/>
              <a:gd name="adj2" fmla="val 20485497"/>
            </a:avLst>
          </a:prstGeom>
          <a:ln w="19050">
            <a:solidFill>
              <a:srgbClr val="C96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2.77778E-6 0.054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4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4.16667E-6 0.0574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7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3.88889E-6 0.058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74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3" grpId="0"/>
      <p:bldP spid="48" grpId="0"/>
      <p:bldP spid="49" grpId="0"/>
      <p:bldP spid="50" grpId="0"/>
      <p:bldP spid="65" grpId="0"/>
      <p:bldP spid="97" grpId="0"/>
      <p:bldP spid="98" grpId="0"/>
      <p:bldP spid="98" grpId="1"/>
      <p:bldP spid="99" grpId="0"/>
      <p:bldP spid="99" grpId="1"/>
      <p:bldP spid="101" grpId="0"/>
      <p:bldP spid="101" grpId="1"/>
      <p:bldP spid="102" grpId="0"/>
      <p:bldP spid="102" grpId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2057" grpId="0"/>
      <p:bldP spid="2057" grpId="1"/>
      <p:bldP spid="2057" grpId="2"/>
      <p:bldP spid="2058" grpId="0"/>
      <p:bldP spid="2058" grpId="1"/>
      <p:bldP spid="2058" grpId="2"/>
      <p:bldP spid="91" grpId="0"/>
      <p:bldP spid="91" grpId="1"/>
      <p:bldP spid="91" grpId="2"/>
      <p:bldP spid="92" grpId="0"/>
      <p:bldP spid="92" grpId="1"/>
      <p:bldP spid="92" grpId="2"/>
      <p:bldP spid="105" grpId="0" animBg="1"/>
      <p:bldP spid="105" grpId="1" animBg="1"/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6866</TotalTime>
  <Words>3256</Words>
  <Application>Microsoft Office PowerPoint</Application>
  <PresentationFormat>Экран (16:9)</PresentationFormat>
  <Paragraphs>318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Open Sans</vt:lpstr>
      <vt:lpstr>Cambria Math</vt:lpstr>
      <vt:lpstr>Times New Roman</vt:lpstr>
      <vt:lpstr>Roboto Slab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529</cp:revision>
  <dcterms:created xsi:type="dcterms:W3CDTF">2015-06-19T09:09:41Z</dcterms:created>
  <dcterms:modified xsi:type="dcterms:W3CDTF">2015-11-27T14:11:05Z</dcterms:modified>
</cp:coreProperties>
</file>