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6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9655A-377B-4612-B4DB-6C62547E6056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DA084-AFE2-4116-97A3-EABD64DE9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6A495-EE26-4AC4-A26E-095B2A3B49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3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9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3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3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3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4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6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7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DD80-581D-42CD-95F8-96879A987233}" type="datetimeFigureOut">
              <a:rPr lang="ru-RU" smtClean="0"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5A1A-DBAA-4AF6-9FAC-7A0A5B76A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2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92.png"/><Relationship Id="rId5" Type="http://schemas.openxmlformats.org/officeDocument/2006/relationships/image" Target="../media/image77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70.png"/><Relationship Id="rId14" Type="http://schemas.openxmlformats.org/officeDocument/2006/relationships/image" Target="../media/image10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2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83.png"/><Relationship Id="rId9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3" Type="http://schemas.openxmlformats.org/officeDocument/2006/relationships/image" Target="../media/image2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" Type="http://schemas.openxmlformats.org/officeDocument/2006/relationships/image" Target="../media/image3.png"/><Relationship Id="rId16" Type="http://schemas.openxmlformats.org/officeDocument/2006/relationships/image" Target="../media/image132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04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.png"/><Relationship Id="rId7" Type="http://schemas.openxmlformats.org/officeDocument/2006/relationships/image" Target="../media/image1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45.png"/><Relationship Id="rId5" Type="http://schemas.openxmlformats.org/officeDocument/2006/relationships/image" Target="../media/image126.png"/><Relationship Id="rId10" Type="http://schemas.openxmlformats.org/officeDocument/2006/relationships/image" Target="../media/image144.png"/><Relationship Id="rId4" Type="http://schemas.openxmlformats.org/officeDocument/2006/relationships/image" Target="../media/image104.png"/><Relationship Id="rId9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2.png"/><Relationship Id="rId9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63.png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52.png"/><Relationship Id="rId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50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69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Векторы на плоскости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1775049"/>
            <a:ext cx="719625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Угол между векторами. Скалярное произведение векторов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11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281567" y="26743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9294" y="1028720"/>
            <a:ext cx="3384470" cy="516597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77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0372" y="1118442"/>
                <a:ext cx="567656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RU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2" y="1118442"/>
                <a:ext cx="567656" cy="353558"/>
              </a:xfrm>
              <a:prstGeom prst="rect">
                <a:avLst/>
              </a:prstGeom>
              <a:blipFill rotWithShape="0">
                <a:blip r:embed="rId4"/>
                <a:stretch>
                  <a:fillRect l="-5376" r="-10753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16564" y="1118442"/>
                <a:ext cx="645113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64" y="1118442"/>
                <a:ext cx="645113" cy="353558"/>
              </a:xfrm>
              <a:prstGeom prst="rect">
                <a:avLst/>
              </a:prstGeom>
              <a:blipFill rotWithShape="0">
                <a:blip r:embed="rId5"/>
                <a:stretch>
                  <a:fillRect l="-3774" r="-8491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9940" y="1059540"/>
                <a:ext cx="2104615" cy="428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sz="2000" b="1" i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40" y="1059540"/>
                <a:ext cx="2104615" cy="428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755470" y="1898965"/>
            <a:ext cx="1080150" cy="57608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123660" y="1974630"/>
            <a:ext cx="576080" cy="3072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8374" y="1898965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74" y="1898965"/>
                <a:ext cx="19319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2258" t="-48889" r="-10322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22289" y="1851650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89" y="1851650"/>
                <a:ext cx="189411" cy="317972"/>
              </a:xfrm>
              <a:prstGeom prst="rect">
                <a:avLst/>
              </a:prstGeom>
              <a:blipFill rotWithShape="0">
                <a:blip r:embed="rId8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32138" y="1893893"/>
                <a:ext cx="2161233" cy="385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138" y="1893893"/>
                <a:ext cx="2161233" cy="3854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0826816"/>
                  </p:ext>
                </p:extLst>
              </p:nvPr>
            </p:nvGraphicFramePr>
            <p:xfrm>
              <a:off x="3868226" y="3434616"/>
              <a:ext cx="4752657" cy="1225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</a:tblGrid>
                  <a:tr h="223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угол, </a:t>
                          </a:r>
                          <a:r>
                            <a:rPr lang="el-GR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45°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072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latin typeface="Cambria Math"/>
                                  </a:rPr>
                                  <m:t>𝐬𝐢𝐧</m:t>
                                </m:r>
                                <m:r>
                                  <a:rPr lang="en-US" sz="1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i="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072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latin typeface="Cambria Math"/>
                                  </a:rPr>
                                  <m:t>𝐜𝐨𝐬</m:t>
                                </m:r>
                                <m:r>
                                  <a:rPr lang="en-US" sz="1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Таблица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0164183"/>
                  </p:ext>
                </p:extLst>
              </p:nvPr>
            </p:nvGraphicFramePr>
            <p:xfrm>
              <a:off x="3868226" y="3434616"/>
              <a:ext cx="4752657" cy="1225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угол, </a:t>
                          </a:r>
                          <a:r>
                            <a:rPr lang="el-GR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2222" r="-50450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2222" r="-400000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2222" r="-30360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2222" r="-200893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2222" r="-102703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2222" r="-1786" b="-353333"/>
                          </a:stretch>
                        </a:blipFill>
                      </a:tcPr>
                    </a:tc>
                  </a:tr>
                  <a:tr h="4755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3" t="-58228" r="-599107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58228" r="-504505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58228" r="-40000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58228" r="-3036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58228" r="-200893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58228" r="-102703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58228" r="-1786" b="-101266"/>
                          </a:stretch>
                        </a:blipFill>
                      </a:tcPr>
                    </a:tc>
                  </a:tr>
                  <a:tr h="4755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3" t="-160256" r="-599107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160256" r="-504505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160256" r="-40000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160256" r="-3036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160256" r="-20089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160256" r="-10270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160256" r="-1786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100" y="1943489"/>
                <a:ext cx="2343334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00" y="1943489"/>
                <a:ext cx="2343334" cy="340221"/>
              </a:xfrm>
              <a:prstGeom prst="rect">
                <a:avLst/>
              </a:prstGeom>
              <a:blipFill rotWithShape="0">
                <a:blip r:embed="rId11"/>
                <a:stretch>
                  <a:fillRect l="-260" t="-25000" b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 стрелкой 28"/>
          <p:cNvCxnSpPr/>
          <p:nvPr/>
        </p:nvCxnSpPr>
        <p:spPr>
          <a:xfrm flipV="1">
            <a:off x="740948" y="2855082"/>
            <a:ext cx="1080150" cy="57608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472961" y="3237991"/>
            <a:ext cx="636177" cy="36717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3852" y="2855082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52" y="2855082"/>
                <a:ext cx="19319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8125" t="-45652" r="-10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028954" y="3333928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954" y="3333928"/>
                <a:ext cx="189411" cy="317972"/>
              </a:xfrm>
              <a:prstGeom prst="rect">
                <a:avLst/>
              </a:prstGeom>
              <a:blipFill rotWithShape="0">
                <a:blip r:embed="rId13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17616" y="2830023"/>
                <a:ext cx="2161233" cy="385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616" y="2830023"/>
                <a:ext cx="2161233" cy="385490"/>
              </a:xfrm>
              <a:prstGeom prst="rect">
                <a:avLst/>
              </a:prstGeom>
              <a:blipFill rotWithShape="0">
                <a:blip r:embed="rId14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77578" y="2879619"/>
                <a:ext cx="2881173" cy="340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78" y="2879619"/>
                <a:ext cx="2881173" cy="340221"/>
              </a:xfrm>
              <a:prstGeom prst="rect">
                <a:avLst/>
              </a:prstGeom>
              <a:blipFill rotWithShape="0">
                <a:blip r:embed="rId15"/>
                <a:stretch>
                  <a:fillRect l="-424" t="-23214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827480" y="2581342"/>
            <a:ext cx="73312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27480" y="3795920"/>
            <a:ext cx="73312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6882" y="4001857"/>
                <a:ext cx="2907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+mj-lt"/>
                  </a:rPr>
                  <a:t>скалярный квадрат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2" y="4001857"/>
                <a:ext cx="290791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145" t="-45652" r="-4403" b="-478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38204" y="4403431"/>
                <a:ext cx="4843762" cy="3120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ac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04" y="4403431"/>
                <a:ext cx="4843762" cy="312073"/>
              </a:xfrm>
              <a:prstGeom prst="rect">
                <a:avLst/>
              </a:prstGeom>
              <a:blipFill rotWithShape="0">
                <a:blip r:embed="rId17"/>
                <a:stretch>
                  <a:fillRect l="-756" t="-26923" r="-1008" b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4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9" grpId="0"/>
      <p:bldP spid="32" grpId="0"/>
      <p:bldP spid="33" grpId="0"/>
      <p:bldP spid="34" grpId="0"/>
      <p:bldP spid="35" grpId="0"/>
      <p:bldP spid="24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107082"/>
                <a:ext cx="8278813" cy="9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cs typeface="Times New Roman" pitchFamily="18" charset="0"/>
                  </a:rPr>
                  <a:t>Найти 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:r>
                  <a:rPr lang="ru-RU" sz="2000" dirty="0" smtClean="0">
                    <a:cs typeface="Times New Roman" pitchFamily="18" charset="0"/>
                  </a:rPr>
                  <a:t>если:</a:t>
                </a:r>
              </a:p>
              <a:p>
                <a:r>
                  <a:rPr lang="ru-RU" sz="2000" dirty="0" smtClean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=10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acc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=45°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      </a:t>
                </a:r>
                <a:r>
                  <a:rPr lang="ru-RU" sz="2000" dirty="0" smtClean="0">
                    <a:cs typeface="Times New Roman" pitchFamily="18" charset="0"/>
                  </a:rPr>
                  <a:t>б)</a:t>
                </a:r>
                <a:r>
                  <a:rPr lang="ru-RU" sz="20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7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𝑎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acc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120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ru-RU" sz="2000" dirty="0" smtClean="0">
                    <a:cs typeface="Times New Roman" pitchFamily="18" charset="0"/>
                  </a:rPr>
                  <a:t>.</a:t>
                </a:r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07082"/>
                <a:ext cx="8278813" cy="940257"/>
              </a:xfrm>
              <a:prstGeom prst="rect">
                <a:avLst/>
              </a:prstGeom>
              <a:blipFill rotWithShape="0">
                <a:blip r:embed="rId3"/>
                <a:stretch>
                  <a:fillRect l="-810" b="-7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462" y="1482318"/>
                <a:ext cx="4948638" cy="53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=2⋅10⋅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2" y="1482318"/>
                <a:ext cx="4948638" cy="533608"/>
              </a:xfrm>
              <a:prstGeom prst="rect">
                <a:avLst/>
              </a:prstGeom>
              <a:blipFill rotWithShape="0">
                <a:blip r:embed="rId5"/>
                <a:stretch>
                  <a:fillRect l="-98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339738" y="2913544"/>
            <a:ext cx="300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26681" y="1495401"/>
            <a:ext cx="3312460" cy="428259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77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9532" y="1537975"/>
                <a:ext cx="567656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RU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32" y="1537975"/>
                <a:ext cx="567656" cy="353558"/>
              </a:xfrm>
              <a:prstGeom prst="rect">
                <a:avLst/>
              </a:prstGeom>
              <a:blipFill rotWithShape="0">
                <a:blip r:embed="rId6"/>
                <a:stretch>
                  <a:fillRect l="-5376" r="-9677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05724" y="1537975"/>
                <a:ext cx="645113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24" y="1537975"/>
                <a:ext cx="645113" cy="353558"/>
              </a:xfrm>
              <a:prstGeom prst="rect">
                <a:avLst/>
              </a:prstGeom>
              <a:blipFill rotWithShape="0">
                <a:blip r:embed="rId7"/>
                <a:stretch>
                  <a:fillRect l="-2830" r="-9434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29100" y="1479073"/>
                <a:ext cx="2104615" cy="428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sz="2000" b="1" i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100" y="1479073"/>
                <a:ext cx="2104615" cy="4285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6681" y="2229080"/>
            <a:ext cx="3322032" cy="868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73673" y="2850322"/>
                <a:ext cx="2553199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73" y="2850322"/>
                <a:ext cx="2553199" cy="432554"/>
              </a:xfrm>
              <a:prstGeom prst="rect">
                <a:avLst/>
              </a:prstGeom>
              <a:blipFill rotWithShape="0">
                <a:blip r:embed="rId10"/>
                <a:stretch>
                  <a:fillRect t="-8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7399" y="3349784"/>
                <a:ext cx="2988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180°−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399" y="3349784"/>
                <a:ext cx="298896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1205" y="3383198"/>
                <a:ext cx="479522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180°−60°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05" y="3383198"/>
                <a:ext cx="4795223" cy="5186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05427" y="2786549"/>
                <a:ext cx="240161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⋅7⋅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427" y="2786549"/>
                <a:ext cx="2401619" cy="622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996" y="4227980"/>
                <a:ext cx="3420100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а)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dirty="0" smtClean="0"/>
                  <a:t>; б)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−10,5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6" y="4227980"/>
                <a:ext cx="3420100" cy="396327"/>
              </a:xfrm>
              <a:prstGeom prst="rect">
                <a:avLst/>
              </a:prstGeom>
              <a:blipFill rotWithShape="0">
                <a:blip r:embed="rId14"/>
                <a:stretch>
                  <a:fillRect l="-1426" t="-1538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56" grpId="0"/>
      <p:bldP spid="21" grpId="0" animBg="1"/>
      <p:bldP spid="22" grpId="0"/>
      <p:bldP spid="23" grpId="0"/>
      <p:bldP spid="25" grpId="0"/>
      <p:bldP spid="4" grpId="0"/>
      <p:bldP spid="28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532670" y="1635620"/>
            <a:ext cx="2088290" cy="504070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281567" y="26743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790650"/>
                <a:ext cx="8316913" cy="157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В прямоугольной системе координат 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вычисляется по </a:t>
                </a:r>
                <a:r>
                  <a:rPr lang="ru-RU" dirty="0" smtClean="0">
                    <a:latin typeface="+mj-lt"/>
                  </a:rPr>
                  <a:t>формуле:</a:t>
                </a:r>
                <a:endParaRPr lang="en-US" dirty="0" smtClean="0">
                  <a:latin typeface="+mj-lt"/>
                </a:endParaRPr>
              </a:p>
              <a:p>
                <a:pPr algn="ctr"/>
                <a:endParaRPr lang="en-US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+mj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790650"/>
                <a:ext cx="8316913" cy="1577611"/>
              </a:xfrm>
              <a:prstGeom prst="rect">
                <a:avLst/>
              </a:prstGeom>
              <a:blipFill rotWithShape="1">
                <a:blip r:embed="rId4"/>
                <a:stretch>
                  <a:fillRect l="-660" t="-1938"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1800" y="2139690"/>
            <a:ext cx="2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Доказательство:</a:t>
            </a:r>
            <a:endParaRPr lang="ru-RU" b="1" dirty="0">
              <a:latin typeface="+mj-lt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971500" y="2694764"/>
            <a:ext cx="1512210" cy="4530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32899" y="2973878"/>
                <a:ext cx="92627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99" y="2973878"/>
                <a:ext cx="926279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5921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/>
          <p:cNvSpPr/>
          <p:nvPr/>
        </p:nvSpPr>
        <p:spPr>
          <a:xfrm>
            <a:off x="1223744" y="273971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9540" y="2510781"/>
                <a:ext cx="72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40" y="2510781"/>
                <a:ext cx="72782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8403" t="-48889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3707880" y="2776739"/>
            <a:ext cx="1800250" cy="171921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21468" y="2571750"/>
                <a:ext cx="919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68" y="2571750"/>
                <a:ext cx="91941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960" t="-4888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Овал 17"/>
          <p:cNvSpPr/>
          <p:nvPr/>
        </p:nvSpPr>
        <p:spPr>
          <a:xfrm>
            <a:off x="4472574" y="309112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50497" y="2948660"/>
                <a:ext cx="72404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97" y="2948660"/>
                <a:ext cx="724044" cy="317972"/>
              </a:xfrm>
              <a:prstGeom prst="rect">
                <a:avLst/>
              </a:prstGeom>
              <a:blipFill rotWithShape="0">
                <a:blip r:embed="rId8"/>
                <a:stretch>
                  <a:fillRect l="-7563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вал 19"/>
          <p:cNvSpPr/>
          <p:nvPr/>
        </p:nvSpPr>
        <p:spPr>
          <a:xfrm>
            <a:off x="7628092" y="275178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68548" y="2509022"/>
                <a:ext cx="72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548" y="2509022"/>
                <a:ext cx="72782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403" t="-48889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6876330" y="301911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57534" y="2912086"/>
                <a:ext cx="72404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0;0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534" y="2912086"/>
                <a:ext cx="724044" cy="317972"/>
              </a:xfrm>
              <a:prstGeom prst="rect">
                <a:avLst/>
              </a:prstGeom>
              <a:blipFill rotWithShape="0">
                <a:blip r:embed="rId10"/>
                <a:stretch>
                  <a:fillRect l="-7563" b="-1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3132138" y="2571750"/>
            <a:ext cx="0" cy="194427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51538" y="2553086"/>
            <a:ext cx="0" cy="1962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07485" y="3336989"/>
                <a:ext cx="2040239" cy="124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latin typeface="+mj-lt"/>
                  </a:rPr>
                  <a:t>верно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85" y="3336989"/>
                <a:ext cx="2040239" cy="1241302"/>
              </a:xfrm>
              <a:prstGeom prst="rect">
                <a:avLst/>
              </a:prstGeom>
              <a:blipFill rotWithShape="0">
                <a:blip r:embed="rId11"/>
                <a:stretch>
                  <a:fillRect t="-3431" b="-6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556229" y="3332670"/>
                <a:ext cx="2040239" cy="124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latin typeface="+mj-lt"/>
                  </a:rPr>
                  <a:t>верно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29" y="3332670"/>
                <a:ext cx="2040239" cy="1241302"/>
              </a:xfrm>
              <a:prstGeom prst="rect">
                <a:avLst/>
              </a:prstGeom>
              <a:blipFill rotWithShape="0">
                <a:blip r:embed="rId12"/>
                <a:stretch>
                  <a:fillRect t="-3448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348291" y="3331204"/>
                <a:ext cx="2040239" cy="124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⋅0+0⋅0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0=0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latin typeface="+mj-lt"/>
                  </a:rPr>
                  <a:t>верно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91" y="3331204"/>
                <a:ext cx="2040239" cy="1241302"/>
              </a:xfrm>
              <a:prstGeom prst="rect">
                <a:avLst/>
              </a:prstGeom>
              <a:blipFill rotWithShape="0">
                <a:blip r:embed="rId13"/>
                <a:stretch>
                  <a:fillRect t="-3431" b="-6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2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4" grpId="0"/>
      <p:bldP spid="13" grpId="0"/>
      <p:bldP spid="14" grpId="0" animBg="1"/>
      <p:bldP spid="15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532670" y="1491600"/>
            <a:ext cx="2088290" cy="504070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281567" y="12341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627480"/>
                <a:ext cx="8316913" cy="157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В прямоугольной системе координат 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вычисляется по </a:t>
                </a:r>
                <a:r>
                  <a:rPr lang="ru-RU" dirty="0" smtClean="0">
                    <a:latin typeface="+mj-lt"/>
                  </a:rPr>
                  <a:t>формуле:</a:t>
                </a:r>
                <a:endParaRPr lang="en-US" dirty="0" smtClean="0">
                  <a:latin typeface="+mj-lt"/>
                </a:endParaRPr>
              </a:p>
              <a:p>
                <a:pPr algn="ctr"/>
                <a:endParaRPr lang="en-US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+mj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480"/>
                <a:ext cx="8316913" cy="1577611"/>
              </a:xfrm>
              <a:prstGeom prst="rect">
                <a:avLst/>
              </a:prstGeom>
              <a:blipFill rotWithShape="1">
                <a:blip r:embed="rId4"/>
                <a:stretch>
                  <a:fillRect l="-660" t="-1931" b="-4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1800" y="1923660"/>
            <a:ext cx="2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Доказательство:</a:t>
            </a:r>
            <a:endParaRPr lang="ru-RU" b="1" dirty="0">
              <a:latin typeface="+mj-lt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 flipV="1">
            <a:off x="6288892" y="1347580"/>
            <a:ext cx="1152160" cy="64809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873112" y="1347580"/>
            <a:ext cx="720100" cy="8575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3" name="Прямоугольник 4112"/>
          <p:cNvSpPr/>
          <p:nvPr/>
        </p:nvSpPr>
        <p:spPr>
          <a:xfrm>
            <a:off x="6084210" y="1224882"/>
            <a:ext cx="2797175" cy="3435158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00" name="Прямая соединительная линия 4099"/>
          <p:cNvCxnSpPr/>
          <p:nvPr/>
        </p:nvCxnSpPr>
        <p:spPr>
          <a:xfrm rot="-60000" flipV="1">
            <a:off x="6370018" y="2431320"/>
            <a:ext cx="1902498" cy="1385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 rot="1797803">
                <a:off x="6548012" y="1435972"/>
                <a:ext cx="9194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97803">
                <a:off x="6548012" y="1435972"/>
                <a:ext cx="9194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161" t="-18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18658673">
                <a:off x="7608273" y="1495429"/>
                <a:ext cx="92627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58673">
                <a:off x="7608273" y="1495429"/>
                <a:ext cx="926279" cy="317972"/>
              </a:xfrm>
              <a:prstGeom prst="rect">
                <a:avLst/>
              </a:prstGeom>
              <a:blipFill rotWithShape="0">
                <a:blip r:embed="rId6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80256" y="3219850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256" y="3219850"/>
                <a:ext cx="22044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2222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7" name="TextBox 4096"/>
              <p:cNvSpPr txBox="1"/>
              <p:nvPr/>
            </p:nvSpPr>
            <p:spPr>
              <a:xfrm>
                <a:off x="6225484" y="2553558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97" name="TextBox 40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84" y="2553558"/>
                <a:ext cx="207428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3529" r="-264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8266605" y="2385201"/>
                <a:ext cx="217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605" y="2385201"/>
                <a:ext cx="217816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222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 стрелкой 60"/>
          <p:cNvCxnSpPr/>
          <p:nvPr/>
        </p:nvCxnSpPr>
        <p:spPr>
          <a:xfrm flipH="1" flipV="1">
            <a:off x="6287426" y="1349046"/>
            <a:ext cx="1152160" cy="64809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7871646" y="1349046"/>
            <a:ext cx="720100" cy="8575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Box 4111"/>
              <p:cNvSpPr txBox="1"/>
              <p:nvPr/>
            </p:nvSpPr>
            <p:spPr>
              <a:xfrm>
                <a:off x="408303" y="2318070"/>
                <a:ext cx="5190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𝐴𝑂𝐵</m:t>
                          </m:r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112" name="TextBox 4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3" y="2318070"/>
                <a:ext cx="519039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88" t="-2174" r="-47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15" name="Прямая со стрелкой 4114"/>
          <p:cNvCxnSpPr/>
          <p:nvPr/>
        </p:nvCxnSpPr>
        <p:spPr>
          <a:xfrm>
            <a:off x="6432912" y="3723910"/>
            <a:ext cx="2160300" cy="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432912" y="3723910"/>
            <a:ext cx="78373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17" name="TextBox 4116"/>
              <p:cNvSpPr txBox="1"/>
              <p:nvPr/>
            </p:nvSpPr>
            <p:spPr>
              <a:xfrm>
                <a:off x="7067665" y="3740135"/>
                <a:ext cx="217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17" name="TextBox 4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65" y="3740135"/>
                <a:ext cx="21781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2222" r="-2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522804" y="3693437"/>
                <a:ext cx="207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804" y="3693437"/>
                <a:ext cx="20742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3529" r="-264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8" name="TextBox 4117"/>
              <p:cNvSpPr txBox="1"/>
              <p:nvPr/>
            </p:nvSpPr>
            <p:spPr>
              <a:xfrm>
                <a:off x="6300233" y="3723910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18" name="TextBox 4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233" y="3723910"/>
                <a:ext cx="220445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000" r="-2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TextBox 4118"/>
              <p:cNvSpPr txBox="1"/>
              <p:nvPr/>
            </p:nvSpPr>
            <p:spPr>
              <a:xfrm>
                <a:off x="400139" y="2684479"/>
                <a:ext cx="4496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19" name="TextBox 4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9" y="2684479"/>
                <a:ext cx="449603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814" t="-2174" r="-13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0" name="TextBox 4119"/>
              <p:cNvSpPr txBox="1"/>
              <p:nvPr/>
            </p:nvSpPr>
            <p:spPr>
              <a:xfrm>
                <a:off x="408303" y="3014851"/>
                <a:ext cx="2521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=0°⇒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20" name="TextBox 4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3" y="3014851"/>
                <a:ext cx="252133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208" r="-144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710" y="3343621"/>
                <a:ext cx="4226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𝐴𝑂𝐵</m:t>
                          </m:r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10" y="3343621"/>
                <a:ext cx="422609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720" t="-2174" r="-72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Прямая со стрелкой 95"/>
          <p:cNvCxnSpPr/>
          <p:nvPr/>
        </p:nvCxnSpPr>
        <p:spPr>
          <a:xfrm>
            <a:off x="6451259" y="4222796"/>
            <a:ext cx="2160300" cy="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6451259" y="4222796"/>
            <a:ext cx="78373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355715" y="4239021"/>
                <a:ext cx="217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715" y="4239021"/>
                <a:ext cx="217817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5714" r="-22857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541151" y="4192323"/>
                <a:ext cx="2074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151" y="4192323"/>
                <a:ext cx="20742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3529" r="-264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7238999" y="4222693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4222693"/>
                <a:ext cx="220445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1" name="Дуга 4120"/>
          <p:cNvSpPr/>
          <p:nvPr/>
        </p:nvSpPr>
        <p:spPr>
          <a:xfrm>
            <a:off x="7007721" y="4083960"/>
            <a:ext cx="431865" cy="246862"/>
          </a:xfrm>
          <a:prstGeom prst="arc">
            <a:avLst>
              <a:gd name="adj1" fmla="val 1067800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92600" y="3660064"/>
                <a:ext cx="44960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  <m:r>
                            <a:rPr lang="ru-RU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00" y="3660064"/>
                <a:ext cx="4496039" cy="276999"/>
              </a:xfrm>
              <a:prstGeom prst="rect">
                <a:avLst/>
              </a:prstGeom>
              <a:blipFill rotWithShape="1">
                <a:blip r:embed="rId20"/>
                <a:stretch>
                  <a:fillRect l="-678" t="-23913" r="-3388" b="-5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00764" y="3990436"/>
                <a:ext cx="32074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64" y="3990436"/>
                <a:ext cx="3207417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951" r="-114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72171" y="4319206"/>
                <a:ext cx="4226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𝐴𝑂𝐵</m:t>
                          </m:r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1" y="4319206"/>
                <a:ext cx="4226092" cy="276999"/>
              </a:xfrm>
              <a:prstGeom prst="rect">
                <a:avLst/>
              </a:prstGeom>
              <a:blipFill rotWithShape="0">
                <a:blip r:embed="rId22"/>
                <a:stretch>
                  <a:fillRect l="-722" t="-2222" r="-86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/>
          <p:cNvCxnSpPr/>
          <p:nvPr/>
        </p:nvCxnSpPr>
        <p:spPr>
          <a:xfrm flipH="1" flipV="1">
            <a:off x="6292148" y="1355672"/>
            <a:ext cx="1152160" cy="64809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884460" y="1339488"/>
            <a:ext cx="720100" cy="8575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513072" y="3219850"/>
            <a:ext cx="72000" cy="72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7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1.35802E-6 L 0.00972 0.239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883 L -0.03576 0.204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1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13" grpId="0" animBg="1"/>
      <p:bldP spid="53" grpId="0"/>
      <p:bldP spid="58" grpId="0"/>
      <p:bldP spid="55" grpId="0"/>
      <p:bldP spid="4097" grpId="0"/>
      <p:bldP spid="70" grpId="0"/>
      <p:bldP spid="4112" grpId="0"/>
      <p:bldP spid="4117" grpId="0"/>
      <p:bldP spid="91" grpId="0"/>
      <p:bldP spid="4118" grpId="0"/>
      <p:bldP spid="4119" grpId="0"/>
      <p:bldP spid="4120" grpId="0"/>
      <p:bldP spid="95" grpId="0"/>
      <p:bldP spid="98" grpId="0"/>
      <p:bldP spid="99" grpId="0"/>
      <p:bldP spid="100" grpId="0"/>
      <p:bldP spid="4121" grpId="0" animBg="1"/>
      <p:bldP spid="102" grpId="0"/>
      <p:bldP spid="103" grpId="0"/>
      <p:bldP spid="104" grpId="0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4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532670" y="1491600"/>
            <a:ext cx="2088290" cy="504070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281567" y="12341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1800" y="627480"/>
                <a:ext cx="8316913" cy="157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+mj-lt"/>
                  </a:rPr>
                  <a:t>В прямоугольной системе координат 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вычисляется по </a:t>
                </a:r>
                <a:r>
                  <a:rPr lang="ru-RU" dirty="0" smtClean="0">
                    <a:latin typeface="+mj-lt"/>
                  </a:rPr>
                  <a:t>формуле:</a:t>
                </a:r>
                <a:endParaRPr lang="en-US" dirty="0" smtClean="0">
                  <a:latin typeface="+mj-lt"/>
                </a:endParaRPr>
              </a:p>
              <a:p>
                <a:pPr algn="ctr"/>
                <a:endParaRPr lang="en-US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>
                  <a:latin typeface="+mj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27480"/>
                <a:ext cx="8316913" cy="1577611"/>
              </a:xfrm>
              <a:prstGeom prst="rect">
                <a:avLst/>
              </a:prstGeom>
              <a:blipFill rotWithShape="1">
                <a:blip r:embed="rId4"/>
                <a:stretch>
                  <a:fillRect l="-660" t="-1931" b="-4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31800" y="1923660"/>
            <a:ext cx="219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Доказательство:</a:t>
            </a:r>
            <a:endParaRPr lang="ru-RU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Box 4111"/>
              <p:cNvSpPr txBox="1"/>
              <p:nvPr/>
            </p:nvSpPr>
            <p:spPr>
              <a:xfrm>
                <a:off x="408303" y="2318070"/>
                <a:ext cx="5190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𝐴𝑂𝐵</m:t>
                          </m:r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4112" name="TextBox 4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03" y="2318070"/>
                <a:ext cx="519039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88" t="-2174" r="-47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531" y="2571750"/>
                <a:ext cx="3217291" cy="264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5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31" y="2571750"/>
                <a:ext cx="3217291" cy="264944"/>
              </a:xfrm>
              <a:prstGeom prst="rect">
                <a:avLst/>
              </a:prstGeom>
              <a:blipFill rotWithShape="1">
                <a:blip r:embed="rId6"/>
                <a:stretch>
                  <a:fillRect l="-758" t="-16279" r="-3977" b="-41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7256" y="2787780"/>
                <a:ext cx="5260478" cy="432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500" i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6" y="2787780"/>
                <a:ext cx="5260478" cy="432170"/>
              </a:xfrm>
              <a:prstGeom prst="rect">
                <a:avLst/>
              </a:prstGeom>
              <a:blipFill rotWithShape="1">
                <a:blip r:embed="rId7"/>
                <a:stretch>
                  <a:fillRect r="-2320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5985" y="3198281"/>
                <a:ext cx="7864268" cy="3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15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5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5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5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5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5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5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5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85" y="3198281"/>
                <a:ext cx="7864268" cy="391004"/>
              </a:xfrm>
              <a:prstGeom prst="rect">
                <a:avLst/>
              </a:prstGeom>
              <a:blipFill rotWithShape="1">
                <a:blip r:embed="rId8"/>
                <a:stretch>
                  <a:fillRect r="-1395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803" y="3558691"/>
                <a:ext cx="2615203" cy="3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5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sz="15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15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5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5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500" dirty="0" smtClean="0"/>
                  <a:t> </a:t>
                </a:r>
                <a:endParaRPr lang="ru-RU" sz="15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3" y="3558691"/>
                <a:ext cx="2615203" cy="391004"/>
              </a:xfrm>
              <a:prstGeom prst="rect">
                <a:avLst/>
              </a:prstGeom>
              <a:blipFill rotWithShape="1">
                <a:blip r:embed="rId9"/>
                <a:stretch>
                  <a:fillRect r="-5594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88650" y="3558691"/>
                <a:ext cx="2571473" cy="3910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5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50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ru-RU" sz="15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15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sz="15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5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5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500" dirty="0" smtClean="0"/>
                  <a:t> </a:t>
                </a:r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50" y="3558691"/>
                <a:ext cx="2571473" cy="391004"/>
              </a:xfrm>
              <a:prstGeom prst="rect">
                <a:avLst/>
              </a:prstGeom>
              <a:blipFill rotWithShape="1">
                <a:blip r:embed="rId10"/>
                <a:stretch>
                  <a:fillRect l="-474" r="-5450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2150" y="3919398"/>
                <a:ext cx="8396563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5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5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5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500" b="0" i="1" smtClean="0">
                          <a:latin typeface="Cambria Math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5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50" y="3919398"/>
                <a:ext cx="8396563" cy="956672"/>
              </a:xfrm>
              <a:prstGeom prst="rect">
                <a:avLst/>
              </a:prstGeom>
              <a:blipFill rotWithShape="1">
                <a:blip r:embed="rId11"/>
                <a:stretch>
                  <a:fillRect b="-1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0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6" grpId="0"/>
      <p:bldP spid="7" grpId="0"/>
      <p:bldP spid="4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42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799" y="411163"/>
                <a:ext cx="8316913" cy="188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Следствие 1.</a:t>
                </a:r>
              </a:p>
              <a:p>
                <a:r>
                  <a:rPr lang="ru-RU" dirty="0">
                    <a:latin typeface="+mj-lt"/>
                  </a:rPr>
                  <a:t>Ненулевые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000" dirty="0" smtClean="0">
                    <a:latin typeface="+mj-lt"/>
                  </a:rPr>
                  <a:t> </a:t>
                </a:r>
                <a:r>
                  <a:rPr lang="ru-RU" u="sng" dirty="0">
                    <a:latin typeface="+mj-lt"/>
                  </a:rPr>
                  <a:t>перпендикулярны тогда и только тогда</a:t>
                </a:r>
                <a:r>
                  <a:rPr lang="ru-RU" dirty="0">
                    <a:latin typeface="+mj-lt"/>
                  </a:rPr>
                  <a:t>, когда сумма произведений их соответствующих координат равна нулю</a:t>
                </a:r>
                <a:r>
                  <a:rPr lang="ru-RU" dirty="0" smtClean="0">
                    <a:latin typeface="+mj-lt"/>
                  </a:rPr>
                  <a:t>.</a:t>
                </a:r>
                <a:endParaRPr lang="en-US" dirty="0" smtClean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ru-RU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acc>
                      <m:r>
                        <a:rPr lang="ru-RU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⇔</m:t>
                      </m:r>
                      <m:sSub>
                        <m:sSubPr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9" y="411163"/>
                <a:ext cx="8316913" cy="1889941"/>
              </a:xfrm>
              <a:prstGeom prst="rect">
                <a:avLst/>
              </a:prstGeom>
              <a:blipFill rotWithShape="1">
                <a:blip r:embed="rId4"/>
                <a:stretch>
                  <a:fillRect l="-660" t="-1613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3892" y="2122009"/>
                <a:ext cx="8316913" cy="2401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Следствие </a:t>
                </a:r>
                <a:r>
                  <a:rPr lang="en-US" b="1" dirty="0" smtClean="0">
                    <a:solidFill>
                      <a:srgbClr val="877D4B"/>
                    </a:solidFill>
                    <a:latin typeface="+mj-lt"/>
                  </a:rPr>
                  <a:t>2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.</a:t>
                </a:r>
              </a:p>
              <a:p>
                <a:r>
                  <a:rPr lang="ru-RU" dirty="0">
                    <a:latin typeface="+mj-lt"/>
                  </a:rPr>
                  <a:t>Косинус угла</a:t>
                </a:r>
                <a:r>
                  <a:rPr lang="ru-RU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между ненулевыми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acc>
                    <m:d>
                      <m:dPr>
                        <m:begChr m:val="{"/>
                        <m:endChr m:val="}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выражается следующей </a:t>
                </a:r>
                <a:r>
                  <a:rPr lang="ru-RU" dirty="0" smtClean="0">
                    <a:latin typeface="+mj-lt"/>
                  </a:rPr>
                  <a:t>формулой</a:t>
                </a:r>
                <a:r>
                  <a:rPr lang="en-US" dirty="0" smtClean="0">
                    <a:latin typeface="+mj-lt"/>
                  </a:rPr>
                  <a:t>:</a:t>
                </a:r>
              </a:p>
              <a:p>
                <a:endParaRPr lang="en-US" dirty="0" smtClean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𝒐𝒔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877D4B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  <m:r>
                            <a:rPr lang="en-US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b="1" i="1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ru-RU" b="1" dirty="0">
                  <a:latin typeface="+mj-lt"/>
                </a:endParaRPr>
              </a:p>
              <a:p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2" y="2122009"/>
                <a:ext cx="8316913" cy="2401363"/>
              </a:xfrm>
              <a:prstGeom prst="rect">
                <a:avLst/>
              </a:prstGeom>
              <a:blipFill rotWithShape="1">
                <a:blip r:embed="rId5"/>
                <a:stretch>
                  <a:fillRect l="-587" t="-1269" b="-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1043510" y="2067680"/>
            <a:ext cx="70569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255794"/>
                <a:ext cx="8278813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cs typeface="Times New Roman" pitchFamily="18" charset="0"/>
                  </a:rPr>
                  <a:t>Найти скалярное произведение векторов:</a:t>
                </a:r>
              </a:p>
              <a:p>
                <a:r>
                  <a:rPr lang="ru-RU" sz="2000" dirty="0" smtClean="0">
                    <a:cs typeface="Times New Roman" pitchFamily="18" charset="0"/>
                  </a:rPr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2;−5</m:t>
                        </m:r>
                      </m:e>
                    </m:d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      </a:t>
                </a:r>
                <a:r>
                  <a:rPr lang="ru-RU" sz="2000" dirty="0" smtClean="0">
                    <a:cs typeface="Times New Roman" pitchFamily="18" charset="0"/>
                  </a:rPr>
                  <a:t>б)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:r>
                  <a:rPr lang="ru-RU" sz="2000" dirty="0" smtClean="0">
                    <a:cs typeface="Times New Roman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(1;3)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/>
                        <a:cs typeface="Times New Roman" pitchFamily="18" charset="0"/>
                      </a:rPr>
                      <m:t>(4;0)</m:t>
                    </m:r>
                  </m:oMath>
                </a14:m>
                <a:r>
                  <a:rPr lang="ru-RU" sz="2000" dirty="0" smtClean="0">
                    <a:cs typeface="Times New Roman" pitchFamily="18" charset="0"/>
                  </a:rPr>
                  <a:t>.</a:t>
                </a:r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55794"/>
                <a:ext cx="8278813" cy="753411"/>
              </a:xfrm>
              <a:prstGeom prst="rect">
                <a:avLst/>
              </a:prstGeom>
              <a:blipFill rotWithShape="1">
                <a:blip r:embed="rId3"/>
                <a:stretch>
                  <a:fillRect l="-810" t="-4032" r="-663" b="-13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462" y="1482318"/>
                <a:ext cx="4948638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/>
                      </a:rPr>
                      <m:t>2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ru-RU" b="0" i="1" smtClean="0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e>
                    </m:d>
                    <m:r>
                      <a:rPr lang="ru-RU" b="0" i="1" smtClean="0">
                        <a:latin typeface="Cambria Math"/>
                        <a:ea typeface="Cambria Math"/>
                      </a:rPr>
                      <m:t>⋅0=−2</m:t>
                    </m:r>
                  </m:oMath>
                </a14:m>
                <a:endParaRPr lang="ru-RU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2" y="1482318"/>
                <a:ext cx="4948638" cy="410305"/>
              </a:xfrm>
              <a:prstGeom prst="rect">
                <a:avLst/>
              </a:prstGeom>
              <a:blipFill rotWithShape="1">
                <a:blip r:embed="rId5"/>
                <a:stretch>
                  <a:fillRect l="-985" t="-10448" b="-23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39738" y="2266685"/>
                <a:ext cx="4808342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0−1;−2−3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−1;−5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2266685"/>
                <a:ext cx="4808342" cy="404791"/>
              </a:xfrm>
              <a:prstGeom prst="rect">
                <a:avLst/>
              </a:prstGeom>
              <a:blipFill rotWithShape="1">
                <a:blip r:embed="rId6"/>
                <a:stretch>
                  <a:fillRect l="-114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6290801" y="1495401"/>
            <a:ext cx="2097729" cy="428259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77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996" y="4227980"/>
                <a:ext cx="342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Ответ: а)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−2</m:t>
                    </m:r>
                  </m:oMath>
                </a14:m>
                <a:r>
                  <a:rPr lang="ru-RU" dirty="0" smtClean="0"/>
                  <a:t>; б)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12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6" y="4227980"/>
                <a:ext cx="34201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26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196584" y="1496971"/>
                <a:ext cx="2263956" cy="6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84" y="1496971"/>
                <a:ext cx="2263956" cy="687496"/>
              </a:xfrm>
              <a:prstGeom prst="rect">
                <a:avLst/>
              </a:prstGeom>
              <a:blipFill rotWithShape="1">
                <a:blip r:embed="rId8"/>
                <a:stretch>
                  <a:fillRect l="-2426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47588" y="2736852"/>
                <a:ext cx="319087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−1;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</a:rPr>
                            <m:t>;−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8" y="2736852"/>
                <a:ext cx="3190874" cy="404791"/>
              </a:xfrm>
              <a:prstGeom prst="rect">
                <a:avLst/>
              </a:prstGeom>
              <a:blipFill rotWithShape="1">
                <a:blip r:embed="rId9"/>
                <a:stretch>
                  <a:fillRect r="-2103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39440" y="3160826"/>
                <a:ext cx="5032532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en-US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−1⋅3</m:t>
                      </m:r>
                      <m:r>
                        <a:rPr lang="ru-RU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−5</m:t>
                          </m:r>
                        </m:e>
                      </m:d>
                      <m:r>
                        <a:rPr lang="ru-RU" i="1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  <m:r>
                        <a:rPr lang="ru-RU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3+15=12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" y="3160826"/>
                <a:ext cx="5032532" cy="404791"/>
              </a:xfrm>
              <a:prstGeom prst="rect">
                <a:avLst/>
              </a:prstGeom>
              <a:blipFill rotWithShape="1">
                <a:blip r:embed="rId10"/>
                <a:stretch>
                  <a:fillRect r="-1211" b="-24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56" grpId="0"/>
      <p:bldP spid="21" grpId="0" animBg="1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" y="9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963" y="229316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Угол между векторами. 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1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3" y="1347580"/>
            <a:ext cx="3520585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80" y="1347580"/>
            <a:ext cx="352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0" y="2968080"/>
            <a:ext cx="3520585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1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263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1056389" y="267430"/>
            <a:ext cx="701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Угол между векторами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 flipH="1" flipV="1">
            <a:off x="899490" y="1275570"/>
            <a:ext cx="936130" cy="79211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15520" y="1671625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520" y="1671625"/>
                <a:ext cx="19319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1250" t="-45652" r="-9687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2195670" y="1131550"/>
            <a:ext cx="432060" cy="12241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41080" y="1492152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80" y="1492152"/>
                <a:ext cx="189411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56100" y="2548850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0" y="2548850"/>
                <a:ext cx="2204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 стрелкой 31"/>
          <p:cNvCxnSpPr/>
          <p:nvPr/>
        </p:nvCxnSpPr>
        <p:spPr>
          <a:xfrm flipH="1" flipV="1">
            <a:off x="895856" y="1275570"/>
            <a:ext cx="936130" cy="79211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7598147">
            <a:off x="4277186" y="2159321"/>
            <a:ext cx="576080" cy="576080"/>
          </a:xfrm>
          <a:prstGeom prst="arc">
            <a:avLst>
              <a:gd name="adj1" fmla="val 16200000"/>
              <a:gd name="adj2" fmla="val 468917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45474" y="1651138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74" y="1651138"/>
                <a:ext cx="2074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3529" r="-2647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5785" y="2859790"/>
                <a:ext cx="798167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85" y="2859790"/>
                <a:ext cx="798167" cy="312458"/>
              </a:xfrm>
              <a:prstGeom prst="rect">
                <a:avLst/>
              </a:prstGeom>
              <a:blipFill rotWithShape="0">
                <a:blip r:embed="rId8"/>
                <a:stretch>
                  <a:fillRect l="-6923" t="-29412" r="-43077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 flipV="1">
            <a:off x="2195670" y="1131550"/>
            <a:ext cx="432060" cy="12241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520663" y="2512297"/>
            <a:ext cx="108000" cy="108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06892" y="1333319"/>
                <a:ext cx="217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892" y="1333319"/>
                <a:ext cx="21781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222" r="-2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95420" y="3219840"/>
                <a:ext cx="80477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219840"/>
                <a:ext cx="804771" cy="317972"/>
              </a:xfrm>
              <a:prstGeom prst="rect">
                <a:avLst/>
              </a:prstGeom>
              <a:blipFill rotWithShape="0">
                <a:blip r:embed="rId10"/>
                <a:stretch>
                  <a:fillRect l="-6818" r="-530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125" y="3507880"/>
                <a:ext cx="4353756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угол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ru-RU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5" y="3507880"/>
                <a:ext cx="4353756" cy="353558"/>
              </a:xfrm>
              <a:prstGeom prst="rect">
                <a:avLst/>
              </a:prstGeom>
              <a:blipFill rotWithShape="0">
                <a:blip r:embed="rId11"/>
                <a:stretch>
                  <a:fillRect l="-1681" t="-18966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12537" y="2548849"/>
                <a:ext cx="306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537" y="2548849"/>
                <a:ext cx="306687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8000" r="-6000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/>
          <p:nvPr/>
        </p:nvCxnSpPr>
        <p:spPr>
          <a:xfrm flipH="1" flipV="1">
            <a:off x="899490" y="1275570"/>
            <a:ext cx="936130" cy="79211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2199304" y="1131550"/>
            <a:ext cx="432060" cy="12241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6804310" y="2524232"/>
            <a:ext cx="108000" cy="108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652150" y="1665399"/>
                <a:ext cx="3071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50" y="1665399"/>
                <a:ext cx="30719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686" r="-588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92939" y="1347580"/>
                <a:ext cx="303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939" y="1347580"/>
                <a:ext cx="303481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6000" r="-600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Дуга 83"/>
          <p:cNvSpPr/>
          <p:nvPr/>
        </p:nvSpPr>
        <p:spPr>
          <a:xfrm rot="17598147">
            <a:off x="6551037" y="2158129"/>
            <a:ext cx="576080" cy="576080"/>
          </a:xfrm>
          <a:prstGeom prst="arc">
            <a:avLst>
              <a:gd name="adj1" fmla="val 16200000"/>
              <a:gd name="adj2" fmla="val 468917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TextBox 4101"/>
              <p:cNvSpPr txBox="1"/>
              <p:nvPr/>
            </p:nvSpPr>
            <p:spPr>
              <a:xfrm>
                <a:off x="395420" y="3935306"/>
                <a:ext cx="1778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02" name="TextBox 4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3935306"/>
                <a:ext cx="177830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55" r="-2055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TextBox 4103"/>
              <p:cNvSpPr txBox="1"/>
              <p:nvPr/>
            </p:nvSpPr>
            <p:spPr>
              <a:xfrm>
                <a:off x="2554525" y="4255269"/>
                <a:ext cx="4050083" cy="403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sz="2000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sz="2000" b="1" i="1" smtClean="0">
                                <a:solidFill>
                                  <a:srgbClr val="877D4B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877D4B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acc>
                    <m:r>
                      <a:rPr lang="en-US" sz="2000" b="1" i="1" smtClean="0">
                        <a:solidFill>
                          <a:srgbClr val="877D4B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rgbClr val="877D4B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угол между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877D4B"/>
                    </a:solidFill>
                    <a:latin typeface="+mj-lt"/>
                  </a:rPr>
                  <a:t> </a:t>
                </a:r>
                <a:r>
                  <a:rPr lang="ru-RU" b="1" dirty="0" smtClean="0">
                    <a:solidFill>
                      <a:srgbClr val="877D4B"/>
                    </a:solidFill>
                    <a:latin typeface="+mj-lt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smtClean="0">
                            <a:solidFill>
                              <a:srgbClr val="877D4B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877D4B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ru-RU" b="1" dirty="0">
                  <a:solidFill>
                    <a:srgbClr val="877D4B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04" name="TextBox 4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525" y="4255269"/>
                <a:ext cx="4050083" cy="403893"/>
              </a:xfrm>
              <a:prstGeom prst="rect">
                <a:avLst/>
              </a:prstGeom>
              <a:blipFill rotWithShape="0">
                <a:blip r:embed="rId16"/>
                <a:stretch>
                  <a:fillRect b="-34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7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5.55112E-17 L 0.29913 0.0932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5989 0.043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5.55112E-17 L 0.5474 0.0969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54 L 0.51077 0.0404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/>
      <p:bldP spid="29" grpId="0"/>
      <p:bldP spid="11" grpId="0"/>
      <p:bldP spid="31" grpId="0" animBg="1"/>
      <p:bldP spid="18" grpId="0"/>
      <p:bldP spid="19" grpId="0"/>
      <p:bldP spid="10" grpId="0" animBg="1"/>
      <p:bldP spid="52" grpId="0"/>
      <p:bldP spid="53" grpId="0"/>
      <p:bldP spid="33" grpId="0"/>
      <p:bldP spid="35" grpId="0"/>
      <p:bldP spid="34" grpId="0" animBg="1"/>
      <p:bldP spid="82" grpId="0"/>
      <p:bldP spid="83" grpId="0"/>
      <p:bldP spid="84" grpId="0" animBg="1"/>
      <p:bldP spid="4102" grpId="0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263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Группа 70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72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056389" y="267430"/>
            <a:ext cx="701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Угол между векторами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132138" y="1131550"/>
            <a:ext cx="0" cy="3312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956518" y="1131550"/>
            <a:ext cx="0" cy="331246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83819" y="1668753"/>
            <a:ext cx="936130" cy="64809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827480" y="1596743"/>
            <a:ext cx="1872260" cy="12961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6304" y="171579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04" y="1715799"/>
                <a:ext cx="19319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1250" t="-45652" r="-96875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06871" y="1704758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71" y="1704758"/>
                <a:ext cx="189411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 стрелкой 42"/>
          <p:cNvCxnSpPr/>
          <p:nvPr/>
        </p:nvCxnSpPr>
        <p:spPr>
          <a:xfrm flipV="1">
            <a:off x="824758" y="1591511"/>
            <a:ext cx="1872260" cy="129618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83460" y="4045083"/>
            <a:ext cx="108000" cy="108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781100" y="1663521"/>
            <a:ext cx="936130" cy="64809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7015" y="4095001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15" y="4095001"/>
                <a:ext cx="22044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000" r="-2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26560" y="4430770"/>
                <a:ext cx="839461" cy="363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60" y="4430770"/>
                <a:ext cx="839461" cy="363241"/>
              </a:xfrm>
              <a:prstGeom prst="rect">
                <a:avLst/>
              </a:prstGeom>
              <a:blipFill rotWithShape="0">
                <a:blip r:embed="rId7"/>
                <a:stretch>
                  <a:fillRect l="-6522" t="-15254" r="-13768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 стрелкой 38"/>
          <p:cNvCxnSpPr/>
          <p:nvPr/>
        </p:nvCxnSpPr>
        <p:spPr>
          <a:xfrm flipV="1">
            <a:off x="3923910" y="1677991"/>
            <a:ext cx="1512210" cy="45309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85309" y="1957105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09" y="1957105"/>
                <a:ext cx="189411" cy="317972"/>
              </a:xfrm>
              <a:prstGeom prst="rect">
                <a:avLst/>
              </a:prstGeom>
              <a:blipFill rotWithShape="0">
                <a:blip r:embed="rId8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39736" y="1140720"/>
                <a:ext cx="63587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⇈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736" y="1140720"/>
                <a:ext cx="635879" cy="317972"/>
              </a:xfrm>
              <a:prstGeom prst="rect">
                <a:avLst/>
              </a:prstGeom>
              <a:blipFill rotWithShape="0">
                <a:blip r:embed="rId9"/>
                <a:stretch>
                  <a:fillRect l="-9615" t="-26923" r="-7692" b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13487" y="1131550"/>
                <a:ext cx="1703480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ru-RU" dirty="0" smtClean="0">
                    <a:latin typeface="+mj-lt"/>
                  </a:rPr>
                  <a:t>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487" y="1131550"/>
                <a:ext cx="1703480" cy="317972"/>
              </a:xfrm>
              <a:prstGeom prst="rect">
                <a:avLst/>
              </a:prstGeom>
              <a:blipFill rotWithShape="0">
                <a:blip r:embed="rId10"/>
                <a:stretch>
                  <a:fillRect l="-5000" t="-28846" r="-3929" b="-4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Овал 46"/>
          <p:cNvSpPr/>
          <p:nvPr/>
        </p:nvSpPr>
        <p:spPr>
          <a:xfrm>
            <a:off x="4176154" y="172293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82961" y="1563610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61" y="1563610"/>
                <a:ext cx="19319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8125" t="-45652" r="-10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>
            <a:off x="3563860" y="2514921"/>
            <a:ext cx="1800250" cy="171921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377448" y="2309932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448" y="2309932"/>
                <a:ext cx="19319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8125" t="-48889" r="-10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Овал 64"/>
          <p:cNvSpPr/>
          <p:nvPr/>
        </p:nvSpPr>
        <p:spPr>
          <a:xfrm>
            <a:off x="4328554" y="282931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35361" y="2669982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61" y="2669982"/>
                <a:ext cx="189411" cy="317972"/>
              </a:xfrm>
              <a:prstGeom prst="rect">
                <a:avLst/>
              </a:prstGeom>
              <a:blipFill rotWithShape="0">
                <a:blip r:embed="rId13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54932" y="4412107"/>
                <a:ext cx="839461" cy="363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932" y="4412107"/>
                <a:ext cx="839461" cy="363241"/>
              </a:xfrm>
              <a:prstGeom prst="rect">
                <a:avLst/>
              </a:prstGeom>
              <a:blipFill rotWithShape="0">
                <a:blip r:embed="rId14"/>
                <a:stretch>
                  <a:fillRect l="-7299" t="-15254" r="-13869" b="-8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56722" y="3435870"/>
                <a:ext cx="63587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⇈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722" y="3435870"/>
                <a:ext cx="635879" cy="317972"/>
              </a:xfrm>
              <a:prstGeom prst="rect">
                <a:avLst/>
              </a:prstGeom>
              <a:blipFill rotWithShape="0">
                <a:blip r:embed="rId15"/>
                <a:stretch>
                  <a:fillRect l="-8571" t="-28846" r="-6667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 flipH="1" flipV="1">
            <a:off x="6821997" y="1682905"/>
            <a:ext cx="1476206" cy="603981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154977" y="1140720"/>
                <a:ext cx="666336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↑↓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77" y="1140720"/>
                <a:ext cx="666336" cy="317972"/>
              </a:xfrm>
              <a:prstGeom prst="rect">
                <a:avLst/>
              </a:prstGeom>
              <a:blipFill rotWithShape="0">
                <a:blip r:embed="rId16"/>
                <a:stretch>
                  <a:fillRect l="-9174" t="-26923" r="-7339" b="-9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88265" y="1677991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265" y="1677991"/>
                <a:ext cx="19319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2258" t="-45652" r="-103226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Прямая со стрелкой 76"/>
          <p:cNvCxnSpPr/>
          <p:nvPr/>
        </p:nvCxnSpPr>
        <p:spPr>
          <a:xfrm>
            <a:off x="6330684" y="1904540"/>
            <a:ext cx="752216" cy="3059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Дуга 4119"/>
          <p:cNvSpPr/>
          <p:nvPr/>
        </p:nvSpPr>
        <p:spPr>
          <a:xfrm rot="1242620">
            <a:off x="7282925" y="3198016"/>
            <a:ext cx="648090" cy="618158"/>
          </a:xfrm>
          <a:prstGeom prst="arc">
            <a:avLst>
              <a:gd name="adj1" fmla="val 11033478"/>
              <a:gd name="adj2" fmla="val 0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98245" y="2024131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45" y="2024131"/>
                <a:ext cx="189411" cy="317972"/>
              </a:xfrm>
              <a:prstGeom prst="rect">
                <a:avLst/>
              </a:prstGeom>
              <a:blipFill rotWithShape="0">
                <a:blip r:embed="rId18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393985" y="3485788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85" y="3485788"/>
                <a:ext cx="220445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5000" r="-22222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Прямая со стрелкой 102"/>
          <p:cNvCxnSpPr/>
          <p:nvPr/>
        </p:nvCxnSpPr>
        <p:spPr>
          <a:xfrm flipH="1" flipV="1">
            <a:off x="6816045" y="1684604"/>
            <a:ext cx="1476206" cy="603981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324732" y="1906239"/>
            <a:ext cx="752216" cy="3059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560430" y="3435870"/>
            <a:ext cx="108000" cy="108000"/>
          </a:xfrm>
          <a:prstGeom prst="ellipse">
            <a:avLst/>
          </a:prstGeom>
          <a:solidFill>
            <a:srgbClr val="877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012459" y="4420943"/>
                <a:ext cx="1095941" cy="363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59" y="4420943"/>
                <a:ext cx="1095941" cy="363241"/>
              </a:xfrm>
              <a:prstGeom prst="rect">
                <a:avLst/>
              </a:prstGeom>
              <a:blipFill rotWithShape="0">
                <a:blip r:embed="rId20"/>
                <a:stretch>
                  <a:fillRect l="-4444" t="-13333" r="-4444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9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7 L -0.00503 0.347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7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1851 L -0.00902 0.234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7309 0.2339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09 L 0.14445 0.3114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13" grpId="0" animBg="1"/>
      <p:bldP spid="26" grpId="0"/>
      <p:bldP spid="27" grpId="0"/>
      <p:bldP spid="40" grpId="0"/>
      <p:bldP spid="44" grpId="0"/>
      <p:bldP spid="46" grpId="0"/>
      <p:bldP spid="47" grpId="0" animBg="1"/>
      <p:bldP spid="48" grpId="0"/>
      <p:bldP spid="51" grpId="0"/>
      <p:bldP spid="65" grpId="0" animBg="1"/>
      <p:bldP spid="66" grpId="0"/>
      <p:bldP spid="67" grpId="0"/>
      <p:bldP spid="54" grpId="0"/>
      <p:bldP spid="76" grpId="0"/>
      <p:bldP spid="57" grpId="0"/>
      <p:bldP spid="4120" grpId="0" animBg="1"/>
      <p:bldP spid="62" grpId="0"/>
      <p:bldP spid="80" grpId="0"/>
      <p:bldP spid="79" grpId="0" animBg="1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491850" y="688449"/>
            <a:ext cx="2304320" cy="1008140"/>
          </a:xfrm>
          <a:prstGeom prst="line">
            <a:avLst/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275820" y="1082885"/>
            <a:ext cx="2675718" cy="2244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1850" y="411450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50" y="411450"/>
                <a:ext cx="19319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779642" y="794636"/>
                <a:ext cx="1931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42" y="794636"/>
                <a:ext cx="19319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8125" r="-21875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Дуга 10"/>
          <p:cNvSpPr/>
          <p:nvPr/>
        </p:nvSpPr>
        <p:spPr>
          <a:xfrm rot="1818024">
            <a:off x="4535864" y="959844"/>
            <a:ext cx="504070" cy="544378"/>
          </a:xfrm>
          <a:prstGeom prst="arc">
            <a:avLst>
              <a:gd name="adj1" fmla="val 18775339"/>
              <a:gd name="adj2" fmla="val 0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4691" y="1119338"/>
                <a:ext cx="204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691" y="1119338"/>
                <a:ext cx="20415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152" r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12636" y="1779640"/>
                <a:ext cx="37051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+mj-lt"/>
                  </a:rPr>
                  <a:t>угол между прямыми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dirty="0" smtClean="0">
                    <a:latin typeface="+mj-lt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636" y="1779640"/>
                <a:ext cx="3705181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809" t="-18000" r="-1645" b="-4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Дуга 60"/>
          <p:cNvSpPr/>
          <p:nvPr/>
        </p:nvSpPr>
        <p:spPr>
          <a:xfrm rot="1818024">
            <a:off x="642339" y="3092490"/>
            <a:ext cx="504070" cy="544378"/>
          </a:xfrm>
          <a:prstGeom prst="arc">
            <a:avLst>
              <a:gd name="adj1" fmla="val 18775339"/>
              <a:gd name="adj2" fmla="val 0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92296" y="2211700"/>
                <a:ext cx="13647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96" y="2211700"/>
                <a:ext cx="136473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587" r="-358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851886" y="2859790"/>
            <a:ext cx="1152160" cy="57608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51886" y="3435870"/>
            <a:ext cx="1368190" cy="2160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42788" y="2734972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788" y="2734972"/>
                <a:ext cx="19319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8125" t="-48889" r="-10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403560" y="3595093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560" y="3595093"/>
                <a:ext cx="189411" cy="317972"/>
              </a:xfrm>
              <a:prstGeom prst="rect">
                <a:avLst/>
              </a:prstGeom>
              <a:blipFill rotWithShape="0">
                <a:blip r:embed="rId9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40709" y="3213886"/>
                <a:ext cx="204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09" y="3213886"/>
                <a:ext cx="20415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39394" t="-2174" r="-3939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446415" y="3130142"/>
                <a:ext cx="1366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15" y="3130142"/>
                <a:ext cx="1366336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125" t="-2174" r="-3571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4572000" y="2753022"/>
            <a:ext cx="0" cy="11600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1818024">
            <a:off x="5586623" y="3191375"/>
            <a:ext cx="504070" cy="544378"/>
          </a:xfrm>
          <a:prstGeom prst="arc">
            <a:avLst>
              <a:gd name="adj1" fmla="val 11027177"/>
              <a:gd name="adj2" fmla="val 0"/>
            </a:avLst>
          </a:prstGeom>
          <a:ln w="28575">
            <a:solidFill>
              <a:srgbClr val="877D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 flipH="1" flipV="1">
            <a:off x="5292100" y="2887720"/>
            <a:ext cx="504070" cy="647035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796170" y="3534755"/>
            <a:ext cx="1368190" cy="2160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404454" y="2675899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54" y="2675899"/>
                <a:ext cx="19319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2258" t="-48889" r="-10322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81639" y="3693978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39" y="3693978"/>
                <a:ext cx="189411" cy="317972"/>
              </a:xfrm>
              <a:prstGeom prst="rect">
                <a:avLst/>
              </a:prstGeom>
              <a:blipFill rotWithShape="0">
                <a:blip r:embed="rId13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184993" y="3312771"/>
                <a:ext cx="2041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993" y="3312771"/>
                <a:ext cx="204158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39394" t="-2174" r="-39394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066597" y="3130142"/>
                <a:ext cx="1622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97" y="3130142"/>
                <a:ext cx="162281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632" t="-2174" r="-3383" b="-3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821835" y="4155970"/>
                <a:ext cx="1492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35" y="4155970"/>
                <a:ext cx="149297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265" t="-2222" r="-2857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08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9" grpId="0"/>
      <p:bldP spid="11" grpId="0" animBg="1"/>
      <p:bldP spid="12" grpId="0"/>
      <p:bldP spid="14" grpId="0"/>
      <p:bldP spid="61" grpId="0" animBg="1"/>
      <p:bldP spid="17" grpId="0"/>
      <p:bldP spid="23" grpId="0"/>
      <p:bldP spid="60" grpId="0"/>
      <p:bldP spid="63" grpId="0"/>
      <p:bldP spid="24" grpId="0"/>
      <p:bldP spid="68" grpId="0" animBg="1"/>
      <p:bldP spid="74" grpId="0"/>
      <p:bldP spid="75" grpId="0"/>
      <p:bldP spid="78" grpId="0"/>
      <p:bldP spid="81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107082"/>
                <a:ext cx="8278813" cy="74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cs typeface="Times New Roman" pitchFamily="18" charset="0"/>
                  </a:rPr>
                  <a:t>Диагонали квадрата пересекаются в точке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. </a:t>
                </a:r>
                <a:r>
                  <a:rPr lang="ru-RU" sz="2000" dirty="0" smtClean="0">
                    <a:cs typeface="Times New Roman" pitchFamily="18" charset="0"/>
                  </a:rPr>
                  <a:t>Найти углы между векторами: 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</a:t>
                </a:r>
                <a:r>
                  <a:rPr lang="ru-RU" sz="2000" dirty="0" smtClean="0"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</a:t>
                </a:r>
                <a:r>
                  <a:rPr lang="ru-RU" sz="2000" dirty="0" smtClean="0"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; </a:t>
                </a:r>
                <a:r>
                  <a:rPr lang="ru-RU" sz="2000" dirty="0" smtClean="0"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07082"/>
                <a:ext cx="8278813" cy="747256"/>
              </a:xfrm>
              <a:prstGeom prst="rect">
                <a:avLst/>
              </a:prstGeom>
              <a:blipFill rotWithShape="1">
                <a:blip r:embed="rId3"/>
                <a:stretch>
                  <a:fillRect l="-810" t="-4098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6324659" y="1646661"/>
            <a:ext cx="1620000" cy="16200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324659" y="1646661"/>
            <a:ext cx="1617569" cy="161756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332171" y="1653876"/>
            <a:ext cx="1604264" cy="160426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95527" y="3158871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27" y="3158871"/>
                <a:ext cx="20742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90333" y="1508161"/>
                <a:ext cx="217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333" y="1508161"/>
                <a:ext cx="21781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2222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956470" y="1508160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70" y="1508160"/>
                <a:ext cx="20742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3529" r="-235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46156" y="3147830"/>
                <a:ext cx="226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156" y="3147830"/>
                <a:ext cx="22634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110146" y="2543751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46" y="2543751"/>
                <a:ext cx="22044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462" y="1203560"/>
                <a:ext cx="4444438" cy="45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2" y="1203560"/>
                <a:ext cx="4444438" cy="450316"/>
              </a:xfrm>
              <a:prstGeom prst="rect">
                <a:avLst/>
              </a:prstGeom>
              <a:blipFill rotWithShape="0">
                <a:blip r:embed="rId10"/>
                <a:stretch>
                  <a:fillRect l="-1097" t="-135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6662" y="1635620"/>
                <a:ext cx="2147048" cy="45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2" y="1635620"/>
                <a:ext cx="2147048" cy="450316"/>
              </a:xfrm>
              <a:prstGeom prst="rect">
                <a:avLst/>
              </a:prstGeom>
              <a:blipFill rotWithShape="1">
                <a:blip r:embed="rId11"/>
                <a:stretch>
                  <a:fillRect l="-2273" t="-1351" r="-2557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7674" y="2097753"/>
                <a:ext cx="717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74" y="2097753"/>
                <a:ext cx="717953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6780" t="-26087" r="-2372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8648" y="2099515"/>
                <a:ext cx="981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648" y="2099515"/>
                <a:ext cx="981679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4348" t="-26087" r="-18012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5420" y="2431081"/>
                <a:ext cx="222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𝐵𝐴𝑂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𝑂𝐵𝐴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20" y="2431081"/>
                <a:ext cx="2224840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918" t="-28889" r="-7397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9092" y="2765680"/>
                <a:ext cx="49090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45°+45°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=180°−90°=90°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2" y="2765680"/>
                <a:ext cx="4909036" cy="276999"/>
              </a:xfrm>
              <a:prstGeom prst="rect">
                <a:avLst/>
              </a:prstGeom>
              <a:blipFill rotWithShape="1">
                <a:blip r:embed="rId15"/>
                <a:stretch>
                  <a:fillRect l="-248" t="-28889" r="-3230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6179" y="2085936"/>
                <a:ext cx="3117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равнобедренный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179" y="2085936"/>
                <a:ext cx="3117648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1953" t="-26087" r="-625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1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8" grpId="0"/>
      <p:bldP spid="42" grpId="0"/>
      <p:bldP spid="43" grpId="0"/>
      <p:bldP spid="44" grpId="0"/>
      <p:bldP spid="55" grpId="0"/>
      <p:bldP spid="19" grpId="0"/>
      <p:bldP spid="60" grpId="0"/>
      <p:bldP spid="20" grpId="0"/>
      <p:bldP spid="21" grpId="0"/>
      <p:bldP spid="6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60"/>
            <a:ext cx="9144000" cy="12708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1800" y="107082"/>
                <a:ext cx="8278813" cy="74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cs typeface="Times New Roman" pitchFamily="18" charset="0"/>
                  </a:rPr>
                  <a:t>Диагонали квадрата пересекаются в точке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. </a:t>
                </a:r>
                <a:r>
                  <a:rPr lang="ru-RU" sz="2000" dirty="0">
                    <a:cs typeface="Times New Roman" pitchFamily="18" charset="0"/>
                  </a:rPr>
                  <a:t>Найти углы между векторами: а)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; </a:t>
                </a:r>
                <a:r>
                  <a:rPr lang="ru-RU" sz="2000" dirty="0"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; </a:t>
                </a:r>
                <a:r>
                  <a:rPr lang="ru-RU" sz="2000" dirty="0">
                    <a:cs typeface="Times New Roman" pitchFamily="18" charset="0"/>
                  </a:rPr>
                  <a:t>в)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; </a:t>
                </a:r>
                <a:r>
                  <a:rPr lang="ru-RU" sz="2000" dirty="0">
                    <a:cs typeface="Times New Roman" pitchFamily="18" charset="0"/>
                  </a:rPr>
                  <a:t>г)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.</a:t>
                </a:r>
                <a:r>
                  <a:rPr lang="ru-RU" sz="2000" dirty="0" smtClean="0">
                    <a:cs typeface="Times New Roman" pitchFamily="18" charset="0"/>
                  </a:rPr>
                  <a:t> </a:t>
                </a:r>
                <a:endParaRPr lang="ru-RU" sz="2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107082"/>
                <a:ext cx="8278813" cy="747256"/>
              </a:xfrm>
              <a:prstGeom prst="rect">
                <a:avLst/>
              </a:prstGeom>
              <a:blipFill rotWithShape="1">
                <a:blip r:embed="rId3"/>
                <a:stretch>
                  <a:fillRect l="-810" t="-4098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6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3462" y="1203560"/>
                <a:ext cx="4444438" cy="450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𝐵𝐴𝐶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=45°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62" y="1203560"/>
                <a:ext cx="4444438" cy="450316"/>
              </a:xfrm>
              <a:prstGeom prst="rect">
                <a:avLst/>
              </a:prstGeom>
              <a:blipFill rotWithShape="0">
                <a:blip r:embed="rId5"/>
                <a:stretch>
                  <a:fillRect l="-1097" t="-135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6662" y="1563610"/>
                <a:ext cx="3443228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б)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𝑂𝐵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lang="ru-RU" dirty="0" smtClean="0"/>
                  <a:t>° </a:t>
                </a:r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2" y="1563610"/>
                <a:ext cx="3443228" cy="451598"/>
              </a:xfrm>
              <a:prstGeom prst="rect">
                <a:avLst/>
              </a:prstGeom>
              <a:blipFill rotWithShape="1">
                <a:blip r:embed="rId6"/>
                <a:stretch>
                  <a:fillRect l="-1416" t="-1333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662" y="2000372"/>
                <a:ext cx="3443228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в)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𝑂𝐴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ru-RU" dirty="0" smtClean="0"/>
                  <a:t>°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62" y="2000372"/>
                <a:ext cx="3443228" cy="451598"/>
              </a:xfrm>
              <a:prstGeom prst="rect">
                <a:avLst/>
              </a:prstGeom>
              <a:blipFill rotWithShape="1">
                <a:blip r:embed="rId7"/>
                <a:stretch>
                  <a:fillRect l="-1416" t="-135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6324659" y="1646661"/>
            <a:ext cx="1620000" cy="1620000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328818" y="1654672"/>
            <a:ext cx="1617569" cy="1617569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332171" y="1653876"/>
            <a:ext cx="1604264" cy="160426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95527" y="3158871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27" y="3158871"/>
                <a:ext cx="20742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471" r="-235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90333" y="1508161"/>
                <a:ext cx="217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333" y="1508161"/>
                <a:ext cx="217816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222" r="-222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56470" y="1508160"/>
                <a:ext cx="2074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470" y="1508160"/>
                <a:ext cx="20742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3529" r="-235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946156" y="3147830"/>
                <a:ext cx="226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156" y="3147830"/>
                <a:ext cx="22634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10146" y="2543751"/>
                <a:ext cx="220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46" y="2543751"/>
                <a:ext cx="220445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9738" y="2427730"/>
                <a:ext cx="3443228" cy="45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г)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dirty="0" smtClean="0"/>
                  <a:t>° </a:t>
                </a:r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8" y="2427730"/>
                <a:ext cx="3443228" cy="451598"/>
              </a:xfrm>
              <a:prstGeom prst="rect">
                <a:avLst/>
              </a:prstGeom>
              <a:blipFill rotWithShape="1">
                <a:blip r:embed="rId14"/>
                <a:stretch>
                  <a:fillRect l="-1593" t="-135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4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4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056389" y="176270"/>
            <a:ext cx="7017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над векторами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3" y="771750"/>
            <a:ext cx="319999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01" y="766439"/>
            <a:ext cx="32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3" y="2859782"/>
            <a:ext cx="319999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43" y="2656919"/>
            <a:ext cx="3590925" cy="21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281567" y="26743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799" y="790650"/>
            <a:ext cx="83169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877D4B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Скалярным произведением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двух векторов называется </a:t>
            </a:r>
            <a:r>
              <a:rPr lang="ru-R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произве</a:t>
            </a:r>
            <a:r>
              <a:rPr lang="en-US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дение</a:t>
            </a:r>
            <a:r>
              <a:rPr lang="ru-R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их длин на косинус угла между ними.</a:t>
            </a:r>
            <a:endParaRPr lang="ru-RU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115520" y="1779640"/>
            <a:ext cx="504070" cy="1152160"/>
          </a:xfrm>
          <a:prstGeom prst="straightConnector1">
            <a:avLst/>
          </a:prstGeom>
          <a:ln w="28575">
            <a:solidFill>
              <a:srgbClr val="877D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38700" y="2028623"/>
            <a:ext cx="3384470" cy="504070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77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8374" y="2191657"/>
                <a:ext cx="19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374" y="2191657"/>
                <a:ext cx="19319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32258" t="-48889" r="-103226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1403560" y="2931800"/>
            <a:ext cx="158422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14273" y="2613828"/>
                <a:ext cx="189411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73" y="2613828"/>
                <a:ext cx="189411" cy="317972"/>
              </a:xfrm>
              <a:prstGeom prst="rect">
                <a:avLst/>
              </a:prstGeom>
              <a:blipFill rotWithShape="0">
                <a:blip r:embed="rId5"/>
                <a:stretch>
                  <a:fillRect l="-29032" r="-25806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64492" y="2114055"/>
                <a:ext cx="567656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RU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492" y="2114055"/>
                <a:ext cx="567656" cy="353558"/>
              </a:xfrm>
              <a:prstGeom prst="rect">
                <a:avLst/>
              </a:prstGeom>
              <a:blipFill rotWithShape="0">
                <a:blip r:embed="rId6"/>
                <a:stretch>
                  <a:fillRect l="-5376" r="-9677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80684" y="2114055"/>
                <a:ext cx="645113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84" y="2114055"/>
                <a:ext cx="645113" cy="353558"/>
              </a:xfrm>
              <a:prstGeom prst="rect">
                <a:avLst/>
              </a:prstGeom>
              <a:blipFill rotWithShape="0">
                <a:blip r:embed="rId7"/>
                <a:stretch>
                  <a:fillRect l="-3810" r="-9524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60" y="2055153"/>
                <a:ext cx="2104615" cy="428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sz="2000" b="1" i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60" y="2055153"/>
                <a:ext cx="2104615" cy="4285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31798" y="3346902"/>
            <a:ext cx="8316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77D4B"/>
                </a:solidFill>
                <a:latin typeface="+mj-lt"/>
              </a:rPr>
              <a:t>Замечание!</a:t>
            </a:r>
          </a:p>
          <a:p>
            <a:r>
              <a:rPr lang="ru-RU" dirty="0">
                <a:latin typeface="+mj-lt"/>
              </a:rPr>
              <a:t>Результатом скалярного произведения векторов является </a:t>
            </a:r>
            <a:r>
              <a:rPr lang="ru-RU" b="1" dirty="0">
                <a:solidFill>
                  <a:srgbClr val="877D4B"/>
                </a:solidFill>
                <a:latin typeface="+mj-lt"/>
              </a:rPr>
              <a:t>число</a:t>
            </a:r>
            <a:r>
              <a:rPr lang="ru-RU" dirty="0">
                <a:latin typeface="+mj-lt"/>
              </a:rPr>
              <a:t>, в </a:t>
            </a:r>
            <a:r>
              <a:rPr lang="ru-RU" dirty="0" smtClean="0">
                <a:latin typeface="+mj-lt"/>
              </a:rPr>
              <a:t>отличие </a:t>
            </a:r>
            <a:r>
              <a:rPr lang="ru-RU" dirty="0">
                <a:latin typeface="+mj-lt"/>
              </a:rPr>
              <a:t>от сложения, вычитания и умножения вектора на число. При этих операциях результатом всегда является </a:t>
            </a:r>
            <a:r>
              <a:rPr lang="ru-RU" b="1" dirty="0">
                <a:solidFill>
                  <a:srgbClr val="877D4B"/>
                </a:solidFill>
                <a:latin typeface="+mj-lt"/>
              </a:rPr>
              <a:t>вектор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5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20" grpId="0" animBg="1"/>
      <p:bldP spid="6" grpId="0"/>
      <p:bldP spid="13" grpId="0"/>
      <p:bldP spid="15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" y="1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Группа 82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281567" y="267430"/>
            <a:ext cx="65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Скалярное произведение векторов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2818" y="1020482"/>
            <a:ext cx="3394834" cy="516597"/>
          </a:xfrm>
          <a:prstGeom prst="rect">
            <a:avLst/>
          </a:prstGeom>
          <a:solidFill>
            <a:schemeClr val="bg1"/>
          </a:solidFill>
          <a:ln w="12700">
            <a:solidFill>
              <a:srgbClr val="877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877D4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0372" y="1118442"/>
                <a:ext cx="567656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ru-RU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2" y="1118442"/>
                <a:ext cx="567656" cy="353558"/>
              </a:xfrm>
              <a:prstGeom prst="rect">
                <a:avLst/>
              </a:prstGeom>
              <a:blipFill rotWithShape="0">
                <a:blip r:embed="rId4"/>
                <a:stretch>
                  <a:fillRect l="-5376" r="-10753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16564" y="1118442"/>
                <a:ext cx="645113" cy="353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sz="2000" b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64" y="1118442"/>
                <a:ext cx="645113" cy="353558"/>
              </a:xfrm>
              <a:prstGeom prst="rect">
                <a:avLst/>
              </a:prstGeom>
              <a:blipFill rotWithShape="0">
                <a:blip r:embed="rId5"/>
                <a:stretch>
                  <a:fillRect l="-3774" r="-8491" b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9940" y="1059540"/>
                <a:ext cx="2104615" cy="428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000" b="1" i="1" smtClean="0">
                          <a:solidFill>
                            <a:srgbClr val="877D4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i="1" smtClean="0">
                              <a:solidFill>
                                <a:srgbClr val="877D4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877D4B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877D4B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sz="2000" b="1" i="1" dirty="0">
                  <a:solidFill>
                    <a:srgbClr val="877D4B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40" y="1059540"/>
                <a:ext cx="2104615" cy="4285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3815" y="1783722"/>
                <a:ext cx="4307205" cy="1337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       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acc>
                                        <m:accPr>
                                          <m:chr m:val="⃗"/>
                                          <m:ctrlPr>
                                            <a:rPr lang="ru-RU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15" y="1783722"/>
                <a:ext cx="4307205" cy="13371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10604" y="1779640"/>
                <a:ext cx="925766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04" y="1779640"/>
                <a:ext cx="925766" cy="312458"/>
              </a:xfrm>
              <a:prstGeom prst="rect">
                <a:avLst/>
              </a:prstGeom>
              <a:blipFill rotWithShape="0">
                <a:blip r:embed="rId8"/>
                <a:stretch>
                  <a:fillRect l="-3289" t="-31373" r="-5263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0604" y="2092098"/>
                <a:ext cx="921984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04" y="2092098"/>
                <a:ext cx="921984" cy="317972"/>
              </a:xfrm>
              <a:prstGeom prst="rect">
                <a:avLst/>
              </a:prstGeom>
              <a:blipFill rotWithShape="0">
                <a:blip r:embed="rId9"/>
                <a:stretch>
                  <a:fillRect l="-3974" r="-596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610457"/>
                  </p:ext>
                </p:extLst>
              </p:nvPr>
            </p:nvGraphicFramePr>
            <p:xfrm>
              <a:off x="3868226" y="3087664"/>
              <a:ext cx="4752657" cy="1225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</a:tblGrid>
                  <a:tr h="223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угол, </a:t>
                          </a:r>
                          <a:r>
                            <a:rPr lang="el-GR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30°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45°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60°</m:t>
                                </m:r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ru-RU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072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latin typeface="Cambria Math"/>
                                  </a:rPr>
                                  <m:t>𝐬𝐢𝐧</m:t>
                                </m:r>
                                <m:r>
                                  <a:rPr lang="en-US" sz="1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2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i="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072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latin typeface="Cambria Math"/>
                                  </a:rPr>
                                  <m:t>𝐜𝐨𝐬</m:t>
                                </m:r>
                                <m:r>
                                  <a:rPr lang="en-US" sz="1200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1" i="1" smtClean="0"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2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ru-RU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787059"/>
                  </p:ext>
                </p:extLst>
              </p:nvPr>
            </p:nvGraphicFramePr>
            <p:xfrm>
              <a:off x="3868226" y="3087664"/>
              <a:ext cx="4752657" cy="1225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  <a:gridCol w="678951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угол, </a:t>
                          </a:r>
                          <a:r>
                            <a:rPr lang="el-GR" sz="12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12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2222" r="-504505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2222" r="-400000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2222" r="-303604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2222" r="-200893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2222" r="-102703" b="-3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2222" r="-1786" b="-353333"/>
                          </a:stretch>
                        </a:blipFill>
                      </a:tcPr>
                    </a:tc>
                  </a:tr>
                  <a:tr h="4755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3" t="-58228" r="-599107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58228" r="-504505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58228" r="-400000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58228" r="-303604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58228" r="-200893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58228" r="-102703" b="-10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58228" r="-1786" b="-101266"/>
                          </a:stretch>
                        </a:blipFill>
                      </a:tcPr>
                    </a:tc>
                  </a:tr>
                  <a:tr h="4755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893" t="-160256" r="-599107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101802" t="-160256" r="-504505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200000" t="-160256" r="-40000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02703" t="-160256" r="-303604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399107" t="-160256" r="-20089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03604" t="-160256" r="-102703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877D4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0"/>
                          <a:stretch>
                            <a:fillRect l="-598214" t="-160256" r="-1786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97910" y="2476282"/>
                <a:ext cx="1270669" cy="363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̂"/>
                          <m:ctrlPr>
                            <a:rPr lang="ru-RU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910" y="2476282"/>
                <a:ext cx="1270669" cy="363241"/>
              </a:xfrm>
              <a:prstGeom prst="rect">
                <a:avLst/>
              </a:prstGeom>
              <a:blipFill rotWithShape="1">
                <a:blip r:embed="rId11"/>
                <a:stretch>
                  <a:fillRect l="-1914" t="-13333" r="-13397" b="-4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0699" y="3050380"/>
                <a:ext cx="2161233" cy="385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</m:func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9" y="3050380"/>
                <a:ext cx="2161233" cy="3854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35226" y="2839802"/>
                <a:ext cx="424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26" y="2839802"/>
                <a:ext cx="42479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0145" r="-1304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3425" y="3058635"/>
                <a:ext cx="2216441" cy="363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0⇔0°≤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&lt;90°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425" y="3058635"/>
                <a:ext cx="2216441" cy="363241"/>
              </a:xfrm>
              <a:prstGeom prst="rect">
                <a:avLst/>
              </a:prstGeom>
              <a:blipFill rotWithShape="0">
                <a:blip r:embed="rId14"/>
                <a:stretch>
                  <a:fillRect l="-1377" t="-15254" r="-1928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8365" y="3504585"/>
                <a:ext cx="4823628" cy="477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ru-RU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ac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⇔90°&lt;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65" y="3504585"/>
                <a:ext cx="4823628" cy="47782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7" grpId="0"/>
      <p:bldP spid="10" grpId="0"/>
      <p:bldP spid="11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2457</Words>
  <Application>Microsoft Office PowerPoint</Application>
  <PresentationFormat>Экран (16:9)</PresentationFormat>
  <Paragraphs>237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2015-12-25T13:24:14Z</dcterms:created>
  <dcterms:modified xsi:type="dcterms:W3CDTF">2015-12-25T13:25:59Z</dcterms:modified>
</cp:coreProperties>
</file>