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63" r:id="rId2"/>
    <p:sldId id="276" r:id="rId3"/>
    <p:sldId id="306" r:id="rId4"/>
    <p:sldId id="335" r:id="rId5"/>
    <p:sldId id="327" r:id="rId6"/>
    <p:sldId id="311" r:id="rId7"/>
    <p:sldId id="307" r:id="rId8"/>
    <p:sldId id="328" r:id="rId9"/>
    <p:sldId id="329" r:id="rId10"/>
    <p:sldId id="330" r:id="rId11"/>
    <p:sldId id="308" r:id="rId12"/>
    <p:sldId id="333" r:id="rId13"/>
    <p:sldId id="334" r:id="rId14"/>
    <p:sldId id="324" r:id="rId15"/>
    <p:sldId id="325" r:id="rId16"/>
  </p:sldIdLst>
  <p:sldSz cx="9144000" cy="5143500" type="screen16x9"/>
  <p:notesSz cx="6858000" cy="9144000"/>
  <p:embeddedFontLst>
    <p:embeddedFont>
      <p:font typeface="Roboto Slab" pitchFamily="2" charset="0"/>
      <p:regular r:id="rId18"/>
    </p:embeddedFon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620" userDrawn="1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2018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4CF"/>
    <a:srgbClr val="FCD6B6"/>
    <a:srgbClr val="72665D"/>
    <a:srgbClr val="C96009"/>
    <a:srgbClr val="FEFEFE"/>
    <a:srgbClr val="948A54"/>
    <a:srgbClr val="005426"/>
    <a:srgbClr val="433C37"/>
    <a:srgbClr val="CDACE6"/>
    <a:srgbClr val="8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howGuides="1">
      <p:cViewPr varScale="1">
        <p:scale>
          <a:sx n="122" d="100"/>
          <a:sy n="122" d="100"/>
        </p:scale>
        <p:origin x="504" y="90"/>
      </p:cViewPr>
      <p:guideLst>
        <p:guide orient="horz" pos="1620"/>
        <p:guide pos="5487"/>
        <p:guide pos="3016"/>
        <p:guide pos="2744"/>
        <p:guide pos="272"/>
        <p:guide pos="2018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0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6B6D0-B012-49B1-84F3-C1AF92566FE1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229B0-9029-4C2C-AB57-72ED93618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7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29B0-9029-4C2C-AB57-72ED936183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3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2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image" Target="../media/image95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2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95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2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95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90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8.png"/><Relationship Id="rId5" Type="http://schemas.openxmlformats.org/officeDocument/2006/relationships/image" Target="../media/image46.png"/><Relationship Id="rId15" Type="http://schemas.openxmlformats.org/officeDocument/2006/relationships/image" Target="../media/image61.png"/><Relationship Id="rId10" Type="http://schemas.openxmlformats.org/officeDocument/2006/relationships/image" Target="../media/image51.png"/><Relationship Id="rId4" Type="http://schemas.openxmlformats.org/officeDocument/2006/relationships/image" Target="../media/image56.png"/><Relationship Id="rId9" Type="http://schemas.openxmlformats.org/officeDocument/2006/relationships/image" Target="../media/image50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68.png"/><Relationship Id="rId18" Type="http://schemas.openxmlformats.org/officeDocument/2006/relationships/image" Target="../media/image72.png"/><Relationship Id="rId26" Type="http://schemas.openxmlformats.org/officeDocument/2006/relationships/image" Target="../media/image76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5.png"/><Relationship Id="rId12" Type="http://schemas.openxmlformats.org/officeDocument/2006/relationships/image" Target="../media/image15.png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2" Type="http://schemas.openxmlformats.org/officeDocument/2006/relationships/image" Target="../media/image3.png"/><Relationship Id="rId16" Type="http://schemas.openxmlformats.org/officeDocument/2006/relationships/image" Target="../media/image70.png"/><Relationship Id="rId20" Type="http://schemas.openxmlformats.org/officeDocument/2006/relationships/image" Target="../media/image13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14.png"/><Relationship Id="rId24" Type="http://schemas.openxmlformats.org/officeDocument/2006/relationships/image" Target="../media/image74.png"/><Relationship Id="rId5" Type="http://schemas.openxmlformats.org/officeDocument/2006/relationships/image" Target="../media/image63.png"/><Relationship Id="rId15" Type="http://schemas.openxmlformats.org/officeDocument/2006/relationships/image" Target="../media/image11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7.png"/><Relationship Id="rId19" Type="http://schemas.openxmlformats.org/officeDocument/2006/relationships/image" Target="../media/image12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69.png"/><Relationship Id="rId22" Type="http://schemas.openxmlformats.org/officeDocument/2006/relationships/image" Target="../media/image17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30.png"/><Relationship Id="rId9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699542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Планиметрия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4719" y="2571750"/>
            <a:ext cx="74093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Параллельные прямые</a:t>
            </a:r>
            <a:endParaRPr lang="ru-RU" sz="44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404353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7030059" y="3435846"/>
            <a:ext cx="144016" cy="14401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020272" y="2643758"/>
            <a:ext cx="144016" cy="14401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Параллельност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ь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прямых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36130" y="1491630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</a:rPr>
              <a:t>Доказательство</a:t>
            </a:r>
            <a:endParaRPr lang="ru-RU" dirty="0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9963" y="735635"/>
            <a:ext cx="8270649" cy="68398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40189" y="749630"/>
            <a:ext cx="8270424" cy="669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Если </a:t>
            </a:r>
            <a:r>
              <a:rPr lang="ru-RU" dirty="0">
                <a:latin typeface="+mj-lt"/>
              </a:rPr>
              <a:t>прямая перпендикулярна к одной из двух параллельных прямых, то она перпендикулярна и к другой.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395214" y="2787774"/>
            <a:ext cx="324036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395214" y="3579862"/>
            <a:ext cx="3240360" cy="0"/>
          </a:xfrm>
          <a:prstGeom prst="line">
            <a:avLst/>
          </a:prstGeom>
          <a:ln>
            <a:solidFill>
              <a:srgbClr val="C9600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8275513" y="2430205"/>
                <a:ext cx="400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513" y="2430205"/>
                <a:ext cx="40094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8280963" y="3212661"/>
                <a:ext cx="39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9600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63" y="3212661"/>
                <a:ext cx="39549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 flipH="1">
            <a:off x="7020272" y="2180536"/>
            <a:ext cx="0" cy="204739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6646783" y="3868755"/>
                <a:ext cx="378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83" y="3868755"/>
                <a:ext cx="378758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33664" y="1851670"/>
                <a:ext cx="24829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(∠1=90°)</m:t>
                    </m:r>
                  </m:oMath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4" y="1851670"/>
                <a:ext cx="2482987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433764" y="2211710"/>
                <a:ext cx="38164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+mj-lt"/>
                    <a:ea typeface="Calibri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=90°)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+mj-lt"/>
                    <a:ea typeface="Calibri"/>
                  </a:rPr>
                  <a:t>.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64" y="2211710"/>
                <a:ext cx="381642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78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170689" y="3183651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89" y="3183651"/>
                <a:ext cx="166712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172821" y="2421219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821" y="2421219"/>
                <a:ext cx="16671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439963" y="2604714"/>
                <a:ext cx="2616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+mj-lt"/>
                    <a:ea typeface="Cambria Math" panose="02040503050406030204" pitchFamily="18" charset="0"/>
                  </a:rPr>
                  <a:t>Так как</a:t>
                </a:r>
                <a:r>
                  <a:rPr lang="ru-RU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dirty="0" smtClean="0">
                    <a:latin typeface="+mj-lt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3" y="2604714"/>
                <a:ext cx="2616101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65" t="-9836" r="-116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433763" y="2948568"/>
                <a:ext cx="5146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2=90°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+mj-lt"/>
                  </a:rPr>
                  <a:t>как соответственные углы.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63" y="2948568"/>
                <a:ext cx="5146349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8908" y="3332280"/>
                <a:ext cx="819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8" y="3332280"/>
                <a:ext cx="81900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Прямоугольник 74"/>
          <p:cNvSpPr/>
          <p:nvPr/>
        </p:nvSpPr>
        <p:spPr>
          <a:xfrm>
            <a:off x="439053" y="3795886"/>
            <a:ext cx="36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Что и требовалось доказать.</a:t>
            </a:r>
          </a:p>
        </p:txBody>
      </p:sp>
    </p:spTree>
    <p:extLst>
      <p:ext uri="{BB962C8B-B14F-4D97-AF65-F5344CB8AC3E}">
        <p14:creationId xmlns:p14="http://schemas.microsoft.com/office/powerpoint/2010/main" val="33509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44" grpId="0"/>
      <p:bldP spid="46" grpId="0"/>
      <p:bldP spid="47" grpId="0" animBg="1"/>
      <p:bldP spid="48" grpId="0"/>
      <p:bldP spid="59" grpId="0"/>
      <p:bldP spid="60" grpId="0"/>
      <p:bldP spid="62" grpId="0"/>
      <p:bldP spid="63" grpId="0"/>
      <p:bldP spid="65" grpId="0"/>
      <p:bldP spid="70" grpId="0"/>
      <p:bldP spid="72" grpId="0"/>
      <p:bldP spid="73" grpId="0"/>
      <p:bldP spid="74" grpId="0"/>
      <p:bldP spid="3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ирог 81"/>
          <p:cNvSpPr/>
          <p:nvPr/>
        </p:nvSpPr>
        <p:spPr>
          <a:xfrm rot="16200000">
            <a:off x="6514980" y="1888886"/>
            <a:ext cx="720080" cy="722551"/>
          </a:xfrm>
          <a:prstGeom prst="pie">
            <a:avLst>
              <a:gd name="adj1" fmla="val 12782898"/>
              <a:gd name="adj2" fmla="val 16222525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 rot="3263731">
            <a:off x="6630267" y="2064507"/>
            <a:ext cx="396000" cy="397285"/>
            <a:chOff x="6031443" y="1480005"/>
            <a:chExt cx="396000" cy="397285"/>
          </a:xfrm>
        </p:grpSpPr>
        <p:sp>
          <p:nvSpPr>
            <p:cNvPr id="84" name="Дуга 83"/>
            <p:cNvSpPr/>
            <p:nvPr/>
          </p:nvSpPr>
          <p:spPr>
            <a:xfrm rot="8796338">
              <a:off x="6055227" y="1480005"/>
              <a:ext cx="360000" cy="360000"/>
            </a:xfrm>
            <a:prstGeom prst="arc">
              <a:avLst>
                <a:gd name="adj1" fmla="val 16519928"/>
                <a:gd name="adj2" fmla="val 2053892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5" name="Дуга 84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6126934"/>
                <a:gd name="adj2" fmla="val 20943887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7" name="Пирог 76"/>
          <p:cNvSpPr/>
          <p:nvPr/>
        </p:nvSpPr>
        <p:spPr>
          <a:xfrm rot="5400000">
            <a:off x="6085404" y="2634133"/>
            <a:ext cx="720080" cy="722551"/>
          </a:xfrm>
          <a:prstGeom prst="pie">
            <a:avLst>
              <a:gd name="adj1" fmla="val 12719557"/>
              <a:gd name="adj2" fmla="val 16222525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8" name="Группа 77"/>
          <p:cNvGrpSpPr/>
          <p:nvPr/>
        </p:nvGrpSpPr>
        <p:grpSpPr>
          <a:xfrm rot="14249212">
            <a:off x="6299917" y="2754417"/>
            <a:ext cx="396000" cy="397284"/>
            <a:chOff x="6031443" y="1480006"/>
            <a:chExt cx="396000" cy="397284"/>
          </a:xfrm>
        </p:grpSpPr>
        <p:sp>
          <p:nvSpPr>
            <p:cNvPr id="79" name="Дуга 78"/>
            <p:cNvSpPr/>
            <p:nvPr/>
          </p:nvSpPr>
          <p:spPr>
            <a:xfrm rot="8796338">
              <a:off x="6055227" y="1480006"/>
              <a:ext cx="360000" cy="360000"/>
            </a:xfrm>
            <a:prstGeom prst="arc">
              <a:avLst>
                <a:gd name="adj1" fmla="val 16519928"/>
                <a:gd name="adj2" fmla="val 20938524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0" name="Дуга 79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6256813"/>
                <a:gd name="adj2" fmla="val 20934594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Пирог 71"/>
          <p:cNvSpPr/>
          <p:nvPr/>
        </p:nvSpPr>
        <p:spPr>
          <a:xfrm rot="16200000">
            <a:off x="6027702" y="2659300"/>
            <a:ext cx="720080" cy="722551"/>
          </a:xfrm>
          <a:prstGeom prst="pie">
            <a:avLst>
              <a:gd name="adj1" fmla="val 12782898"/>
              <a:gd name="adj2" fmla="val 161093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 rot="3263731">
            <a:off x="6115588" y="2855802"/>
            <a:ext cx="396000" cy="397285"/>
            <a:chOff x="6031443" y="1480005"/>
            <a:chExt cx="396000" cy="397285"/>
          </a:xfrm>
        </p:grpSpPr>
        <p:sp>
          <p:nvSpPr>
            <p:cNvPr id="74" name="Дуга 73"/>
            <p:cNvSpPr/>
            <p:nvPr/>
          </p:nvSpPr>
          <p:spPr>
            <a:xfrm rot="8796338">
              <a:off x="6055227" y="1480005"/>
              <a:ext cx="360000" cy="360000"/>
            </a:xfrm>
            <a:prstGeom prst="arc">
              <a:avLst>
                <a:gd name="adj1" fmla="val 16519928"/>
                <a:gd name="adj2" fmla="val 2053892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5" name="Дуга 74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6126934"/>
                <a:gd name="adj2" fmla="val 20943887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67" name="Пирог 66"/>
          <p:cNvSpPr/>
          <p:nvPr/>
        </p:nvSpPr>
        <p:spPr>
          <a:xfrm rot="5400000">
            <a:off x="6603766" y="1850434"/>
            <a:ext cx="720080" cy="722551"/>
          </a:xfrm>
          <a:prstGeom prst="pie">
            <a:avLst>
              <a:gd name="adj1" fmla="val 12782898"/>
              <a:gd name="adj2" fmla="val 161093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 rot="14249212">
            <a:off x="6825024" y="1961817"/>
            <a:ext cx="396000" cy="397284"/>
            <a:chOff x="6031443" y="1480006"/>
            <a:chExt cx="396000" cy="397284"/>
          </a:xfrm>
        </p:grpSpPr>
        <p:sp>
          <p:nvSpPr>
            <p:cNvPr id="69" name="Дуга 68"/>
            <p:cNvSpPr/>
            <p:nvPr/>
          </p:nvSpPr>
          <p:spPr>
            <a:xfrm rot="8796338">
              <a:off x="6055227" y="1480006"/>
              <a:ext cx="360000" cy="360000"/>
            </a:xfrm>
            <a:prstGeom prst="arc">
              <a:avLst>
                <a:gd name="adj1" fmla="val 16519928"/>
                <a:gd name="adj2" fmla="val 20938524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0" name="Дуга 69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6256813"/>
                <a:gd name="adj2" fmla="val 20934594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63" name="Пирог 62"/>
          <p:cNvSpPr/>
          <p:nvPr/>
        </p:nvSpPr>
        <p:spPr>
          <a:xfrm rot="11208053">
            <a:off x="6566156" y="1872724"/>
            <a:ext cx="720080" cy="722551"/>
          </a:xfrm>
          <a:prstGeom prst="pie">
            <a:avLst>
              <a:gd name="adj1" fmla="val 10395378"/>
              <a:gd name="adj2" fmla="val 17667636"/>
            </a:avLst>
          </a:prstGeom>
          <a:solidFill>
            <a:srgbClr val="FCD6B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Дуга 63"/>
          <p:cNvSpPr/>
          <p:nvPr/>
        </p:nvSpPr>
        <p:spPr>
          <a:xfrm rot="6000504">
            <a:off x="6712197" y="1980700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Пирог 59"/>
          <p:cNvSpPr/>
          <p:nvPr/>
        </p:nvSpPr>
        <p:spPr>
          <a:xfrm rot="438331">
            <a:off x="6049539" y="2635486"/>
            <a:ext cx="720080" cy="722551"/>
          </a:xfrm>
          <a:prstGeom prst="pie">
            <a:avLst>
              <a:gd name="adj1" fmla="val 10440820"/>
              <a:gd name="adj2" fmla="val 17667636"/>
            </a:avLst>
          </a:prstGeom>
          <a:solidFill>
            <a:srgbClr val="FCD6B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Дуга 60"/>
          <p:cNvSpPr/>
          <p:nvPr/>
        </p:nvSpPr>
        <p:spPr>
          <a:xfrm rot="16659381">
            <a:off x="6274340" y="2882059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Пирог 54"/>
          <p:cNvSpPr/>
          <p:nvPr/>
        </p:nvSpPr>
        <p:spPr>
          <a:xfrm rot="11211799">
            <a:off x="6064084" y="2664469"/>
            <a:ext cx="720080" cy="722551"/>
          </a:xfrm>
          <a:prstGeom prst="pie">
            <a:avLst>
              <a:gd name="adj1" fmla="val 10395378"/>
              <a:gd name="adj2" fmla="val 17667636"/>
            </a:avLst>
          </a:prstGeom>
          <a:solidFill>
            <a:srgbClr val="FCD6B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Пирог 55"/>
          <p:cNvSpPr/>
          <p:nvPr/>
        </p:nvSpPr>
        <p:spPr>
          <a:xfrm rot="417054">
            <a:off x="6555538" y="1838949"/>
            <a:ext cx="720080" cy="722551"/>
          </a:xfrm>
          <a:prstGeom prst="pie">
            <a:avLst>
              <a:gd name="adj1" fmla="val 10395378"/>
              <a:gd name="adj2" fmla="val 17667636"/>
            </a:avLst>
          </a:prstGeom>
          <a:solidFill>
            <a:srgbClr val="FCD6B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Дуга 56"/>
          <p:cNvSpPr/>
          <p:nvPr/>
        </p:nvSpPr>
        <p:spPr>
          <a:xfrm rot="16809505">
            <a:off x="6764684" y="2093912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Дуга 57"/>
          <p:cNvSpPr/>
          <p:nvPr/>
        </p:nvSpPr>
        <p:spPr>
          <a:xfrm rot="6004250">
            <a:off x="6209920" y="2775015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35"/>
            <a:ext cx="9144000" cy="93236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205011"/>
                <a:ext cx="846068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700" dirty="0" smtClean="0"/>
                  <a:t>При пересечении двух параллельных прямых секущей образовано </a:t>
                </a:r>
                <a14:m>
                  <m:oMath xmlns:m="http://schemas.openxmlformats.org/officeDocument/2006/math">
                    <m:r>
                      <a:rPr lang="ru-RU" sz="17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700" dirty="0"/>
                  <a:t> углов. </a:t>
                </a:r>
                <a14:m>
                  <m:oMath xmlns:m="http://schemas.openxmlformats.org/officeDocument/2006/math">
                    <m:r>
                      <a:rPr lang="ru-RU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1=150°</m:t>
                    </m:r>
                  </m:oMath>
                </a14:m>
                <a:r>
                  <a:rPr lang="ru-RU" sz="1700" dirty="0"/>
                  <a:t>. Найдите остальные углы.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05011"/>
                <a:ext cx="8460680" cy="615553"/>
              </a:xfrm>
              <a:prstGeom prst="rect">
                <a:avLst/>
              </a:prstGeom>
              <a:blipFill rotWithShape="0">
                <a:blip r:embed="rId4"/>
                <a:stretch>
                  <a:fillRect l="-504" t="-3960" b="-12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40003" y="4571196"/>
                <a:ext cx="6606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=150°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03" y="4571196"/>
                <a:ext cx="660629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38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5068951" y="1604472"/>
            <a:ext cx="3427930" cy="2047398"/>
            <a:chOff x="5068951" y="1604472"/>
            <a:chExt cx="3427930" cy="204739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149474" y="1604472"/>
              <a:ext cx="3337183" cy="2047398"/>
              <a:chOff x="2918756" y="1604472"/>
              <a:chExt cx="3337183" cy="2047398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2948472" y="2211710"/>
                <a:ext cx="324036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948472" y="3003798"/>
                <a:ext cx="3240360" cy="0"/>
              </a:xfrm>
              <a:prstGeom prst="line">
                <a:avLst/>
              </a:prstGeom>
              <a:ln>
                <a:solidFill>
                  <a:srgbClr val="C96009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5828771" y="1854141"/>
                    <a:ext cx="42716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ru-RU" sz="2000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Прямоугольник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8771" y="1854141"/>
                    <a:ext cx="427168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2918756" y="2636597"/>
                    <a:ext cx="41556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C96009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ru-RU" sz="2000" dirty="0">
                      <a:solidFill>
                        <a:srgbClr val="C9600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Прямоугольник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8756" y="2636597"/>
                    <a:ext cx="415562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3779912" y="1604472"/>
                <a:ext cx="1296144" cy="204739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466487" y="1918648"/>
                    <a:ext cx="16671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6487" y="1918648"/>
                    <a:ext cx="166712" cy="24622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9630" r="-22222" b="-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766858" y="2260823"/>
                    <a:ext cx="16671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6858" y="2260823"/>
                    <a:ext cx="166712" cy="24622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9630" r="-22222" b="-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254014" y="2258551"/>
                    <a:ext cx="16671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4014" y="2258551"/>
                    <a:ext cx="166712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9630" r="-22222" b="-487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954789" y="2675927"/>
                    <a:ext cx="16671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4789" y="2675927"/>
                    <a:ext cx="166712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29630" r="-2592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477296" y="2685569"/>
                    <a:ext cx="16671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7296" y="2685569"/>
                    <a:ext cx="166712" cy="246221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25000" r="-21429" b="-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18882" y="3075807"/>
                    <a:ext cx="16671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8882" y="3075807"/>
                    <a:ext cx="166712" cy="24622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5926" r="-25926" b="-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725934" y="3075806"/>
                    <a:ext cx="16671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5934" y="3075806"/>
                    <a:ext cx="166712" cy="246221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25926" r="-25926" b="-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978295" y="1916772"/>
                    <a:ext cx="16671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8295" y="1916772"/>
                    <a:ext cx="166712" cy="246221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29630" r="-22222" b="-487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5068951" y="1861714"/>
                  <a:ext cx="41639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20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8951" y="1861714"/>
                  <a:ext cx="416396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Прямоугольник 53"/>
                <p:cNvSpPr/>
                <p:nvPr/>
              </p:nvSpPr>
              <p:spPr>
                <a:xfrm>
                  <a:off x="8059454" y="2622889"/>
                  <a:ext cx="43742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9600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sz="2000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Прямоугольник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9454" y="2622889"/>
                  <a:ext cx="437427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40002" y="987574"/>
                <a:ext cx="60447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=150°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как </a:t>
                </a:r>
                <a:r>
                  <a:rPr lang="ru-RU" dirty="0">
                    <a:solidFill>
                      <a:schemeClr val="tx1"/>
                    </a:solidFill>
                  </a:rPr>
                  <a:t>внешние накрест лежащие углы.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02" y="987574"/>
                <a:ext cx="6044729" cy="369332"/>
              </a:xfrm>
              <a:prstGeom prst="rect">
                <a:avLst/>
              </a:prstGeom>
              <a:blipFill rotWithShape="0">
                <a:blip r:embed="rId1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37481" y="1330836"/>
                <a:ext cx="60447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=150°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как соответственные.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1" y="1330836"/>
                <a:ext cx="6044729" cy="369332"/>
              </a:xfrm>
              <a:prstGeom prst="rect">
                <a:avLst/>
              </a:prstGeom>
              <a:blipFill rotWithShape="0">
                <a:blip r:embed="rId1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38879" y="1699265"/>
                <a:ext cx="60447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=150°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как вертикальные углы.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79" y="1699265"/>
                <a:ext cx="6044729" cy="369332"/>
              </a:xfrm>
              <a:prstGeom prst="rect">
                <a:avLst/>
              </a:prstGeom>
              <a:blipFill rotWithShape="0">
                <a:blip r:embed="rId2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437482" y="2067694"/>
                <a:ext cx="435619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=150°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как внутренние накрест лежащие.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2" y="2067694"/>
                <a:ext cx="4356198" cy="646331"/>
              </a:xfrm>
              <a:prstGeom prst="rect">
                <a:avLst/>
              </a:prstGeom>
              <a:blipFill rotWithShape="0">
                <a:blip r:embed="rId21"/>
                <a:stretch>
                  <a:fillRect l="-1261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435908" y="2665432"/>
                <a:ext cx="60447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−150°=30°</m:t>
                      </m:r>
                    </m:oMath>
                  </m:oMathPara>
                </a14:m>
                <a:endParaRPr lang="ru-RU" dirty="0" smtClean="0">
                  <a:solidFill>
                    <a:schemeClr val="tx1"/>
                  </a:solidFill>
                </a:endParaRPr>
              </a:p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по свойству смежных углов.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08" y="2665432"/>
                <a:ext cx="6044729" cy="646331"/>
              </a:xfrm>
              <a:prstGeom prst="rect">
                <a:avLst/>
              </a:prstGeom>
              <a:blipFill rotWithShape="0">
                <a:blip r:embed="rId22"/>
                <a:stretch>
                  <a:fillRect l="-908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440189" y="3275052"/>
                <a:ext cx="4739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как </a:t>
                </a:r>
                <a:r>
                  <a:rPr lang="ru-RU" dirty="0">
                    <a:solidFill>
                      <a:schemeClr val="tx1"/>
                    </a:solidFill>
                  </a:rPr>
                  <a:t>внешние накрест лежащие углы.</a:t>
                </a: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3275052"/>
                <a:ext cx="4739001" cy="646331"/>
              </a:xfrm>
              <a:prstGeom prst="rect">
                <a:avLst/>
              </a:prstGeom>
              <a:blipFill rotWithShape="0">
                <a:blip r:embed="rId23"/>
                <a:stretch>
                  <a:fillRect l="-1028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438081" y="3876283"/>
                <a:ext cx="60447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как соответственные.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81" y="3876283"/>
                <a:ext cx="6044729" cy="369332"/>
              </a:xfrm>
              <a:prstGeom prst="rect">
                <a:avLst/>
              </a:prstGeom>
              <a:blipFill rotWithShape="0">
                <a:blip r:embed="rId2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439764" y="4214751"/>
                <a:ext cx="60447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как вертикальные углы.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4" y="4214751"/>
                <a:ext cx="6044729" cy="369332"/>
              </a:xfrm>
              <a:prstGeom prst="rect">
                <a:avLst/>
              </a:prstGeom>
              <a:blipFill rotWithShape="0">
                <a:blip r:embed="rId2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6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2" grpId="0" animBg="1"/>
      <p:bldP spid="72" grpId="1" animBg="1"/>
      <p:bldP spid="67" grpId="0" animBg="1"/>
      <p:bldP spid="67" grpId="1" animBg="1"/>
      <p:bldP spid="63" grpId="0" animBg="1"/>
      <p:bldP spid="63" grpId="1" animBg="1"/>
      <p:bldP spid="64" grpId="0" animBg="1"/>
      <p:bldP spid="64" grpId="1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17" grpId="0" animBg="1"/>
      <p:bldP spid="21" grpId="0"/>
      <p:bldP spid="47" grpId="0"/>
      <p:bldP spid="14" grpId="0"/>
      <p:bldP spid="59" grpId="0"/>
      <p:bldP spid="62" grpId="0"/>
      <p:bldP spid="65" grpId="0"/>
      <p:bldP spid="66" grpId="0"/>
      <p:bldP spid="71" grpId="0"/>
      <p:bldP spid="76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лилиния 22"/>
          <p:cNvSpPr/>
          <p:nvPr/>
        </p:nvSpPr>
        <p:spPr>
          <a:xfrm>
            <a:off x="7358063" y="1866900"/>
            <a:ext cx="1143000" cy="2071688"/>
          </a:xfrm>
          <a:custGeom>
            <a:avLst/>
            <a:gdLst>
              <a:gd name="connsiteX0" fmla="*/ 4762 w 1143000"/>
              <a:gd name="connsiteY0" fmla="*/ 2071688 h 2071688"/>
              <a:gd name="connsiteX1" fmla="*/ 1143000 w 1143000"/>
              <a:gd name="connsiteY1" fmla="*/ 2071688 h 2071688"/>
              <a:gd name="connsiteX2" fmla="*/ 0 w 1143000"/>
              <a:gd name="connsiteY2" fmla="*/ 0 h 2071688"/>
              <a:gd name="connsiteX3" fmla="*/ 4762 w 1143000"/>
              <a:gd name="connsiteY3" fmla="*/ 2071688 h 20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2071688">
                <a:moveTo>
                  <a:pt x="4762" y="2071688"/>
                </a:moveTo>
                <a:lnTo>
                  <a:pt x="1143000" y="2071688"/>
                </a:lnTo>
                <a:lnTo>
                  <a:pt x="0" y="0"/>
                </a:lnTo>
                <a:cubicBezTo>
                  <a:pt x="1587" y="690563"/>
                  <a:pt x="3175" y="1381125"/>
                  <a:pt x="4762" y="2071688"/>
                </a:cubicBezTo>
                <a:close/>
              </a:path>
            </a:pathLst>
          </a:custGeom>
          <a:solidFill>
            <a:srgbClr val="FDE4C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562725" y="1857375"/>
            <a:ext cx="795338" cy="2076450"/>
          </a:xfrm>
          <a:custGeom>
            <a:avLst/>
            <a:gdLst>
              <a:gd name="connsiteX0" fmla="*/ 0 w 795338"/>
              <a:gd name="connsiteY0" fmla="*/ 2076450 h 2076450"/>
              <a:gd name="connsiteX1" fmla="*/ 795338 w 795338"/>
              <a:gd name="connsiteY1" fmla="*/ 2076450 h 2076450"/>
              <a:gd name="connsiteX2" fmla="*/ 790575 w 795338"/>
              <a:gd name="connsiteY2" fmla="*/ 0 h 2076450"/>
              <a:gd name="connsiteX3" fmla="*/ 0 w 795338"/>
              <a:gd name="connsiteY3" fmla="*/ 207645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338" h="2076450">
                <a:moveTo>
                  <a:pt x="0" y="2076450"/>
                </a:moveTo>
                <a:lnTo>
                  <a:pt x="795338" y="2076450"/>
                </a:lnTo>
                <a:cubicBezTo>
                  <a:pt x="793750" y="1384300"/>
                  <a:pt x="792163" y="692150"/>
                  <a:pt x="790575" y="0"/>
                </a:cubicBezTo>
                <a:lnTo>
                  <a:pt x="0" y="207645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57678" y="3799283"/>
            <a:ext cx="144016" cy="14401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28" idx="0"/>
            <a:endCxn id="28" idx="3"/>
          </p:cNvCxnSpPr>
          <p:nvPr/>
        </p:nvCxnSpPr>
        <p:spPr>
          <a:xfrm>
            <a:off x="7356256" y="1851574"/>
            <a:ext cx="0" cy="209282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3735"/>
            <a:ext cx="9144000" cy="112460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140256"/>
                <a:ext cx="84606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dirty="0" smtClean="0"/>
                  <a:t>Высота треугольника делит угол, из вершины которого она опущена, на части, равные соответственно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. </a:t>
                </a:r>
                <a:endParaRPr lang="ru-RU" dirty="0" smtClean="0"/>
              </a:p>
              <a:p>
                <a:pPr>
                  <a:defRPr/>
                </a:pPr>
                <a:r>
                  <a:rPr lang="ru-RU" dirty="0" smtClean="0"/>
                  <a:t>Определите </a:t>
                </a:r>
                <a:r>
                  <a:rPr lang="ru-RU" dirty="0"/>
                  <a:t>все углы этого треугольника.</a:t>
                </a:r>
                <a:endParaRPr lang="ru-RU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40256"/>
                <a:ext cx="846068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48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Равнобедренный треугольник 27"/>
          <p:cNvSpPr/>
          <p:nvPr/>
        </p:nvSpPr>
        <p:spPr>
          <a:xfrm>
            <a:off x="6564364" y="1851574"/>
            <a:ext cx="1940673" cy="2092821"/>
          </a:xfrm>
          <a:prstGeom prst="triangle">
            <a:avLst>
              <a:gd name="adj" fmla="val 40805"/>
            </a:avLst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86575" y="1491630"/>
                <a:ext cx="402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75" y="1491630"/>
                <a:ext cx="40248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28506" y="3737068"/>
                <a:ext cx="391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506" y="3737068"/>
                <a:ext cx="39196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61397" y="3737068"/>
                <a:ext cx="392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397" y="3737068"/>
                <a:ext cx="39209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42268" y="3932454"/>
                <a:ext cx="4467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268" y="3932454"/>
                <a:ext cx="44678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259502" y="2202130"/>
                <a:ext cx="45236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200">
                          <a:latin typeface="Cambria Math" panose="02040503050406030204" pitchFamily="18" charset="0"/>
                        </a:rPr>
                        <m:t>40</m:t>
                      </m:r>
                      <m:r>
                        <m:rPr>
                          <m:nor/>
                        </m:rPr>
                        <a:rPr lang="ru-RU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02" y="2202130"/>
                <a:ext cx="45236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011321" y="2395283"/>
                <a:ext cx="45236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321" y="2395283"/>
                <a:ext cx="452368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31614" y="4580701"/>
                <a:ext cx="4096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=70°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=50°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4" y="4580701"/>
                <a:ext cx="409695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339" t="-8197" r="-14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043" y="1131590"/>
                <a:ext cx="9887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43" y="1131590"/>
                <a:ext cx="988797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4908" r="-429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4164" y="1419374"/>
                <a:ext cx="2707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𝑀𝐵𝐶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4" y="1419374"/>
                <a:ext cx="270721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703" t="-28889" r="-2027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1192" y="1743550"/>
                <a:ext cx="4445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=30°+4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92" y="1743550"/>
                <a:ext cx="444538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11" r="-68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0189" y="2023839"/>
                <a:ext cx="2304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Рассмотрим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𝐴𝐵𝑀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2023839"/>
                <a:ext cx="230402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116" t="-9836" r="-158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38042" y="2372389"/>
                <a:ext cx="41097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– прямоугольный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2" y="2372389"/>
                <a:ext cx="4109715" cy="369332"/>
              </a:xfrm>
              <a:prstGeom prst="rect">
                <a:avLst/>
              </a:prstGeom>
              <a:blipFill rotWithShape="0">
                <a:blip r:embed="rId16"/>
                <a:stretch>
                  <a:fillRect t="-8197" r="-2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579" y="2739221"/>
                <a:ext cx="1353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𝐵𝑀𝐴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79" y="2739221"/>
                <a:ext cx="1353576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252" r="-3604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1210" y="3062604"/>
                <a:ext cx="2267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1258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=90°−30°=60°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10" y="3062604"/>
                <a:ext cx="2267287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344" r="-188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6135" y="3317577"/>
                <a:ext cx="2300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Рассмотрим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𝐵𝑀𝐶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35" y="3317577"/>
                <a:ext cx="2300502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2387" t="-8197" r="-132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33988" y="3666127"/>
                <a:ext cx="41097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– прямоугольный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8" y="3666127"/>
                <a:ext cx="4109715" cy="369332"/>
              </a:xfrm>
              <a:prstGeom prst="rect">
                <a:avLst/>
              </a:prstGeom>
              <a:blipFill rotWithShape="0">
                <a:blip r:embed="rId20"/>
                <a:stretch>
                  <a:fillRect t="-8197" r="-2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10525" y="4032959"/>
                <a:ext cx="1353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𝐵𝑀𝐶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25" y="4032959"/>
                <a:ext cx="1353576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2703" r="-315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7156" y="4356342"/>
                <a:ext cx="2267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1258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=90°−40°=50°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6" y="4356342"/>
                <a:ext cx="2267287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344" r="-215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0" grpId="1" animBg="1"/>
      <p:bldP spid="30" grpId="0" animBg="1"/>
      <p:bldP spid="17" grpId="0" animBg="1"/>
      <p:bldP spid="21" grpId="0"/>
      <p:bldP spid="28" grpId="0" animBg="1"/>
      <p:bldP spid="33" grpId="0"/>
      <p:bldP spid="37" grpId="0"/>
      <p:bldP spid="40" grpId="0"/>
      <p:bldP spid="3" grpId="0"/>
      <p:bldP spid="5" grpId="0"/>
      <p:bldP spid="6" grpId="0"/>
      <p:bldP spid="47" grpId="0"/>
      <p:bldP spid="14" grpId="0"/>
      <p:bldP spid="15" grpId="0"/>
      <p:bldP spid="35" grpId="0"/>
      <p:bldP spid="19" grpId="0"/>
      <p:bldP spid="22" grpId="0"/>
      <p:bldP spid="39" grpId="0"/>
      <p:bldP spid="48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6244962" y="2211710"/>
            <a:ext cx="1080120" cy="7920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3735"/>
            <a:ext cx="9144000" cy="112460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161930"/>
            <a:ext cx="846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Докажите, что биссектриса одного из внутренних односторонних углов при параллельных прямых и секущей отсекает на одной из параллельных прямых отрезок, равный отрезку секущей.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0003" y="4362658"/>
            <a:ext cx="36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Что и требовалось доказать.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956652" y="2211710"/>
            <a:ext cx="246289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956652" y="3003798"/>
            <a:ext cx="2462898" cy="0"/>
          </a:xfrm>
          <a:prstGeom prst="line">
            <a:avLst/>
          </a:prstGeom>
          <a:ln>
            <a:solidFill>
              <a:srgbClr val="C9600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7164288" y="1854141"/>
                <a:ext cx="4271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854141"/>
                <a:ext cx="427168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914693" y="2636597"/>
                <a:ext cx="4155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96009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0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693" y="2636597"/>
                <a:ext cx="41556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единительная линия 76"/>
          <p:cNvCxnSpPr/>
          <p:nvPr/>
        </p:nvCxnSpPr>
        <p:spPr>
          <a:xfrm flipH="1">
            <a:off x="6088117" y="1707654"/>
            <a:ext cx="619897" cy="17281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467925" y="2478510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925" y="2478510"/>
                <a:ext cx="166712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823248" y="2254251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48" y="2254251"/>
                <a:ext cx="166712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21429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619227" y="2736362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227" y="2736362"/>
                <a:ext cx="166712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9630" r="-2222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6171828" y="1861714"/>
                <a:ext cx="4163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828" y="1861714"/>
                <a:ext cx="41639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7596336" y="2622889"/>
                <a:ext cx="4374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96009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20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622889"/>
                <a:ext cx="437427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433664" y="1557335"/>
                <a:ext cx="10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𝐶𝐷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4" y="1557335"/>
                <a:ext cx="108568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441384" y="2214699"/>
                <a:ext cx="38164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ea typeface="Calibri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Calibri"/>
                  </a:rPr>
                  <a:t>.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4" y="2214699"/>
                <a:ext cx="381642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78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Прямоугольник 87"/>
          <p:cNvSpPr/>
          <p:nvPr/>
        </p:nvSpPr>
        <p:spPr>
          <a:xfrm>
            <a:off x="436130" y="1131590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ea typeface="Calibri"/>
              </a:rPr>
              <a:t>Доказательство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40003" y="1875537"/>
                <a:ext cx="2826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ru-RU" dirty="0" smtClean="0"/>
                  <a:t> – биссектриса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03" y="1875537"/>
                <a:ext cx="2826543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10000" r="-8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Дуга 88"/>
          <p:cNvSpPr/>
          <p:nvPr/>
        </p:nvSpPr>
        <p:spPr>
          <a:xfrm rot="21369591">
            <a:off x="6155522" y="2659469"/>
            <a:ext cx="360000" cy="360000"/>
          </a:xfrm>
          <a:prstGeom prst="arc">
            <a:avLst>
              <a:gd name="adj1" fmla="val 17278547"/>
              <a:gd name="adj2" fmla="val 21040641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Дуга 89"/>
          <p:cNvSpPr/>
          <p:nvPr/>
        </p:nvSpPr>
        <p:spPr>
          <a:xfrm rot="1123519">
            <a:off x="6223987" y="2785258"/>
            <a:ext cx="360000" cy="360000"/>
          </a:xfrm>
          <a:prstGeom prst="arc">
            <a:avLst>
              <a:gd name="adj1" fmla="val 17278547"/>
              <a:gd name="adj2" fmla="val 21040641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445102" y="2565447"/>
                <a:ext cx="48525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, так как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ru-RU" dirty="0"/>
                  <a:t> – биссектриса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02" y="2565447"/>
                <a:ext cx="4852524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440003" y="2925487"/>
                <a:ext cx="55560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buSzPct val="110000"/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как внутренние </a:t>
                </a:r>
                <a:r>
                  <a:rPr lang="ru-RU" dirty="0">
                    <a:solidFill>
                      <a:schemeClr val="tx1"/>
                    </a:solidFill>
                  </a:rPr>
                  <a:t>накрест лежащие углы.</a:t>
                </a: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03" y="2925487"/>
                <a:ext cx="5556062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10000" r="-1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Дуга 93"/>
          <p:cNvSpPr/>
          <p:nvPr/>
        </p:nvSpPr>
        <p:spPr>
          <a:xfrm rot="10968678">
            <a:off x="6984289" y="2025912"/>
            <a:ext cx="360000" cy="360000"/>
          </a:xfrm>
          <a:prstGeom prst="arc">
            <a:avLst>
              <a:gd name="adj1" fmla="val 17278547"/>
              <a:gd name="adj2" fmla="val 21040641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43755" y="3573559"/>
                <a:ext cx="3997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Значит,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𝐶𝐴𝐵</m:t>
                    </m:r>
                  </m:oMath>
                </a14:m>
                <a:r>
                  <a:rPr lang="ru-RU" dirty="0" smtClean="0"/>
                  <a:t> – равнобедренный.</a:t>
                </a:r>
                <a:endParaRPr lang="ru-RU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5" y="3573559"/>
                <a:ext cx="3997761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372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Прямоугольник 95"/>
              <p:cNvSpPr/>
              <p:nvPr/>
            </p:nvSpPr>
            <p:spPr>
              <a:xfrm>
                <a:off x="441384" y="3921318"/>
                <a:ext cx="38164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ea typeface="Calibri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a typeface="Calibri"/>
                  </a:rPr>
                  <a:t>.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4" y="3921318"/>
                <a:ext cx="3816424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1278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6316067" y="2378649"/>
            <a:ext cx="251089" cy="11451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6645732" y="2148213"/>
            <a:ext cx="251089" cy="11451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23476" y="3256951"/>
                <a:ext cx="11063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76" y="3256951"/>
                <a:ext cx="110639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47" grpId="0"/>
      <p:bldP spid="75" grpId="0"/>
      <p:bldP spid="76" grpId="0"/>
      <p:bldP spid="78" grpId="0"/>
      <p:bldP spid="79" grpId="0"/>
      <p:bldP spid="85" grpId="0"/>
      <p:bldP spid="71" grpId="0"/>
      <p:bldP spid="72" grpId="0"/>
      <p:bldP spid="86" grpId="0"/>
      <p:bldP spid="87" grpId="0"/>
      <p:bldP spid="88" grpId="0"/>
      <p:bldP spid="20" grpId="0"/>
      <p:bldP spid="89" grpId="0" animBg="1"/>
      <p:bldP spid="90" grpId="0" animBg="1"/>
      <p:bldP spid="91" grpId="0"/>
      <p:bldP spid="93" grpId="0"/>
      <p:bldP spid="94" grpId="0" animBg="1"/>
      <p:bldP spid="95" grpId="0"/>
      <p:bldP spid="96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31801" y="238379"/>
            <a:ext cx="82788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Параллельные прямые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7" y="754836"/>
            <a:ext cx="3520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54836"/>
            <a:ext cx="3520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7" y="2847348"/>
            <a:ext cx="3520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47348"/>
            <a:ext cx="3520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0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31801" y="238379"/>
            <a:ext cx="82788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Параллельные прямые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6" y="754972"/>
            <a:ext cx="3199999" cy="179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20" y="1681340"/>
            <a:ext cx="3186668" cy="1792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85" y="2931790"/>
            <a:ext cx="3199998" cy="179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52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Параллельные прямые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7477" y="843558"/>
                <a:ext cx="8273136" cy="760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+mj-lt"/>
                  </a:rPr>
                  <a:t>Две прямые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</a:t>
                </a:r>
                <a:r>
                  <a:rPr lang="ru-RU" sz="2000" dirty="0">
                    <a:latin typeface="+mj-lt"/>
                  </a:rPr>
                  <a:t>называются </a:t>
                </a:r>
                <a:r>
                  <a:rPr lang="ru-RU" sz="20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параллельными</a:t>
                </a:r>
                <a:r>
                  <a:rPr lang="ru-RU" sz="2000" dirty="0">
                    <a:latin typeface="+mj-lt"/>
                  </a:rPr>
                  <a:t>, если они не пересекаются.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7" y="843558"/>
                <a:ext cx="8273136" cy="760914"/>
              </a:xfrm>
              <a:prstGeom prst="rect">
                <a:avLst/>
              </a:prstGeom>
              <a:blipFill rotWithShape="0">
                <a:blip r:embed="rId5"/>
                <a:stretch>
                  <a:fillRect l="-811" b="-12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2948472" y="2211710"/>
            <a:ext cx="324036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948472" y="3003798"/>
            <a:ext cx="3240360" cy="0"/>
          </a:xfrm>
          <a:prstGeom prst="line">
            <a:avLst/>
          </a:prstGeom>
          <a:ln>
            <a:solidFill>
              <a:srgbClr val="C9600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42510" y="4011910"/>
                <a:ext cx="863826" cy="53860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1080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000" b="1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10" y="4011910"/>
                <a:ext cx="863826" cy="5386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828771" y="1854141"/>
                <a:ext cx="400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771" y="1854141"/>
                <a:ext cx="400943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18756" y="2636597"/>
                <a:ext cx="39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9600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56" y="2636597"/>
                <a:ext cx="395493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7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Параллельные прямые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37477" y="843558"/>
                <a:ext cx="8273136" cy="760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+mj-lt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</a:t>
                </a:r>
                <a:r>
                  <a:rPr lang="ru-RU" sz="2000" dirty="0">
                    <a:latin typeface="+mj-lt"/>
                  </a:rPr>
                  <a:t>называется </a:t>
                </a:r>
                <a:r>
                  <a:rPr lang="ru-RU" sz="20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секущей</a:t>
                </a:r>
                <a:r>
                  <a:rPr lang="ru-RU" sz="2000" dirty="0">
                    <a:latin typeface="+mj-lt"/>
                  </a:rPr>
                  <a:t> в отношении прямых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</a:t>
                </a:r>
                <a:r>
                  <a:rPr lang="ru-RU" sz="2000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2000" dirty="0">
                    <a:latin typeface="+mj-lt"/>
                  </a:rPr>
                  <a:t>, если она пересекает каждую из них в разных точках.</a:t>
                </a: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7" y="843558"/>
                <a:ext cx="8273136" cy="760914"/>
              </a:xfrm>
              <a:prstGeom prst="rect">
                <a:avLst/>
              </a:prstGeom>
              <a:blipFill rotWithShape="0">
                <a:blip r:embed="rId4"/>
                <a:stretch>
                  <a:fillRect l="-811" b="-12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2948472" y="2211710"/>
            <a:ext cx="324036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948472" y="3003798"/>
            <a:ext cx="3240360" cy="0"/>
          </a:xfrm>
          <a:prstGeom prst="line">
            <a:avLst/>
          </a:prstGeom>
          <a:ln>
            <a:solidFill>
              <a:srgbClr val="C9600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828771" y="1854141"/>
                <a:ext cx="400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771" y="1854141"/>
                <a:ext cx="40094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918756" y="2636597"/>
                <a:ext cx="39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9600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56" y="2636597"/>
                <a:ext cx="39549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H="1">
            <a:off x="3779912" y="1604472"/>
            <a:ext cx="1296144" cy="204739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3491880" y="3251760"/>
                <a:ext cx="378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251760"/>
                <a:ext cx="378758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6487" y="1851670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87" y="1851670"/>
                <a:ext cx="166712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9630" r="-2222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53128" y="185818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128" y="1858183"/>
                <a:ext cx="166712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9630" r="-2222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94124" y="2311138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24" y="2311138"/>
                <a:ext cx="16671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81280" y="2308866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80" y="2308866"/>
                <a:ext cx="166712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9630" r="-2222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954789" y="2617337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89" y="2617337"/>
                <a:ext cx="16671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9630" r="-2592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477296" y="2626979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296" y="2626979"/>
                <a:ext cx="166712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25000" r="-21429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68548" y="3166319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48" y="3166319"/>
                <a:ext cx="166712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675600" y="3166318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00" y="3166318"/>
                <a:ext cx="166712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39943" y="3905325"/>
                <a:ext cx="8270669" cy="760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+mj-lt"/>
                  </a:rPr>
                  <a:t>При пересечении прямых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000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2000" dirty="0">
                    <a:latin typeface="+mj-lt"/>
                  </a:rPr>
                  <a:t> секущей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2000" dirty="0">
                    <a:latin typeface="+mj-lt"/>
                  </a:rPr>
                  <a:t> образуются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</a:t>
                </a:r>
                <a:r>
                  <a:rPr lang="ru-RU" sz="2000" dirty="0">
                    <a:latin typeface="+mj-lt"/>
                  </a:rPr>
                  <a:t>углов. 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3" y="3905325"/>
                <a:ext cx="8270669" cy="760914"/>
              </a:xfrm>
              <a:prstGeom prst="rect">
                <a:avLst/>
              </a:prstGeom>
              <a:blipFill rotWithShape="0">
                <a:blip r:embed="rId16"/>
                <a:stretch>
                  <a:fillRect l="-737" b="-137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29444" y="843558"/>
                <a:ext cx="8273136" cy="760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+mj-lt"/>
                  </a:rPr>
                  <a:t>Две прямые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2000" dirty="0" smtClean="0">
                    <a:latin typeface="+mj-lt"/>
                  </a:rPr>
                  <a:t> </a:t>
                </a:r>
                <a:r>
                  <a:rPr lang="ru-RU" sz="2000" dirty="0">
                    <a:latin typeface="+mj-lt"/>
                  </a:rPr>
                  <a:t>называются </a:t>
                </a:r>
                <a:r>
                  <a:rPr lang="ru-RU" sz="20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параллельными</a:t>
                </a:r>
                <a:r>
                  <a:rPr lang="ru-RU" sz="2000" dirty="0">
                    <a:latin typeface="+mj-lt"/>
                  </a:rPr>
                  <a:t>, если они не пересекаются.</a:t>
                </a: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4" y="843558"/>
                <a:ext cx="8273136" cy="760914"/>
              </a:xfrm>
              <a:prstGeom prst="rect">
                <a:avLst/>
              </a:prstGeom>
              <a:blipFill rotWithShape="1">
                <a:blip r:embed="rId17"/>
                <a:stretch>
                  <a:fillRect l="-736" b="-12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1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8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1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ирог 4"/>
          <p:cNvSpPr/>
          <p:nvPr/>
        </p:nvSpPr>
        <p:spPr>
          <a:xfrm rot="5400000">
            <a:off x="4368025" y="1063110"/>
            <a:ext cx="720080" cy="722551"/>
          </a:xfrm>
          <a:prstGeom prst="pie">
            <a:avLst>
              <a:gd name="adj1" fmla="val 12782898"/>
              <a:gd name="adj2" fmla="val 161093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ирог 36"/>
          <p:cNvSpPr/>
          <p:nvPr/>
        </p:nvSpPr>
        <p:spPr>
          <a:xfrm rot="16200000">
            <a:off x="3800777" y="1886627"/>
            <a:ext cx="720080" cy="722551"/>
          </a:xfrm>
          <a:prstGeom prst="pie">
            <a:avLst>
              <a:gd name="adj1" fmla="val 12782898"/>
              <a:gd name="adj2" fmla="val 16109367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 rot="3263731">
            <a:off x="3888663" y="2083129"/>
            <a:ext cx="396000" cy="397285"/>
            <a:chOff x="6031443" y="1480005"/>
            <a:chExt cx="396000" cy="397285"/>
          </a:xfrm>
        </p:grpSpPr>
        <p:sp>
          <p:nvSpPr>
            <p:cNvPr id="53" name="Дуга 52"/>
            <p:cNvSpPr/>
            <p:nvPr/>
          </p:nvSpPr>
          <p:spPr>
            <a:xfrm rot="8796338">
              <a:off x="6055227" y="1480005"/>
              <a:ext cx="360000" cy="360000"/>
            </a:xfrm>
            <a:prstGeom prst="arc">
              <a:avLst>
                <a:gd name="adj1" fmla="val 16519928"/>
                <a:gd name="adj2" fmla="val 2053892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1" name="Дуга 70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6126934"/>
                <a:gd name="adj2" fmla="val 20943887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14249212">
            <a:off x="4589283" y="1174493"/>
            <a:ext cx="396000" cy="397284"/>
            <a:chOff x="6031443" y="1480006"/>
            <a:chExt cx="396000" cy="397284"/>
          </a:xfrm>
        </p:grpSpPr>
        <p:sp>
          <p:nvSpPr>
            <p:cNvPr id="73" name="Дуга 72"/>
            <p:cNvSpPr/>
            <p:nvPr/>
          </p:nvSpPr>
          <p:spPr>
            <a:xfrm rot="8796338">
              <a:off x="6055227" y="1480006"/>
              <a:ext cx="360000" cy="360000"/>
            </a:xfrm>
            <a:prstGeom prst="arc">
              <a:avLst>
                <a:gd name="adj1" fmla="val 16519928"/>
                <a:gd name="adj2" fmla="val 20938524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4" name="Дуга 73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6256813"/>
                <a:gd name="adj2" fmla="val 20934594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Пирог 40"/>
          <p:cNvSpPr/>
          <p:nvPr/>
        </p:nvSpPr>
        <p:spPr>
          <a:xfrm rot="11211799">
            <a:off x="3840134" y="1889726"/>
            <a:ext cx="720080" cy="722551"/>
          </a:xfrm>
          <a:prstGeom prst="pie">
            <a:avLst>
              <a:gd name="adj1" fmla="val 10395378"/>
              <a:gd name="adj2" fmla="val 17667636"/>
            </a:avLst>
          </a:prstGeom>
          <a:solidFill>
            <a:srgbClr val="FCD6B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ирог 29"/>
          <p:cNvSpPr/>
          <p:nvPr/>
        </p:nvSpPr>
        <p:spPr>
          <a:xfrm rot="438331">
            <a:off x="3825990" y="1856928"/>
            <a:ext cx="720080" cy="722551"/>
          </a:xfrm>
          <a:prstGeom prst="pie">
            <a:avLst>
              <a:gd name="adj1" fmla="val 10440820"/>
              <a:gd name="adj2" fmla="val 17667636"/>
            </a:avLst>
          </a:prstGeom>
          <a:solidFill>
            <a:srgbClr val="FCD6B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Дуга 26"/>
          <p:cNvSpPr/>
          <p:nvPr/>
        </p:nvSpPr>
        <p:spPr>
          <a:xfrm rot="16659381">
            <a:off x="4050791" y="2103501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 rot="417054">
            <a:off x="4331588" y="1064206"/>
            <a:ext cx="720080" cy="722551"/>
          </a:xfrm>
          <a:prstGeom prst="pie">
            <a:avLst>
              <a:gd name="adj1" fmla="val 10395378"/>
              <a:gd name="adj2" fmla="val 17667636"/>
            </a:avLst>
          </a:prstGeom>
          <a:solidFill>
            <a:srgbClr val="FCD6B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Дуга 39"/>
          <p:cNvSpPr/>
          <p:nvPr/>
        </p:nvSpPr>
        <p:spPr>
          <a:xfrm rot="16809505">
            <a:off x="4540734" y="1319169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Пирог 31"/>
          <p:cNvSpPr/>
          <p:nvPr/>
        </p:nvSpPr>
        <p:spPr>
          <a:xfrm rot="16200000">
            <a:off x="4307881" y="1094062"/>
            <a:ext cx="720080" cy="722551"/>
          </a:xfrm>
          <a:prstGeom prst="pie">
            <a:avLst>
              <a:gd name="adj1" fmla="val 12782898"/>
              <a:gd name="adj2" fmla="val 16222525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ирог 32"/>
          <p:cNvSpPr/>
          <p:nvPr/>
        </p:nvSpPr>
        <p:spPr>
          <a:xfrm rot="5400000">
            <a:off x="3860254" y="1852071"/>
            <a:ext cx="720080" cy="722551"/>
          </a:xfrm>
          <a:prstGeom prst="pie">
            <a:avLst>
              <a:gd name="adj1" fmla="val 12719557"/>
              <a:gd name="adj2" fmla="val 16222525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 rot="3263731">
            <a:off x="4423168" y="1269683"/>
            <a:ext cx="396000" cy="397285"/>
            <a:chOff x="6031443" y="1480005"/>
            <a:chExt cx="396000" cy="397285"/>
          </a:xfrm>
        </p:grpSpPr>
        <p:sp>
          <p:nvSpPr>
            <p:cNvPr id="62" name="Дуга 61"/>
            <p:cNvSpPr/>
            <p:nvPr/>
          </p:nvSpPr>
          <p:spPr>
            <a:xfrm rot="8796338">
              <a:off x="6055227" y="1480005"/>
              <a:ext cx="360000" cy="360000"/>
            </a:xfrm>
            <a:prstGeom prst="arc">
              <a:avLst>
                <a:gd name="adj1" fmla="val 16519928"/>
                <a:gd name="adj2" fmla="val 2053892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3" name="Дуга 62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6126934"/>
                <a:gd name="adj2" fmla="val 20943887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 rot="14249212">
            <a:off x="4074767" y="1972355"/>
            <a:ext cx="396000" cy="397284"/>
            <a:chOff x="6031443" y="1480006"/>
            <a:chExt cx="396000" cy="397284"/>
          </a:xfrm>
        </p:grpSpPr>
        <p:sp>
          <p:nvSpPr>
            <p:cNvPr id="35" name="Дуга 34"/>
            <p:cNvSpPr/>
            <p:nvPr/>
          </p:nvSpPr>
          <p:spPr>
            <a:xfrm rot="8796338">
              <a:off x="6055227" y="1480006"/>
              <a:ext cx="360000" cy="360000"/>
            </a:xfrm>
            <a:prstGeom prst="arc">
              <a:avLst>
                <a:gd name="adj1" fmla="val 16519928"/>
                <a:gd name="adj2" fmla="val 20938524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6" name="Дуга 35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6256813"/>
                <a:gd name="adj2" fmla="val 20934594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Пирог 30"/>
          <p:cNvSpPr/>
          <p:nvPr/>
        </p:nvSpPr>
        <p:spPr>
          <a:xfrm rot="11208053">
            <a:off x="4335717" y="1090254"/>
            <a:ext cx="720080" cy="722551"/>
          </a:xfrm>
          <a:prstGeom prst="pie">
            <a:avLst>
              <a:gd name="adj1" fmla="val 10395378"/>
              <a:gd name="adj2" fmla="val 17667636"/>
            </a:avLst>
          </a:prstGeom>
          <a:solidFill>
            <a:srgbClr val="FCD6B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Параллельные прямые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0" name="Дуга 59"/>
          <p:cNvSpPr/>
          <p:nvPr/>
        </p:nvSpPr>
        <p:spPr>
          <a:xfrm rot="6000504">
            <a:off x="4481758" y="1198230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18756" y="1604472"/>
            <a:ext cx="3310958" cy="2047398"/>
            <a:chOff x="2918756" y="1604472"/>
            <a:chExt cx="3310958" cy="2047398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2948472" y="2211710"/>
              <a:ext cx="324036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948472" y="3003798"/>
              <a:ext cx="3240360" cy="0"/>
            </a:xfrm>
            <a:prstGeom prst="line">
              <a:avLst/>
            </a:prstGeom>
            <a:ln>
              <a:solidFill>
                <a:srgbClr val="C96009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5828771" y="1854141"/>
                  <a:ext cx="40094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20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8771" y="1854141"/>
                  <a:ext cx="400943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Прямоугольник 57"/>
                <p:cNvSpPr/>
                <p:nvPr/>
              </p:nvSpPr>
              <p:spPr>
                <a:xfrm>
                  <a:off x="2918756" y="2636597"/>
                  <a:ext cx="3954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C9600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ru-RU" sz="2000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756" y="2636597"/>
                  <a:ext cx="395493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3779912" y="1604472"/>
              <a:ext cx="1296144" cy="204739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3491880" y="3251760"/>
                  <a:ext cx="37875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2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3251760"/>
                  <a:ext cx="37875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466487" y="186005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487" y="1860059"/>
                  <a:ext cx="166712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694124" y="2311138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4124" y="2311138"/>
                  <a:ext cx="166712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5926" r="-25926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181280" y="2308866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280" y="2308866"/>
                  <a:ext cx="166712" cy="24622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630" r="-22222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954789" y="2617337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789" y="2617337"/>
                  <a:ext cx="166712" cy="24622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9630" r="-25926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477296" y="262697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296" y="2626979"/>
                  <a:ext cx="166712" cy="2462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5000" r="-21429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168548" y="316631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548" y="3166319"/>
                  <a:ext cx="166712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75600" y="3166318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600" y="3166318"/>
                  <a:ext cx="166712" cy="2462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953128" y="1858183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128" y="1858183"/>
                  <a:ext cx="166712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9630" r="-22222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1799" y="2861673"/>
                <a:ext cx="82788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bg2">
                      <a:lumMod val="50000"/>
                    </a:schemeClr>
                  </a:buClr>
                  <a:buSzPct val="11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 smtClean="0">
                    <a:latin typeface="+mj-lt"/>
                  </a:rPr>
                  <a:t>,</a:t>
                </a:r>
                <a:r>
                  <a:rPr lang="ru-RU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dirty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– </a:t>
                </a:r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внутренние </a:t>
                </a:r>
                <a:r>
                  <a:rPr lang="ru-RU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накрест </a:t>
                </a:r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лежащие </a:t>
                </a:r>
                <a:r>
                  <a:rPr lang="ru-RU" dirty="0" smtClean="0">
                    <a:latin typeface="+mj-lt"/>
                  </a:rPr>
                  <a:t>углы.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2861673"/>
                <a:ext cx="8278813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663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440189" y="3262571"/>
                <a:ext cx="82788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bg2">
                      <a:lumMod val="50000"/>
                    </a:schemeClr>
                  </a:buClr>
                  <a:buSzPct val="11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dirty="0" smtClean="0">
                    <a:latin typeface="+mj-lt"/>
                  </a:rPr>
                  <a:t>,</a:t>
                </a:r>
                <a:r>
                  <a:rPr lang="ru-RU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dirty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– </a:t>
                </a:r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внешние </a:t>
                </a:r>
                <a:r>
                  <a:rPr lang="ru-RU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накрест </a:t>
                </a:r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лежащие </a:t>
                </a:r>
                <a:r>
                  <a:rPr lang="ru-RU" dirty="0" smtClean="0">
                    <a:latin typeface="+mj-lt"/>
                  </a:rPr>
                  <a:t>углы.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3262571"/>
                <a:ext cx="8278813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58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Дуга 41"/>
          <p:cNvSpPr/>
          <p:nvPr/>
        </p:nvSpPr>
        <p:spPr>
          <a:xfrm rot="6004250">
            <a:off x="3985970" y="2000272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438023" y="3653697"/>
                <a:ext cx="82788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bg2">
                      <a:lumMod val="50000"/>
                    </a:schemeClr>
                  </a:buClr>
                  <a:buSzPct val="11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 smtClean="0">
                    <a:latin typeface="+mj-lt"/>
                  </a:rPr>
                  <a:t>,</a:t>
                </a:r>
                <a:r>
                  <a:rPr lang="ru-RU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latin typeface="+mj-lt"/>
                  </a:rPr>
                  <a:t>и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dirty="0" smtClean="0">
                    <a:latin typeface="+mj-lt"/>
                  </a:rPr>
                  <a:t> – </a:t>
                </a:r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соответственные</a:t>
                </a:r>
                <a:r>
                  <a:rPr lang="ru-RU" dirty="0" smtClean="0">
                    <a:latin typeface="+mj-lt"/>
                  </a:rPr>
                  <a:t> углы.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23" y="3653697"/>
                <a:ext cx="8278813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663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440189" y="4049459"/>
                <a:ext cx="82788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bg2">
                      <a:lumMod val="50000"/>
                    </a:schemeClr>
                  </a:buClr>
                  <a:buSzPct val="11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dirty="0" smtClean="0">
                    <a:latin typeface="+mj-lt"/>
                  </a:rPr>
                  <a:t>,</a:t>
                </a:r>
                <a:r>
                  <a:rPr lang="ru-RU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 smtClean="0">
                    <a:latin typeface="+mj-lt"/>
                  </a:rPr>
                  <a:t> – </a:t>
                </a:r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внутренние односторонние </a:t>
                </a:r>
                <a:r>
                  <a:rPr lang="ru-RU" dirty="0" smtClean="0">
                    <a:latin typeface="+mj-lt"/>
                  </a:rPr>
                  <a:t>углы.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4049459"/>
                <a:ext cx="8278813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58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440189" y="4401734"/>
                <a:ext cx="82788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bg2">
                      <a:lumMod val="50000"/>
                    </a:schemeClr>
                  </a:buClr>
                  <a:buSzPct val="11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dirty="0" smtClean="0">
                    <a:latin typeface="+mj-lt"/>
                  </a:rPr>
                  <a:t>,</a:t>
                </a:r>
                <a:r>
                  <a:rPr lang="ru-RU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dirty="0" smtClean="0">
                    <a:latin typeface="+mj-lt"/>
                  </a:rPr>
                  <a:t> – </a:t>
                </a:r>
                <a:r>
                  <a:rPr lang="ru-RU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внешние односторонние </a:t>
                </a:r>
                <a:r>
                  <a:rPr lang="ru-RU" dirty="0" smtClean="0">
                    <a:latin typeface="+mj-lt"/>
                  </a:rPr>
                  <a:t>углы.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4401734"/>
                <a:ext cx="8278813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58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3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6914E-6 L -3.61111E-6 -0.15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37" grpId="0" animBg="1"/>
      <p:bldP spid="37" grpId="1" animBg="1"/>
      <p:bldP spid="37" grpId="2" animBg="1"/>
      <p:bldP spid="37" grpId="3" animBg="1"/>
      <p:bldP spid="37" grpId="4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27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40" grpId="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1" grpId="0" animBg="1"/>
      <p:bldP spid="31" grpId="1" animBg="1"/>
      <p:bldP spid="31" grpId="2" animBg="1"/>
      <p:bldP spid="31" grpId="3" animBg="1"/>
      <p:bldP spid="60" grpId="0" animBg="1"/>
      <p:bldP spid="3" grpId="0"/>
      <p:bldP spid="38" grpId="0"/>
      <p:bldP spid="42" grpId="0" animBg="1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лилиния 28"/>
          <p:cNvSpPr/>
          <p:nvPr/>
        </p:nvSpPr>
        <p:spPr>
          <a:xfrm>
            <a:off x="6438901" y="3076575"/>
            <a:ext cx="1871662" cy="678655"/>
          </a:xfrm>
          <a:custGeom>
            <a:avLst/>
            <a:gdLst>
              <a:gd name="connsiteX0" fmla="*/ 0 w 2238375"/>
              <a:gd name="connsiteY0" fmla="*/ 802481 h 809625"/>
              <a:gd name="connsiteX1" fmla="*/ 516731 w 2238375"/>
              <a:gd name="connsiteY1" fmla="*/ 0 h 809625"/>
              <a:gd name="connsiteX2" fmla="*/ 2238375 w 2238375"/>
              <a:gd name="connsiteY2" fmla="*/ 809625 h 809625"/>
              <a:gd name="connsiteX3" fmla="*/ 0 w 2238375"/>
              <a:gd name="connsiteY3" fmla="*/ 802481 h 809625"/>
              <a:gd name="connsiteX0" fmla="*/ 0 w 2238375"/>
              <a:gd name="connsiteY0" fmla="*/ 807243 h 814387"/>
              <a:gd name="connsiteX1" fmla="*/ 514350 w 2238375"/>
              <a:gd name="connsiteY1" fmla="*/ 0 h 814387"/>
              <a:gd name="connsiteX2" fmla="*/ 2238375 w 2238375"/>
              <a:gd name="connsiteY2" fmla="*/ 814387 h 814387"/>
              <a:gd name="connsiteX3" fmla="*/ 0 w 2238375"/>
              <a:gd name="connsiteY3" fmla="*/ 807243 h 814387"/>
              <a:gd name="connsiteX0" fmla="*/ 0 w 2233612"/>
              <a:gd name="connsiteY0" fmla="*/ 807243 h 809624"/>
              <a:gd name="connsiteX1" fmla="*/ 514350 w 2233612"/>
              <a:gd name="connsiteY1" fmla="*/ 0 h 809624"/>
              <a:gd name="connsiteX2" fmla="*/ 2233612 w 2233612"/>
              <a:gd name="connsiteY2" fmla="*/ 809624 h 809624"/>
              <a:gd name="connsiteX3" fmla="*/ 0 w 2233612"/>
              <a:gd name="connsiteY3" fmla="*/ 807243 h 809624"/>
              <a:gd name="connsiteX0" fmla="*/ 0 w 2231231"/>
              <a:gd name="connsiteY0" fmla="*/ 812006 h 812006"/>
              <a:gd name="connsiteX1" fmla="*/ 511969 w 2231231"/>
              <a:gd name="connsiteY1" fmla="*/ 0 h 812006"/>
              <a:gd name="connsiteX2" fmla="*/ 2231231 w 2231231"/>
              <a:gd name="connsiteY2" fmla="*/ 809624 h 812006"/>
              <a:gd name="connsiteX3" fmla="*/ 0 w 2231231"/>
              <a:gd name="connsiteY3" fmla="*/ 812006 h 812006"/>
              <a:gd name="connsiteX0" fmla="*/ 0 w 2231231"/>
              <a:gd name="connsiteY0" fmla="*/ 809625 h 809625"/>
              <a:gd name="connsiteX1" fmla="*/ 511969 w 2231231"/>
              <a:gd name="connsiteY1" fmla="*/ 0 h 809625"/>
              <a:gd name="connsiteX2" fmla="*/ 2231231 w 2231231"/>
              <a:gd name="connsiteY2" fmla="*/ 809624 h 809625"/>
              <a:gd name="connsiteX3" fmla="*/ 0 w 2231231"/>
              <a:gd name="connsiteY3" fmla="*/ 809625 h 809625"/>
              <a:gd name="connsiteX0" fmla="*/ 0 w 2231231"/>
              <a:gd name="connsiteY0" fmla="*/ 678656 h 678656"/>
              <a:gd name="connsiteX1" fmla="*/ 795338 w 2231231"/>
              <a:gd name="connsiteY1" fmla="*/ 0 h 678656"/>
              <a:gd name="connsiteX2" fmla="*/ 2231231 w 2231231"/>
              <a:gd name="connsiteY2" fmla="*/ 678655 h 678656"/>
              <a:gd name="connsiteX3" fmla="*/ 0 w 2231231"/>
              <a:gd name="connsiteY3" fmla="*/ 678656 h 678656"/>
              <a:gd name="connsiteX0" fmla="*/ 0 w 1871662"/>
              <a:gd name="connsiteY0" fmla="*/ 676274 h 678655"/>
              <a:gd name="connsiteX1" fmla="*/ 435769 w 1871662"/>
              <a:gd name="connsiteY1" fmla="*/ 0 h 678655"/>
              <a:gd name="connsiteX2" fmla="*/ 1871662 w 1871662"/>
              <a:gd name="connsiteY2" fmla="*/ 678655 h 678655"/>
              <a:gd name="connsiteX3" fmla="*/ 0 w 1871662"/>
              <a:gd name="connsiteY3" fmla="*/ 676274 h 67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1662" h="678655">
                <a:moveTo>
                  <a:pt x="0" y="676274"/>
                </a:moveTo>
                <a:lnTo>
                  <a:pt x="435769" y="0"/>
                </a:lnTo>
                <a:lnTo>
                  <a:pt x="1871662" y="678655"/>
                </a:lnTo>
                <a:lnTo>
                  <a:pt x="0" y="676274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905375" y="3078958"/>
            <a:ext cx="1935956" cy="673894"/>
          </a:xfrm>
          <a:custGeom>
            <a:avLst/>
            <a:gdLst>
              <a:gd name="connsiteX0" fmla="*/ 0 w 1657350"/>
              <a:gd name="connsiteY0" fmla="*/ 790575 h 790575"/>
              <a:gd name="connsiteX1" fmla="*/ 1131094 w 1657350"/>
              <a:gd name="connsiteY1" fmla="*/ 785812 h 790575"/>
              <a:gd name="connsiteX2" fmla="*/ 1657350 w 1657350"/>
              <a:gd name="connsiteY2" fmla="*/ 0 h 790575"/>
              <a:gd name="connsiteX3" fmla="*/ 0 w 1657350"/>
              <a:gd name="connsiteY3" fmla="*/ 790575 h 790575"/>
              <a:gd name="connsiteX0" fmla="*/ 0 w 1654969"/>
              <a:gd name="connsiteY0" fmla="*/ 790575 h 790575"/>
              <a:gd name="connsiteX1" fmla="*/ 1131094 w 1654969"/>
              <a:gd name="connsiteY1" fmla="*/ 785812 h 790575"/>
              <a:gd name="connsiteX2" fmla="*/ 1654969 w 1654969"/>
              <a:gd name="connsiteY2" fmla="*/ 0 h 790575"/>
              <a:gd name="connsiteX3" fmla="*/ 0 w 1654969"/>
              <a:gd name="connsiteY3" fmla="*/ 790575 h 790575"/>
              <a:gd name="connsiteX0" fmla="*/ 0 w 1654969"/>
              <a:gd name="connsiteY0" fmla="*/ 790575 h 790575"/>
              <a:gd name="connsiteX1" fmla="*/ 1150144 w 1654969"/>
              <a:gd name="connsiteY1" fmla="*/ 790575 h 790575"/>
              <a:gd name="connsiteX2" fmla="*/ 1654969 w 1654969"/>
              <a:gd name="connsiteY2" fmla="*/ 0 h 790575"/>
              <a:gd name="connsiteX3" fmla="*/ 0 w 1654969"/>
              <a:gd name="connsiteY3" fmla="*/ 790575 h 790575"/>
              <a:gd name="connsiteX0" fmla="*/ 0 w 1935956"/>
              <a:gd name="connsiteY0" fmla="*/ 669131 h 669131"/>
              <a:gd name="connsiteX1" fmla="*/ 1150144 w 1935956"/>
              <a:gd name="connsiteY1" fmla="*/ 669131 h 669131"/>
              <a:gd name="connsiteX2" fmla="*/ 1935956 w 1935956"/>
              <a:gd name="connsiteY2" fmla="*/ 0 h 669131"/>
              <a:gd name="connsiteX3" fmla="*/ 0 w 1935956"/>
              <a:gd name="connsiteY3" fmla="*/ 669131 h 669131"/>
              <a:gd name="connsiteX0" fmla="*/ 0 w 1935956"/>
              <a:gd name="connsiteY0" fmla="*/ 669131 h 673894"/>
              <a:gd name="connsiteX1" fmla="*/ 1504950 w 1935956"/>
              <a:gd name="connsiteY1" fmla="*/ 673894 h 673894"/>
              <a:gd name="connsiteX2" fmla="*/ 1935956 w 1935956"/>
              <a:gd name="connsiteY2" fmla="*/ 0 h 673894"/>
              <a:gd name="connsiteX3" fmla="*/ 0 w 1935956"/>
              <a:gd name="connsiteY3" fmla="*/ 669131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956" h="673894">
                <a:moveTo>
                  <a:pt x="0" y="669131"/>
                </a:moveTo>
                <a:lnTo>
                  <a:pt x="1504950" y="673894"/>
                </a:lnTo>
                <a:lnTo>
                  <a:pt x="1935956" y="0"/>
                </a:lnTo>
                <a:lnTo>
                  <a:pt x="0" y="669131"/>
                </a:lnTo>
                <a:close/>
              </a:path>
            </a:pathLst>
          </a:custGeom>
          <a:solidFill>
            <a:srgbClr val="FDE4C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параллельности прямых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36130" y="1664806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</a:rPr>
              <a:t>Доказательство</a:t>
            </a:r>
            <a:endParaRPr lang="ru-RU" dirty="0"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9963" y="735635"/>
            <a:ext cx="8270649" cy="9192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0189" y="707876"/>
                <a:ext cx="8270424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+mj-lt"/>
                  </a:rPr>
                  <a:t>Первый признак параллельности прямых.</a:t>
                </a:r>
                <a:r>
                  <a:rPr lang="ru-RU" dirty="0" smtClean="0">
                    <a:latin typeface="+mj-lt"/>
                  </a:rPr>
                  <a:t> </a:t>
                </a:r>
              </a:p>
              <a:p>
                <a:r>
                  <a:rPr lang="ru-RU" dirty="0" smtClean="0">
                    <a:latin typeface="+mj-lt"/>
                  </a:rPr>
                  <a:t>Если </a:t>
                </a:r>
                <a:r>
                  <a:rPr lang="ru-RU" dirty="0">
                    <a:latin typeface="+mj-lt"/>
                  </a:rPr>
                  <a:t>при пересечении двух прямых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секущей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накрест лежащие углы равны, то прямые параллельны.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707876"/>
                <a:ext cx="8270424" cy="946991"/>
              </a:xfrm>
              <a:prstGeom prst="rect">
                <a:avLst/>
              </a:prstGeom>
              <a:blipFill rotWithShape="0">
                <a:blip r:embed="rId4"/>
                <a:stretch>
                  <a:fillRect l="-590" t="-3226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Прямая соединительная линия 64"/>
          <p:cNvCxnSpPr/>
          <p:nvPr/>
        </p:nvCxnSpPr>
        <p:spPr>
          <a:xfrm>
            <a:off x="5047522" y="2197072"/>
            <a:ext cx="3301828" cy="156364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532926" y="3761366"/>
            <a:ext cx="3827279" cy="0"/>
          </a:xfrm>
          <a:prstGeom prst="line">
            <a:avLst/>
          </a:prstGeom>
          <a:ln>
            <a:solidFill>
              <a:srgbClr val="C9600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5024858" y="1871158"/>
                <a:ext cx="400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58" y="1871158"/>
                <a:ext cx="40094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4532926" y="3360609"/>
                <a:ext cx="39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9600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26" y="3360609"/>
                <a:ext cx="39549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Прямая соединительная линия 79"/>
          <p:cNvCxnSpPr/>
          <p:nvPr/>
        </p:nvCxnSpPr>
        <p:spPr>
          <a:xfrm flipH="1">
            <a:off x="6037327" y="2319656"/>
            <a:ext cx="1296144" cy="204739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5749295" y="3966944"/>
                <a:ext cx="378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95" y="3966944"/>
                <a:ext cx="378758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14333" y="3607387"/>
                <a:ext cx="262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333" y="3607387"/>
                <a:ext cx="26212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605" r="-1860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33664" y="1997859"/>
                <a:ext cx="1106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∠1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4" y="1997859"/>
                <a:ext cx="110639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205488" y="3385774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88" y="3385774"/>
                <a:ext cx="16671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853560" y="3231570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560" y="3231570"/>
                <a:ext cx="166712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Дуга 83"/>
          <p:cNvSpPr/>
          <p:nvPr/>
        </p:nvSpPr>
        <p:spPr>
          <a:xfrm rot="16809505">
            <a:off x="6270172" y="3639828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Дуга 84"/>
          <p:cNvSpPr/>
          <p:nvPr/>
        </p:nvSpPr>
        <p:spPr>
          <a:xfrm rot="6906749">
            <a:off x="6693173" y="2853404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986716" y="2845648"/>
                <a:ext cx="207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716" y="2845648"/>
                <a:ext cx="20742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3529" r="-264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355242" y="3826684"/>
                <a:ext cx="217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242" y="3826684"/>
                <a:ext cx="217817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714" r="-2285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433664" y="2328520"/>
                <a:ext cx="1220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𝐵𝑁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4" y="2328520"/>
                <a:ext cx="122027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804335" y="3794174"/>
                <a:ext cx="2332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335" y="3794174"/>
                <a:ext cx="23326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1053" r="-23684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Овал 90"/>
          <p:cNvSpPr/>
          <p:nvPr/>
        </p:nvSpPr>
        <p:spPr>
          <a:xfrm>
            <a:off x="8324805" y="3718990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/>
          <p:cNvSpPr/>
          <p:nvPr/>
        </p:nvSpPr>
        <p:spPr>
          <a:xfrm>
            <a:off x="6396092" y="3727379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>
            <a:stCxn id="93" idx="7"/>
            <a:endCxn id="90" idx="2"/>
          </p:cNvCxnSpPr>
          <p:nvPr/>
        </p:nvCxnSpPr>
        <p:spPr>
          <a:xfrm flipV="1">
            <a:off x="4896328" y="3063562"/>
            <a:ext cx="1949993" cy="670868"/>
          </a:xfrm>
          <a:prstGeom prst="line">
            <a:avLst/>
          </a:prstGeom>
          <a:ln>
            <a:solidFill>
              <a:srgbClr val="72665D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6846321" y="3027562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433764" y="2690599"/>
                <a:ext cx="38164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+mj-lt"/>
                    <a:ea typeface="Calibri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ru-RU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𝑁𝐵𝐴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latin typeface="+mj-lt"/>
                    <a:ea typeface="Calibri"/>
                  </a:rPr>
                  <a:t>и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𝑀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𝐴𝐵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+mj-lt"/>
                    <a:ea typeface="Calibri"/>
                  </a:rPr>
                  <a:t>.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64" y="2690599"/>
                <a:ext cx="3816424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278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Овал 92"/>
          <p:cNvSpPr/>
          <p:nvPr/>
        </p:nvSpPr>
        <p:spPr>
          <a:xfrm>
            <a:off x="4834865" y="3723886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5540482" y="3715489"/>
            <a:ext cx="111638" cy="8870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7426053" y="3306066"/>
            <a:ext cx="111638" cy="8870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олилиния 96"/>
          <p:cNvSpPr/>
          <p:nvPr/>
        </p:nvSpPr>
        <p:spPr>
          <a:xfrm rot="1800000">
            <a:off x="6563773" y="3248703"/>
            <a:ext cx="161973" cy="323850"/>
          </a:xfrm>
          <a:custGeom>
            <a:avLst/>
            <a:gdLst>
              <a:gd name="connsiteX0" fmla="*/ 9549 w 161973"/>
              <a:gd name="connsiteY0" fmla="*/ 0 h 323850"/>
              <a:gd name="connsiteX1" fmla="*/ 161949 w 161973"/>
              <a:gd name="connsiteY1" fmla="*/ 85725 h 323850"/>
              <a:gd name="connsiteX2" fmla="*/ 24 w 161973"/>
              <a:gd name="connsiteY2" fmla="*/ 200025 h 323850"/>
              <a:gd name="connsiteX3" fmla="*/ 152424 w 161973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73" h="323850">
                <a:moveTo>
                  <a:pt x="9549" y="0"/>
                </a:moveTo>
                <a:cubicBezTo>
                  <a:pt x="86542" y="26194"/>
                  <a:pt x="163536" y="52388"/>
                  <a:pt x="161949" y="85725"/>
                </a:cubicBezTo>
                <a:cubicBezTo>
                  <a:pt x="160362" y="119062"/>
                  <a:pt x="1611" y="160338"/>
                  <a:pt x="24" y="200025"/>
                </a:cubicBezTo>
                <a:cubicBezTo>
                  <a:pt x="-1563" y="239712"/>
                  <a:pt x="75430" y="281781"/>
                  <a:pt x="152424" y="32385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435356" y="2992234"/>
                <a:ext cx="1564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dirty="0" smtClean="0">
                    <a:latin typeface="+mj-lt"/>
                  </a:rPr>
                  <a:t> – общая.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56" y="2992234"/>
                <a:ext cx="1564659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10000" r="-272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33989" y="3312834"/>
                <a:ext cx="409893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𝑁𝐵𝐴</m:t>
                    </m:r>
                    <m:r>
                      <a:rPr lang="ru-RU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ru-RU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𝑀𝐴𝐵</m:t>
                    </m:r>
                  </m:oMath>
                </a14:m>
                <a:r>
                  <a:rPr lang="ru-RU" dirty="0" smtClean="0">
                    <a:latin typeface="+mj-lt"/>
                  </a:rPr>
                  <a:t> по двум сторонам и углу между ними.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9" y="3312834"/>
                <a:ext cx="4098938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1189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436446" y="3943527"/>
                <a:ext cx="1106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6" y="3943527"/>
                <a:ext cx="1106393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 rot="14249212">
            <a:off x="6270100" y="3556588"/>
            <a:ext cx="396000" cy="397284"/>
            <a:chOff x="6031443" y="1480006"/>
            <a:chExt cx="396000" cy="397284"/>
          </a:xfrm>
        </p:grpSpPr>
        <p:sp>
          <p:nvSpPr>
            <p:cNvPr id="43" name="Дуга 42"/>
            <p:cNvSpPr/>
            <p:nvPr/>
          </p:nvSpPr>
          <p:spPr>
            <a:xfrm rot="8796338">
              <a:off x="6055227" y="1480006"/>
              <a:ext cx="360000" cy="360000"/>
            </a:xfrm>
            <a:prstGeom prst="arc">
              <a:avLst>
                <a:gd name="adj1" fmla="val 16519928"/>
                <a:gd name="adj2" fmla="val 19979273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4" name="Дуга 43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6256813"/>
                <a:gd name="adj2" fmla="val 1994073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3263731">
            <a:off x="6551748" y="2955672"/>
            <a:ext cx="396000" cy="397285"/>
            <a:chOff x="6031445" y="1480005"/>
            <a:chExt cx="396000" cy="397285"/>
          </a:xfrm>
        </p:grpSpPr>
        <p:sp>
          <p:nvSpPr>
            <p:cNvPr id="46" name="Дуга 45"/>
            <p:cNvSpPr/>
            <p:nvPr/>
          </p:nvSpPr>
          <p:spPr>
            <a:xfrm rot="8796338">
              <a:off x="6055227" y="1480005"/>
              <a:ext cx="360000" cy="360000"/>
            </a:xfrm>
            <a:prstGeom prst="arc">
              <a:avLst>
                <a:gd name="adj1" fmla="val 16519928"/>
                <a:gd name="adj2" fmla="val 19948625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7" name="Дуга 46"/>
            <p:cNvSpPr/>
            <p:nvPr/>
          </p:nvSpPr>
          <p:spPr>
            <a:xfrm rot="8796338">
              <a:off x="6031445" y="1481290"/>
              <a:ext cx="396000" cy="396000"/>
            </a:xfrm>
            <a:prstGeom prst="arc">
              <a:avLst>
                <a:gd name="adj1" fmla="val 16273068"/>
                <a:gd name="adj2" fmla="val 19826591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87069" y="3492339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069" y="3492339"/>
                <a:ext cx="166712" cy="246221"/>
              </a:xfrm>
              <a:prstGeom prst="rect">
                <a:avLst/>
              </a:prstGeom>
              <a:blipFill rotWithShape="1">
                <a:blip r:embed="rId20"/>
                <a:stretch>
                  <a:fillRect l="-29630" r="-2222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10304" y="3189234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04" y="3189234"/>
                <a:ext cx="166712" cy="246221"/>
              </a:xfrm>
              <a:prstGeom prst="rect">
                <a:avLst/>
              </a:prstGeom>
              <a:blipFill rotWithShape="1">
                <a:blip r:embed="rId21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3342" y="4274505"/>
                <a:ext cx="82772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+mj-lt"/>
                  </a:rPr>
                  <a:t>Следовательно, точки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</m:oMath>
                </a14:m>
                <a:r>
                  <a:rPr lang="ru-RU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𝑀</m:t>
                    </m:r>
                  </m:oMath>
                </a14:m>
                <a:r>
                  <a:rPr lang="ru-RU" dirty="0">
                    <a:latin typeface="+mj-lt"/>
                  </a:rPr>
                  <a:t> лежат на одной прямой.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2" y="4274505"/>
                <a:ext cx="8277269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58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36446" y="4544134"/>
                <a:ext cx="743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6" y="4544134"/>
                <a:ext cx="743602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4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13" grpId="0"/>
      <p:bldP spid="49" grpId="0"/>
      <p:bldP spid="50" grpId="0" animBg="1"/>
      <p:bldP spid="7" grpId="0"/>
      <p:bldP spid="78" grpId="0"/>
      <p:bldP spid="79" grpId="0"/>
      <p:bldP spid="81" grpId="0"/>
      <p:bldP spid="19" grpId="0"/>
      <p:bldP spid="20" grpId="0"/>
      <p:bldP spid="82" grpId="0"/>
      <p:bldP spid="83" grpId="0"/>
      <p:bldP spid="84" grpId="0" animBg="1"/>
      <p:bldP spid="85" grpId="0" animBg="1"/>
      <p:bldP spid="86" grpId="0"/>
      <p:bldP spid="87" grpId="0"/>
      <p:bldP spid="88" grpId="0"/>
      <p:bldP spid="89" grpId="0"/>
      <p:bldP spid="91" grpId="0" animBg="1"/>
      <p:bldP spid="92" grpId="0" animBg="1"/>
      <p:bldP spid="90" grpId="0" animBg="1"/>
      <p:bldP spid="94" grpId="0"/>
      <p:bldP spid="93" grpId="0" animBg="1"/>
      <p:bldP spid="97" grpId="0" animBg="1"/>
      <p:bldP spid="98" grpId="0"/>
      <p:bldP spid="30" grpId="0"/>
      <p:bldP spid="99" grpId="0"/>
      <p:bldP spid="48" grpId="0"/>
      <p:bldP spid="51" grpId="0"/>
      <p:bldP spid="4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параллельности прямых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6130" y="1664806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</a:rPr>
              <a:t>Доказательство</a:t>
            </a:r>
            <a:endParaRPr lang="ru-RU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9963" y="735635"/>
            <a:ext cx="8270649" cy="9192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40189" y="707876"/>
                <a:ext cx="8270424" cy="901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700" b="1" dirty="0" smtClean="0">
                    <a:latin typeface="+mj-lt"/>
                  </a:rPr>
                  <a:t>Второй признак параллельности прямых.</a:t>
                </a:r>
                <a:r>
                  <a:rPr lang="ru-RU" sz="1700" dirty="0" smtClean="0">
                    <a:latin typeface="+mj-lt"/>
                  </a:rPr>
                  <a:t> </a:t>
                </a:r>
              </a:p>
              <a:p>
                <a:r>
                  <a:rPr lang="ru-RU" sz="1700" dirty="0" smtClean="0">
                    <a:latin typeface="+mj-lt"/>
                  </a:rPr>
                  <a:t>Если </a:t>
                </a:r>
                <a:r>
                  <a:rPr lang="ru-RU" sz="1700" dirty="0">
                    <a:latin typeface="+mj-lt"/>
                  </a:rPr>
                  <a:t>при пересечении двух прямых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700" dirty="0" smtClean="0">
                    <a:latin typeface="+mj-lt"/>
                  </a:rPr>
                  <a:t> </a:t>
                </a:r>
                <a:r>
                  <a:rPr lang="ru-RU" sz="1700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700" dirty="0" smtClean="0">
                    <a:latin typeface="+mj-lt"/>
                  </a:rPr>
                  <a:t> </a:t>
                </a:r>
                <a:r>
                  <a:rPr lang="ru-RU" sz="1700" dirty="0">
                    <a:latin typeface="+mj-lt"/>
                  </a:rPr>
                  <a:t>секущей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1700" dirty="0" smtClean="0">
                    <a:latin typeface="+mj-lt"/>
                  </a:rPr>
                  <a:t> </a:t>
                </a:r>
                <a:r>
                  <a:rPr lang="ru-RU" sz="1700" dirty="0">
                    <a:latin typeface="+mj-lt"/>
                  </a:rPr>
                  <a:t>соответственные углы </a:t>
                </a:r>
                <a:r>
                  <a:rPr lang="ru-RU" sz="1700" dirty="0" smtClean="0">
                    <a:latin typeface="+mj-lt"/>
                  </a:rPr>
                  <a:t>равны, </a:t>
                </a:r>
                <a:r>
                  <a:rPr lang="ru-RU" sz="1700" dirty="0">
                    <a:latin typeface="+mj-lt"/>
                  </a:rPr>
                  <a:t>то прямые параллельны.</a:t>
                </a: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707876"/>
                <a:ext cx="8270424" cy="901209"/>
              </a:xfrm>
              <a:prstGeom prst="rect">
                <a:avLst/>
              </a:prstGeom>
              <a:blipFill rotWithShape="0">
                <a:blip r:embed="rId4"/>
                <a:stretch>
                  <a:fillRect l="-442" t="-2027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>
            <a:off x="5395214" y="2787774"/>
            <a:ext cx="324036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395214" y="3579862"/>
            <a:ext cx="3240360" cy="0"/>
          </a:xfrm>
          <a:prstGeom prst="line">
            <a:avLst/>
          </a:prstGeom>
          <a:ln>
            <a:solidFill>
              <a:srgbClr val="C9600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275513" y="2430205"/>
                <a:ext cx="400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513" y="2430205"/>
                <a:ext cx="40094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8280963" y="3212661"/>
                <a:ext cx="39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9600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63" y="3212661"/>
                <a:ext cx="39549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H="1">
            <a:off x="6226654" y="2180536"/>
            <a:ext cx="1296144" cy="204739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5938622" y="3827824"/>
                <a:ext cx="378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22" y="3827824"/>
                <a:ext cx="37875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9870" y="2434247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870" y="2434247"/>
                <a:ext cx="166712" cy="246221"/>
              </a:xfrm>
              <a:prstGeom prst="rect">
                <a:avLst/>
              </a:prstGeom>
              <a:blipFill rotWithShape="1">
                <a:blip r:embed="rId8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28022" y="2884930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22" y="2884930"/>
                <a:ext cx="166712" cy="246221"/>
              </a:xfrm>
              <a:prstGeom prst="rect">
                <a:avLst/>
              </a:prstGeom>
              <a:blipFill rotWithShape="1">
                <a:blip r:embed="rId9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24038" y="320304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38" y="3203043"/>
                <a:ext cx="166712" cy="246221"/>
              </a:xfrm>
              <a:prstGeom prst="rect">
                <a:avLst/>
              </a:prstGeom>
              <a:blipFill rotWithShape="1">
                <a:blip r:embed="rId10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Дуга 65"/>
          <p:cNvSpPr/>
          <p:nvPr/>
        </p:nvSpPr>
        <p:spPr>
          <a:xfrm rot="11195250">
            <a:off x="6875139" y="2647340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Дуга 68"/>
          <p:cNvSpPr/>
          <p:nvPr/>
        </p:nvSpPr>
        <p:spPr>
          <a:xfrm>
            <a:off x="7046021" y="2595869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" name="Дуга 69"/>
          <p:cNvSpPr/>
          <p:nvPr/>
        </p:nvSpPr>
        <p:spPr>
          <a:xfrm rot="402810">
            <a:off x="6544407" y="3364850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433664" y="1997859"/>
                <a:ext cx="1106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∠1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4" y="1997859"/>
                <a:ext cx="110639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433664" y="2328520"/>
                <a:ext cx="3357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 smtClean="0">
                    <a:latin typeface="+mj-lt"/>
                  </a:rPr>
                  <a:t> как вертикальные.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4" y="2328520"/>
                <a:ext cx="335700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08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433764" y="2690599"/>
                <a:ext cx="12579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∠1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64" y="2690599"/>
                <a:ext cx="125791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426921" y="3075806"/>
                <a:ext cx="2840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smtClean="0"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 smtClean="0">
                    <a:latin typeface="+mj-lt"/>
                  </a:rPr>
                  <a:t> по 1-му признаку.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21" y="3075806"/>
                <a:ext cx="284032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50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39053" y="3574028"/>
            <a:ext cx="36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Что и требовалось доказать.</a:t>
            </a:r>
          </a:p>
        </p:txBody>
      </p:sp>
    </p:spTree>
    <p:extLst>
      <p:ext uri="{BB962C8B-B14F-4D97-AF65-F5344CB8AC3E}">
        <p14:creationId xmlns:p14="http://schemas.microsoft.com/office/powerpoint/2010/main" val="28956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2" grpId="0"/>
      <p:bldP spid="43" grpId="0"/>
      <p:bldP spid="45" grpId="0"/>
      <p:bldP spid="46" grpId="0"/>
      <p:bldP spid="47" grpId="0"/>
      <p:bldP spid="48" grpId="0"/>
      <p:bldP spid="66" grpId="0" animBg="1"/>
      <p:bldP spid="66" grpId="1" animBg="1"/>
      <p:bldP spid="69" grpId="0" animBg="1"/>
      <p:bldP spid="70" grpId="0" animBg="1"/>
      <p:bldP spid="70" grpId="1" animBg="1"/>
      <p:bldP spid="71" grpId="0"/>
      <p:bldP spid="72" grpId="0"/>
      <p:bldP spid="73" grpId="0"/>
      <p:bldP spid="7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параллельности прямых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36130" y="1664806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</a:rPr>
              <a:t>Доказательство</a:t>
            </a:r>
            <a:endParaRPr lang="ru-RU" dirty="0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9963" y="735635"/>
            <a:ext cx="8270649" cy="9192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40189" y="707876"/>
                <a:ext cx="8270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+mj-lt"/>
                  </a:rPr>
                  <a:t>Третий признак параллельности прямых.</a:t>
                </a:r>
                <a:r>
                  <a:rPr lang="ru-RU" dirty="0" smtClean="0">
                    <a:latin typeface="+mj-lt"/>
                  </a:rPr>
                  <a:t> </a:t>
                </a:r>
              </a:p>
              <a:p>
                <a:r>
                  <a:rPr lang="ru-RU" dirty="0">
                    <a:latin typeface="+mj-lt"/>
                  </a:rPr>
                  <a:t>Если при пересечении двух прямых секущей сумма односторонних углов равна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180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>
                    <a:latin typeface="+mj-lt"/>
                  </a:rPr>
                  <a:t>, то прямые параллельны.</a:t>
                </a: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707876"/>
                <a:ext cx="827042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590" t="-3289" r="-663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>
            <a:off x="5395214" y="2787774"/>
            <a:ext cx="324036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95214" y="3579862"/>
            <a:ext cx="3240360" cy="0"/>
          </a:xfrm>
          <a:prstGeom prst="line">
            <a:avLst/>
          </a:prstGeom>
          <a:ln>
            <a:solidFill>
              <a:srgbClr val="C9600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8275513" y="2430205"/>
                <a:ext cx="400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513" y="2430205"/>
                <a:ext cx="40094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8280963" y="3212661"/>
                <a:ext cx="39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9600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63" y="3212661"/>
                <a:ext cx="39549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 flipH="1">
            <a:off x="6226654" y="2180536"/>
            <a:ext cx="1296144" cy="204739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5938622" y="3827824"/>
                <a:ext cx="378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22" y="3827824"/>
                <a:ext cx="37875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171245" y="2884641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245" y="2884641"/>
                <a:ext cx="166712" cy="246221"/>
              </a:xfrm>
              <a:prstGeom prst="rect">
                <a:avLst/>
              </a:prstGeom>
              <a:blipFill rotWithShape="1">
                <a:blip r:embed="rId8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28022" y="2884930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22" y="2884930"/>
                <a:ext cx="166712" cy="246221"/>
              </a:xfrm>
              <a:prstGeom prst="rect">
                <a:avLst/>
              </a:prstGeom>
              <a:blipFill rotWithShape="1">
                <a:blip r:embed="rId9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924038" y="320304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38" y="3203043"/>
                <a:ext cx="166712" cy="246221"/>
              </a:xfrm>
              <a:prstGeom prst="rect">
                <a:avLst/>
              </a:prstGeom>
              <a:blipFill rotWithShape="1">
                <a:blip r:embed="rId10"/>
                <a:stretch>
                  <a:fillRect l="-29630" r="-2222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Дуга 69"/>
          <p:cNvSpPr/>
          <p:nvPr/>
        </p:nvSpPr>
        <p:spPr>
          <a:xfrm rot="11195250">
            <a:off x="6875139" y="2647340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" name="Дуга 72"/>
          <p:cNvSpPr/>
          <p:nvPr/>
        </p:nvSpPr>
        <p:spPr>
          <a:xfrm rot="402810">
            <a:off x="6544407" y="3364850"/>
            <a:ext cx="360000" cy="360000"/>
          </a:xfrm>
          <a:prstGeom prst="arc">
            <a:avLst>
              <a:gd name="adj1" fmla="val 17112845"/>
              <a:gd name="adj2" fmla="val 21450526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 rot="19944529">
            <a:off x="6914449" y="2534224"/>
            <a:ext cx="396000" cy="397284"/>
            <a:chOff x="6031443" y="1480006"/>
            <a:chExt cx="396000" cy="397284"/>
          </a:xfrm>
        </p:grpSpPr>
        <p:sp>
          <p:nvSpPr>
            <p:cNvPr id="75" name="Дуга 74"/>
            <p:cNvSpPr/>
            <p:nvPr/>
          </p:nvSpPr>
          <p:spPr>
            <a:xfrm rot="8796338">
              <a:off x="6055227" y="1480006"/>
              <a:ext cx="360000" cy="360000"/>
            </a:xfrm>
            <a:prstGeom prst="arc">
              <a:avLst>
                <a:gd name="adj1" fmla="val 16317030"/>
                <a:gd name="adj2" fmla="val 20250657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6" name="Дуга 75"/>
            <p:cNvSpPr/>
            <p:nvPr/>
          </p:nvSpPr>
          <p:spPr>
            <a:xfrm rot="8796338">
              <a:off x="6031443" y="1481290"/>
              <a:ext cx="396000" cy="396000"/>
            </a:xfrm>
            <a:prstGeom prst="arc">
              <a:avLst>
                <a:gd name="adj1" fmla="val 15678274"/>
                <a:gd name="adj2" fmla="val 20551552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433664" y="1997859"/>
                <a:ext cx="18533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∠1</m:t>
                      </m:r>
                      <m:r>
                        <a:rPr lang="ru-RU" b="0" i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ru-RU" b="0" i="1" smtClean="0">
                          <a:latin typeface="Cambria Math"/>
                          <a:ea typeface="Cambria Math" panose="02040503050406030204" pitchFamily="18" charset="0"/>
                        </a:rPr>
                        <m:t>=180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4" y="1997859"/>
                <a:ext cx="185339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433664" y="2328520"/>
                <a:ext cx="1850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ru-RU" b="0" i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/>
                          <a:ea typeface="Cambria Math" panose="02040503050406030204" pitchFamily="18" charset="0"/>
                        </a:rPr>
                        <m:t>3=180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4" y="2328520"/>
                <a:ext cx="185018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433764" y="2690599"/>
                <a:ext cx="12579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∠1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64" y="2690599"/>
                <a:ext cx="125791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424238" y="3061181"/>
                <a:ext cx="34276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</m:t>
                    </m:r>
                  </m:oMath>
                </a14:m>
                <a:r>
                  <a:rPr lang="ru-RU" dirty="0" smtClean="0">
                    <a:latin typeface="+mj-lt"/>
                    <a:ea typeface="Cambria Math" panose="020405030504060302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+mj-lt"/>
                  </a:rPr>
                  <a:t>накрест лежащие.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8" y="3061181"/>
                <a:ext cx="3427682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426921" y="3451438"/>
                <a:ext cx="2840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smtClean="0"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 smtClean="0">
                    <a:latin typeface="+mj-lt"/>
                  </a:rPr>
                  <a:t> по 1-му признаку.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21" y="3451438"/>
                <a:ext cx="2840329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50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Прямоугольник 85"/>
          <p:cNvSpPr/>
          <p:nvPr/>
        </p:nvSpPr>
        <p:spPr>
          <a:xfrm>
            <a:off x="439053" y="3949660"/>
            <a:ext cx="36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Что и требовалось доказать.</a:t>
            </a:r>
          </a:p>
        </p:txBody>
      </p:sp>
    </p:spTree>
    <p:extLst>
      <p:ext uri="{BB962C8B-B14F-4D97-AF65-F5344CB8AC3E}">
        <p14:creationId xmlns:p14="http://schemas.microsoft.com/office/powerpoint/2010/main" val="41986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58" grpId="0"/>
      <p:bldP spid="59" grpId="0"/>
      <p:bldP spid="61" grpId="0"/>
      <p:bldP spid="63" grpId="0"/>
      <p:bldP spid="64" grpId="0"/>
      <p:bldP spid="66" grpId="0"/>
      <p:bldP spid="70" grpId="0" animBg="1"/>
      <p:bldP spid="70" grpId="1" animBg="1"/>
      <p:bldP spid="73" grpId="0" animBg="1"/>
      <p:bldP spid="73" grpId="1" animBg="1"/>
      <p:bldP spid="77" grpId="0"/>
      <p:bldP spid="82" grpId="0"/>
      <p:bldP spid="83" grpId="0"/>
      <p:bldP spid="84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Прямоугольник 47"/>
          <p:cNvSpPr/>
          <p:nvPr/>
        </p:nvSpPr>
        <p:spPr>
          <a:xfrm>
            <a:off x="5972095" y="1135557"/>
            <a:ext cx="2736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0519" y="221250"/>
            <a:ext cx="8280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Свойства углов, образованных при пересечении двух параллельных прямых секущей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954350" y="1135558"/>
                <a:ext cx="277305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+mj-lt"/>
                  </a:rPr>
                  <a:t>Если </a:t>
                </a:r>
                <a:r>
                  <a:rPr lang="ru-RU" sz="1600" dirty="0">
                    <a:latin typeface="+mj-lt"/>
                  </a:rPr>
                  <a:t>две параллельные прямые пересечены секущей, то сумма односторонних углов равна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/>
                      </a:rPr>
                      <m:t>180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50" y="1135558"/>
                <a:ext cx="2773056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1319" t="-1382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/>
          <p:cNvSpPr/>
          <p:nvPr/>
        </p:nvSpPr>
        <p:spPr>
          <a:xfrm>
            <a:off x="439963" y="1129411"/>
            <a:ext cx="2736000" cy="132809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0519" y="1267420"/>
            <a:ext cx="2773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Если </a:t>
            </a:r>
            <a:r>
              <a:rPr lang="ru-RU" sz="1600" dirty="0">
                <a:latin typeface="+mj-lt"/>
              </a:rPr>
              <a:t>две параллельные прямые пересечены секущей, то накрест лежащие углы </a:t>
            </a:r>
            <a:r>
              <a:rPr lang="ru-RU" sz="1600" dirty="0" smtClean="0">
                <a:latin typeface="+mj-lt"/>
              </a:rPr>
              <a:t>равны.</a:t>
            </a:r>
            <a:endParaRPr lang="ru-RU" sz="1600" dirty="0"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13020" y="1135557"/>
            <a:ext cx="2736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78482" y="1134070"/>
            <a:ext cx="2773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Если </a:t>
            </a:r>
            <a:r>
              <a:rPr lang="ru-RU" sz="1600" dirty="0">
                <a:latin typeface="+mj-lt"/>
              </a:rPr>
              <a:t>две параллельные прямые пересечены секущей, то соответственные углы равны.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00355" y="2551953"/>
            <a:ext cx="0" cy="216000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glow rad="635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73864" y="2555212"/>
            <a:ext cx="0" cy="216000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glow rad="635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710203" y="2524909"/>
            <a:ext cx="2196000" cy="1368000"/>
            <a:chOff x="2918756" y="1604472"/>
            <a:chExt cx="3310958" cy="204739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948472" y="2211710"/>
              <a:ext cx="324036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948472" y="3003798"/>
              <a:ext cx="3240360" cy="0"/>
            </a:xfrm>
            <a:prstGeom prst="line">
              <a:avLst/>
            </a:prstGeom>
            <a:ln>
              <a:solidFill>
                <a:srgbClr val="C96009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5828771" y="1699686"/>
                  <a:ext cx="400943" cy="400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20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8771" y="1699686"/>
                  <a:ext cx="400943" cy="40011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1364" b="-325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2918756" y="2486513"/>
                  <a:ext cx="395494" cy="400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C9600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ru-RU" sz="2000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756" y="2486513"/>
                  <a:ext cx="395494" cy="40011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3256" b="-38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779912" y="1604472"/>
              <a:ext cx="1296144" cy="204739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3802657" y="3251759"/>
                  <a:ext cx="378758" cy="400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2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657" y="3251759"/>
                  <a:ext cx="378758" cy="40011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7317" b="-295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466487" y="186005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487" y="1860059"/>
                  <a:ext cx="166712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774679" y="2228252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679" y="2228252"/>
                  <a:ext cx="166712" cy="24622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7895" r="-57895" b="-55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261835" y="2213425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835" y="2213425"/>
                  <a:ext cx="166712" cy="24622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6667" r="-61111" b="-55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54789" y="2617337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789" y="2617337"/>
                  <a:ext cx="166712" cy="2462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630" r="-25926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77296" y="262697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296" y="2626979"/>
                  <a:ext cx="166712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5000" r="-21429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168548" y="3075584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548" y="3075584"/>
                  <a:ext cx="166712" cy="2462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7895" r="-57895" b="-5925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675599" y="3075583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599" y="3075583"/>
                  <a:ext cx="166712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6667" r="-61111" b="-5925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953128" y="1858183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128" y="1858183"/>
                  <a:ext cx="166712" cy="246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9630" r="-22222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Группа 30"/>
          <p:cNvGrpSpPr/>
          <p:nvPr/>
        </p:nvGrpSpPr>
        <p:grpSpPr>
          <a:xfrm>
            <a:off x="3477794" y="2521568"/>
            <a:ext cx="2196000" cy="1368000"/>
            <a:chOff x="2918756" y="1604472"/>
            <a:chExt cx="3310958" cy="2047398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2948472" y="2211710"/>
              <a:ext cx="324036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948472" y="3003798"/>
              <a:ext cx="3240360" cy="0"/>
            </a:xfrm>
            <a:prstGeom prst="line">
              <a:avLst/>
            </a:prstGeom>
            <a:ln>
              <a:solidFill>
                <a:srgbClr val="C96009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Прямоугольник 33"/>
                <p:cNvSpPr/>
                <p:nvPr/>
              </p:nvSpPr>
              <p:spPr>
                <a:xfrm>
                  <a:off x="5828771" y="1699686"/>
                  <a:ext cx="400943" cy="400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20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Прямоугольник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8771" y="1699686"/>
                  <a:ext cx="400943" cy="40011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11364" b="-295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Прямоугольник 34"/>
                <p:cNvSpPr/>
                <p:nvPr/>
              </p:nvSpPr>
              <p:spPr>
                <a:xfrm>
                  <a:off x="2918756" y="2486513"/>
                  <a:ext cx="395494" cy="400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C9600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ru-RU" sz="2000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Прямоугольник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756" y="2486513"/>
                  <a:ext cx="395494" cy="40011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23256" b="-409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779912" y="1604472"/>
              <a:ext cx="1296144" cy="204739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Прямоугольник 36"/>
                <p:cNvSpPr/>
                <p:nvPr/>
              </p:nvSpPr>
              <p:spPr>
                <a:xfrm>
                  <a:off x="3802657" y="3251759"/>
                  <a:ext cx="378758" cy="400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2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Прямоугольник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657" y="3251759"/>
                  <a:ext cx="378758" cy="40011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7317" b="-295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66487" y="186005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487" y="1860059"/>
                  <a:ext cx="166712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694124" y="2311138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4124" y="2311138"/>
                  <a:ext cx="166712" cy="24622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5926" r="-25926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181280" y="2308866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280" y="2308866"/>
                  <a:ext cx="166712" cy="24622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9630" r="-22222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954789" y="2617337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789" y="2617337"/>
                  <a:ext cx="166712" cy="2462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630" r="-25926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77296" y="262697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296" y="2626979"/>
                  <a:ext cx="166712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5000" r="-21429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168548" y="316631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548" y="3166319"/>
                  <a:ext cx="166712" cy="24622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675600" y="3166318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600" y="3166318"/>
                  <a:ext cx="166712" cy="24622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953128" y="1858183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128" y="1858183"/>
                  <a:ext cx="166712" cy="246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9630" r="-22222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Группа 50"/>
          <p:cNvGrpSpPr/>
          <p:nvPr/>
        </p:nvGrpSpPr>
        <p:grpSpPr>
          <a:xfrm>
            <a:off x="6234369" y="2521416"/>
            <a:ext cx="2196000" cy="1368000"/>
            <a:chOff x="2918756" y="1604472"/>
            <a:chExt cx="3310958" cy="2047398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2948472" y="2211710"/>
              <a:ext cx="324036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948472" y="3003798"/>
              <a:ext cx="3240360" cy="0"/>
            </a:xfrm>
            <a:prstGeom prst="line">
              <a:avLst/>
            </a:prstGeom>
            <a:ln>
              <a:solidFill>
                <a:srgbClr val="C96009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Прямоугольник 53"/>
                <p:cNvSpPr/>
                <p:nvPr/>
              </p:nvSpPr>
              <p:spPr>
                <a:xfrm>
                  <a:off x="5828771" y="1699686"/>
                  <a:ext cx="400943" cy="400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20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Прямоугольник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8771" y="1699686"/>
                  <a:ext cx="400943" cy="40011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1364" b="-295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Прямоугольник 54"/>
                <p:cNvSpPr/>
                <p:nvPr/>
              </p:nvSpPr>
              <p:spPr>
                <a:xfrm>
                  <a:off x="2918756" y="2486513"/>
                  <a:ext cx="395494" cy="400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C9600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ru-RU" sz="2000" dirty="0">
                    <a:solidFill>
                      <a:srgbClr val="C96009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Прямоугольник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756" y="2486513"/>
                  <a:ext cx="395494" cy="40011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r="-23256" b="-409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3779912" y="1604472"/>
              <a:ext cx="1296144" cy="204739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3802657" y="3251759"/>
                  <a:ext cx="378758" cy="400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2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657" y="3251759"/>
                  <a:ext cx="378758" cy="400111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7317" b="-295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466487" y="186005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487" y="1860059"/>
                  <a:ext cx="166712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4694124" y="2311138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4124" y="2311138"/>
                  <a:ext cx="166712" cy="24622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5926" r="-25926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181280" y="2308866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280" y="2308866"/>
                  <a:ext cx="166712" cy="24622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9630" r="-22222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954789" y="2617337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789" y="2617337"/>
                  <a:ext cx="166712" cy="2462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630" r="-25926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477296" y="262697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296" y="2626979"/>
                  <a:ext cx="166712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5000" r="-21429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168548" y="3166319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548" y="3166319"/>
                  <a:ext cx="166712" cy="24622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675600" y="3166318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600" y="3166318"/>
                  <a:ext cx="166712" cy="24622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9630" r="-22222" b="-48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953128" y="1858183"/>
                  <a:ext cx="1667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128" y="1858183"/>
                  <a:ext cx="166712" cy="246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9630" r="-22222" b="-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91279" y="4020299"/>
                <a:ext cx="179292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500" dirty="0">
                    <a:latin typeface="+mj-lt"/>
                  </a:rPr>
                  <a:t>,</a:t>
                </a:r>
                <a:r>
                  <a:rPr lang="ru-RU" sz="1500" dirty="0"/>
                  <a:t> </a:t>
                </a: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1500" dirty="0" smtClean="0">
                    <a:latin typeface="+mj-lt"/>
                  </a:rPr>
                  <a:t>,</a:t>
                </a:r>
                <a:r>
                  <a:rPr lang="ru-RU" sz="1500" dirty="0"/>
                  <a:t>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79" y="4020299"/>
                <a:ext cx="1792927" cy="323165"/>
              </a:xfrm>
              <a:prstGeom prst="rect">
                <a:avLst/>
              </a:prstGeom>
              <a:blipFill rotWithShape="0">
                <a:blip r:embed="rId26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80743" y="4389631"/>
                <a:ext cx="170476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</m:t>
                    </m:r>
                    <m:r>
                      <a:rPr lang="en-US" sz="1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∠7</m:t>
                    </m:r>
                  </m:oMath>
                </a14:m>
                <a:r>
                  <a:rPr lang="ru-RU" sz="1500" dirty="0">
                    <a:latin typeface="+mj-lt"/>
                  </a:rPr>
                  <a:t>,</a:t>
                </a:r>
                <a:r>
                  <a:rPr lang="ru-RU" sz="1500" dirty="0"/>
                  <a:t> </a:t>
                </a: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∠2</m:t>
                    </m:r>
                    <m:r>
                      <a:rPr lang="en-US" sz="1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∠8</m:t>
                    </m:r>
                  </m:oMath>
                </a14:m>
                <a:endParaRPr lang="ru-RU" sz="15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43" y="4389631"/>
                <a:ext cx="1704762" cy="323165"/>
              </a:xfrm>
              <a:prstGeom prst="rect">
                <a:avLst/>
              </a:prstGeom>
              <a:blipFill rotWithShape="0">
                <a:blip r:embed="rId27"/>
                <a:stretch>
                  <a:fillRect t="-3774" b="-20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676102" y="3982105"/>
                <a:ext cx="1792927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</m:t>
                    </m:r>
                    <m:r>
                      <a:rPr lang="ru-RU" sz="1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∠5</m:t>
                    </m:r>
                  </m:oMath>
                </a14:m>
                <a:r>
                  <a:rPr lang="ru-RU" sz="1500" dirty="0">
                    <a:latin typeface="+mj-lt"/>
                  </a:rPr>
                  <a:t>,</a:t>
                </a:r>
                <a:r>
                  <a:rPr lang="ru-RU" sz="1500" dirty="0"/>
                  <a:t> </a:t>
                </a: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∠2</m:t>
                    </m:r>
                    <m:r>
                      <a:rPr lang="ru-RU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1500" dirty="0" smtClean="0">
                    <a:latin typeface="+mj-lt"/>
                  </a:rPr>
                  <a:t>,</a:t>
                </a:r>
                <a:r>
                  <a:rPr lang="ru-RU" sz="1500" dirty="0" smtClean="0"/>
                  <a:t> </a:t>
                </a:r>
                <a:endParaRPr lang="ru-RU" sz="15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ru-RU" sz="1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∠7</m:t>
                    </m:r>
                  </m:oMath>
                </a14:m>
                <a:r>
                  <a:rPr lang="en-US" sz="1500" dirty="0" smtClean="0"/>
                  <a:t>, </a:t>
                </a: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ru-RU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ru-RU" sz="15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102" y="3982105"/>
                <a:ext cx="1792927" cy="784830"/>
              </a:xfrm>
              <a:prstGeom prst="rect">
                <a:avLst/>
              </a:prstGeom>
              <a:blipFill rotWithShape="0">
                <a:blip r:embed="rId28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894437" y="4024418"/>
                <a:ext cx="303159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∠3</m:t>
                    </m:r>
                    <m:r>
                      <a:rPr lang="ru-RU" sz="1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∠6</m:t>
                    </m:r>
                    <m:r>
                      <a:rPr lang="ru-RU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ru-RU" sz="1500" dirty="0">
                    <a:latin typeface="+mj-lt"/>
                  </a:rPr>
                  <a:t>,</a:t>
                </a:r>
                <a:r>
                  <a:rPr lang="ru-RU" sz="1500" dirty="0"/>
                  <a:t> </a:t>
                </a: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∠4</m:t>
                    </m:r>
                    <m:r>
                      <a:rPr lang="ru-RU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∠5</m:t>
                    </m:r>
                    <m:r>
                      <a:rPr lang="ru-RU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ru-RU" sz="1500" dirty="0" smtClean="0">
                    <a:latin typeface="+mj-lt"/>
                  </a:rPr>
                  <a:t>,</a:t>
                </a:r>
                <a:r>
                  <a:rPr lang="ru-RU" sz="1500" dirty="0"/>
                  <a:t>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437" y="4024418"/>
                <a:ext cx="3031599" cy="323165"/>
              </a:xfrm>
              <a:prstGeom prst="rect">
                <a:avLst/>
              </a:prstGeom>
              <a:blipFill rotWithShape="0">
                <a:blip r:embed="rId29"/>
                <a:stretch>
                  <a:fillRect t="-3774" b="-20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894437" y="4392047"/>
                <a:ext cx="299312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∠2</m:t>
                    </m:r>
                    <m:r>
                      <a:rPr lang="ru-RU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∠7</m:t>
                    </m:r>
                    <m:r>
                      <a:rPr lang="ru-RU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ru-RU" sz="1500" dirty="0">
                    <a:latin typeface="+mj-lt"/>
                  </a:rPr>
                  <a:t>,</a:t>
                </a:r>
                <a:r>
                  <a:rPr lang="ru-RU" sz="1500" dirty="0"/>
                  <a:t> </a:t>
                </a: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</m:t>
                    </m:r>
                    <m:r>
                      <a:rPr lang="ru-RU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∠8</m:t>
                    </m:r>
                    <m:r>
                      <a:rPr lang="ru-RU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ru-RU" sz="1500" dirty="0"/>
                  <a:t>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437" y="4392047"/>
                <a:ext cx="2993127" cy="323165"/>
              </a:xfrm>
              <a:prstGeom prst="rect">
                <a:avLst/>
              </a:prstGeom>
              <a:blipFill rotWithShape="0">
                <a:blip r:embed="rId30"/>
                <a:stretch>
                  <a:fillRect t="-3774" b="-20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3" grpId="0"/>
      <p:bldP spid="44" grpId="0"/>
      <p:bldP spid="45" grpId="0" animBg="1"/>
      <p:bldP spid="4" grpId="0"/>
      <p:bldP spid="46" grpId="0" animBg="1"/>
      <p:bldP spid="43" grpId="0"/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430519" y="224658"/>
            <a:ext cx="828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Признаки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параллельности прямых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6130" y="1664806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+mj-lt"/>
                <a:ea typeface="Calibri"/>
              </a:rPr>
              <a:t>Доказательство</a:t>
            </a:r>
            <a:endParaRPr lang="ru-RU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9963" y="735635"/>
            <a:ext cx="8270649" cy="9192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40189" y="707876"/>
                <a:ext cx="8270424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+mj-lt"/>
                  </a:rPr>
                  <a:t>Четвертый признак параллельности прямых.</a:t>
                </a:r>
                <a:r>
                  <a:rPr lang="ru-RU" dirty="0" smtClean="0">
                    <a:latin typeface="+mj-lt"/>
                  </a:rPr>
                  <a:t> </a:t>
                </a:r>
              </a:p>
              <a:p>
                <a:r>
                  <a:rPr lang="ru-RU" dirty="0">
                    <a:latin typeface="+mj-lt"/>
                  </a:rPr>
                  <a:t>Если две прямые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>
                    <a:latin typeface="+mj-lt"/>
                  </a:rPr>
                  <a:t> параллельны третьей прямой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dirty="0">
                    <a:latin typeface="+mj-lt"/>
                  </a:rPr>
                  <a:t>, то они параллельны между собой.</a:t>
                </a: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707876"/>
                <a:ext cx="8270424" cy="946991"/>
              </a:xfrm>
              <a:prstGeom prst="rect">
                <a:avLst/>
              </a:prstGeom>
              <a:blipFill rotWithShape="1">
                <a:blip r:embed="rId4"/>
                <a:stretch>
                  <a:fillRect l="-590" t="-3226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5395214" y="2787774"/>
            <a:ext cx="324036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395214" y="1995686"/>
            <a:ext cx="2880299" cy="1584176"/>
          </a:xfrm>
          <a:prstGeom prst="line">
            <a:avLst/>
          </a:prstGeom>
          <a:ln>
            <a:solidFill>
              <a:srgbClr val="C9600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5253864" y="2352646"/>
                <a:ext cx="400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864" y="2352646"/>
                <a:ext cx="40094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259314" y="3109715"/>
                <a:ext cx="39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9600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rgbClr val="C96009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14" y="3109715"/>
                <a:ext cx="39549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 flipH="1">
            <a:off x="5395214" y="4299942"/>
            <a:ext cx="3240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308948" y="3901802"/>
                <a:ext cx="378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948" y="3901802"/>
                <a:ext cx="378758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0189" y="2036934"/>
                <a:ext cx="4572000" cy="21259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В самом деле, если бы прямые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>
                    <a:latin typeface="+mj-lt"/>
                  </a:rPr>
                  <a:t> пересекались в некоторой точке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ru-RU" dirty="0">
                    <a:latin typeface="+mj-lt"/>
                  </a:rPr>
                  <a:t>, то получилось бы, что через эту точку можно было бы провести две прямые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>
                    <a:latin typeface="+mj-lt"/>
                  </a:rPr>
                  <a:t>, параллельные прямой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ru-RU" dirty="0">
                    <a:latin typeface="+mj-lt"/>
                  </a:rPr>
                  <a:t>, а это противоречило бы аксиоме параллельности прямых.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2036934"/>
                <a:ext cx="4572000" cy="2125967"/>
              </a:xfrm>
              <a:prstGeom prst="rect">
                <a:avLst/>
              </a:prstGeom>
              <a:blipFill rotWithShape="1">
                <a:blip r:embed="rId8"/>
                <a:stretch>
                  <a:fillRect l="-1067" t="-287" r="-1600" b="-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439053" y="4227934"/>
            <a:ext cx="36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Что и требовалось доказать.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12416" y="2444755"/>
                <a:ext cx="207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16" y="2444755"/>
                <a:ext cx="20742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6816130" y="2753664"/>
            <a:ext cx="72008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0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  <p:bldP spid="34" grpId="0"/>
      <p:bldP spid="36" grpId="0"/>
      <p:bldP spid="38" grpId="0"/>
      <p:bldP spid="3" grpId="0"/>
      <p:bldP spid="17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1134</Words>
  <Application>Microsoft Office PowerPoint</Application>
  <PresentationFormat>Экран (16:9)</PresentationFormat>
  <Paragraphs>224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Roboto Slab</vt:lpstr>
      <vt:lpstr>Times New Roman</vt:lpstr>
      <vt:lpstr>Cambria Math</vt:lpstr>
      <vt:lpstr>Calibri</vt:lpstr>
      <vt:lpstr>Open Sans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499</cp:revision>
  <dcterms:created xsi:type="dcterms:W3CDTF">2015-06-19T09:09:41Z</dcterms:created>
  <dcterms:modified xsi:type="dcterms:W3CDTF">2016-03-21T07:59:38Z</dcterms:modified>
</cp:coreProperties>
</file>